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9.xml" ContentType="application/vnd.openxmlformats-officedocument.presentationml.slide+xml"/>
  <Override PartName="/ppt/notesSlides/notesSlide45.xml" ContentType="application/vnd.openxmlformats-officedocument.presentationml.notesSlide+xml"/>
  <Override PartName="/ppt/slides/slide47.xml" ContentType="application/vnd.openxmlformats-officedocument.presentationml.slide+xml"/>
  <Override PartName="/ppt/diagrams/colors2.xml" ContentType="application/vnd.openxmlformats-officedocument.drawingml.diagramColors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5.xml" ContentType="application/vnd.openxmlformats-officedocument.presentationml.slideLayout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Default Extension="jpeg" ContentType="image/jpeg"/>
  <Override PartName="/ppt/notesSlides/notesSlide11.xml" ContentType="application/vnd.openxmlformats-officedocument.presentationml.notesSlide+xml"/>
  <Override PartName="/ppt/diagrams/layout3.xml" ContentType="application/vnd.openxmlformats-officedocument.drawingml.diagramLayout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notesSlides/notesSlide40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42.xml" ContentType="application/vnd.openxmlformats-officedocument.presentationml.slide+xml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notesSlides/notesSlide36.xml" ContentType="application/vnd.openxmlformats-officedocument.presentationml.notesSlide+xml"/>
  <Override PartName="/ppt/slides/slide38.xml" ContentType="application/vnd.openxmlformats-officedocument.presentationml.slide+xml"/>
  <Override PartName="/ppt/slides/slide48.xml" ContentType="application/vnd.openxmlformats-officedocument.presentationml.slide+xml"/>
  <Override PartName="/ppt/diagrams/colors3.xml" ContentType="application/vnd.openxmlformats-officedocument.drawingml.diagramColors+xml"/>
  <Override PartName="/ppt/slides/slide57.xml" ContentType="application/vnd.openxmlformats-officedocument.presentationml.slide+xml"/>
  <Override PartName="/ppt/tags/tag2.xml" ContentType="application/vnd.openxmlformats-officedocument.presentationml.tags+xml"/>
  <Override PartName="/ppt/slideLayouts/slideLayout16.xml" ContentType="application/vnd.openxmlformats-officedocument.presentationml.slideLayout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notesSlides/notesSlide3.xml" ContentType="application/vnd.openxmlformats-officedocument.presentationml.notesSlide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slides/slide43.xml" ContentType="application/vnd.openxmlformats-officedocument.presentationml.slide+xml"/>
  <Override PartName="/ppt/notesSlides/notesSlide41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quickStyle2.xml" ContentType="application/vnd.openxmlformats-officedocument.drawingml.diagramStyle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notesSlides/notesSlide37.xml" ContentType="application/vnd.openxmlformats-officedocument.presentationml.notesSlide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docProps/core.xml" ContentType="application/vnd.openxmlformats-package.core-properties+xml"/>
  <Override PartName="/ppt/tags/tag3.xml" ContentType="application/vnd.openxmlformats-officedocument.presentationml.tags+xml"/>
  <Override PartName="/ppt/slideLayouts/slideLayout17.xml" ContentType="application/vnd.openxmlformats-officedocument.presentationml.slideLayout+xml"/>
  <Override PartName="/ppt/slides/slide68.xml" ContentType="application/vnd.openxmlformats-officedocument.presentationml.slide+xml"/>
  <Override PartName="/ppt/theme/theme3.xml" ContentType="application/vnd.openxmlformats-officedocument.theme+xml"/>
  <Override PartName="/ppt/diagrams/data2.xml" ContentType="application/vnd.openxmlformats-officedocument.drawingml.diagramData+xml"/>
  <Override PartName="/ppt/notesSlides/notesSlide4.xml" ContentType="application/vnd.openxmlformats-officedocument.presentationml.notesSlide+xml"/>
  <Override PartName="/ppt/diagrams/drawing3.xml" ContentType="application/vnd.ms-office.drawingml.diagramDrawing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notesSlides/notesSlide42.xml" ContentType="application/vnd.openxmlformats-officedocument.presentationml.notesSlide+xml"/>
  <Override PartName="/ppt/slides/slide44.xml" ContentType="application/vnd.openxmlformats-officedocument.presentationml.slide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notesSlides/notesSlide38.xml" ContentType="application/vnd.openxmlformats-officedocument.presentationml.notesSlide+xml"/>
  <Override PartName="/ppt/slideLayouts/slideLayout21.xml" ContentType="application/vnd.openxmlformats-officedocument.presentationml.slideLayout+xml"/>
  <Override PartName="/ppt/slides/slide59.xml" ContentType="application/vnd.openxmlformats-officedocument.presentationml.slide+xml"/>
  <Override PartName="/ppt/tags/tag4.xml" ContentType="application/vnd.openxmlformats-officedocument.presentationml.tags+xml"/>
  <Override PartName="/ppt/slideLayouts/slideLayout18.xml" ContentType="application/vnd.openxmlformats-officedocument.presentationml.slideLayout+xml"/>
  <Override PartName="/ppt/slides/slide69.xml" ContentType="application/vnd.openxmlformats-officedocument.presentationml.slide+xml"/>
  <Override PartName="/ppt/diagrams/data3.xml" ContentType="application/vnd.openxmlformats-officedocument.drawingml.diagramData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Default Extension="wmf" ContentType="image/x-wmf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43.xml" ContentType="application/vnd.openxmlformats-officedocument.presentationml.notes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tags/tag5.xml" ContentType="application/vnd.openxmlformats-officedocument.presentationml.tags+xml"/>
  <Override PartName="/ppt/slideLayouts/slideLayout19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layout1.xml" ContentType="application/vnd.openxmlformats-officedocument.drawingml.diagramLayout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notesSlides/notesSlide44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diagrams/colors1.xml" ContentType="application/vnd.openxmlformats-officedocument.drawingml.diagramColors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23.xml" ContentType="application/vnd.openxmlformats-officedocument.presentationml.slideLayout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diagrams/layout2.xml" ContentType="application/vnd.openxmlformats-officedocument.drawingml.diagramLayout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  <p:sldMasterId id="2147483649" r:id="rId2"/>
  </p:sldMasterIdLst>
  <p:notesMasterIdLst>
    <p:notesMasterId r:id="rId72"/>
  </p:notesMasterIdLst>
  <p:sldIdLst>
    <p:sldId id="256" r:id="rId3"/>
    <p:sldId id="259" r:id="rId4"/>
    <p:sldId id="313" r:id="rId5"/>
    <p:sldId id="415" r:id="rId6"/>
    <p:sldId id="317" r:id="rId7"/>
    <p:sldId id="264" r:id="rId8"/>
    <p:sldId id="265" r:id="rId9"/>
    <p:sldId id="269" r:id="rId10"/>
    <p:sldId id="270" r:id="rId11"/>
    <p:sldId id="324" r:id="rId12"/>
    <p:sldId id="426" r:id="rId13"/>
    <p:sldId id="325" r:id="rId14"/>
    <p:sldId id="330" r:id="rId15"/>
    <p:sldId id="331" r:id="rId16"/>
    <p:sldId id="427" r:id="rId17"/>
    <p:sldId id="332" r:id="rId18"/>
    <p:sldId id="335" r:id="rId19"/>
    <p:sldId id="336" r:id="rId20"/>
    <p:sldId id="428" r:id="rId21"/>
    <p:sldId id="322" r:id="rId22"/>
    <p:sldId id="323" r:id="rId23"/>
    <p:sldId id="409" r:id="rId24"/>
    <p:sldId id="345" r:id="rId25"/>
    <p:sldId id="350" r:id="rId26"/>
    <p:sldId id="351" r:id="rId27"/>
    <p:sldId id="410" r:id="rId28"/>
    <p:sldId id="355" r:id="rId29"/>
    <p:sldId id="357" r:id="rId30"/>
    <p:sldId id="358" r:id="rId31"/>
    <p:sldId id="359" r:id="rId32"/>
    <p:sldId id="360" r:id="rId33"/>
    <p:sldId id="361" r:id="rId34"/>
    <p:sldId id="405" r:id="rId35"/>
    <p:sldId id="379" r:id="rId36"/>
    <p:sldId id="416" r:id="rId37"/>
    <p:sldId id="375" r:id="rId38"/>
    <p:sldId id="376" r:id="rId39"/>
    <p:sldId id="377" r:id="rId40"/>
    <p:sldId id="381" r:id="rId41"/>
    <p:sldId id="419" r:id="rId42"/>
    <p:sldId id="396" r:id="rId43"/>
    <p:sldId id="412" r:id="rId44"/>
    <p:sldId id="399" r:id="rId45"/>
    <p:sldId id="400" r:id="rId46"/>
    <p:sldId id="411" r:id="rId47"/>
    <p:sldId id="417" r:id="rId48"/>
    <p:sldId id="418" r:id="rId49"/>
    <p:sldId id="423" r:id="rId50"/>
    <p:sldId id="297" r:id="rId51"/>
    <p:sldId id="424" r:id="rId52"/>
    <p:sldId id="333" r:id="rId53"/>
    <p:sldId id="334" r:id="rId54"/>
    <p:sldId id="338" r:id="rId55"/>
    <p:sldId id="339" r:id="rId56"/>
    <p:sldId id="343" r:id="rId57"/>
    <p:sldId id="344" r:id="rId58"/>
    <p:sldId id="321" r:id="rId59"/>
    <p:sldId id="394" r:id="rId60"/>
    <p:sldId id="404" r:id="rId61"/>
    <p:sldId id="406" r:id="rId62"/>
    <p:sldId id="407" r:id="rId63"/>
    <p:sldId id="408" r:id="rId64"/>
    <p:sldId id="393" r:id="rId65"/>
    <p:sldId id="413" r:id="rId66"/>
    <p:sldId id="414" r:id="rId67"/>
    <p:sldId id="340" r:id="rId68"/>
    <p:sldId id="420" r:id="rId69"/>
    <p:sldId id="421" r:id="rId70"/>
    <p:sldId id="422" r:id="rId7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1pPr>
    <a:lvl2pPr marL="431800" indent="-215900"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2pPr>
    <a:lvl3pPr marL="647700" indent="-215900"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3pPr>
    <a:lvl4pPr marL="863600" indent="-215900"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4pPr>
    <a:lvl5pPr marL="1079500" indent="-215900"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chemeClr val="tx1"/>
    </p:penClr>
  </p:showPr>
  <p:clrMru>
    <a:srgbClr val="AE2D2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800" y="-104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snowleopard:Users:mdw:Desktop: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plotArea>
      <c:layout>
        <c:manualLayout>
          <c:layoutTarget val="inner"/>
          <c:xMode val="edge"/>
          <c:yMode val="edge"/>
          <c:x val="0.0531899011784601"/>
          <c:y val="0.0498442367601246"/>
          <c:w val="0.819534825344818"/>
          <c:h val="0.865991856158167"/>
        </c:manualLayout>
      </c:layout>
      <c:barChart>
        <c:barDir val="col"/>
        <c:grouping val="clustered"/>
        <c:ser>
          <c:idx val="1"/>
          <c:order val="0"/>
          <c:tx>
            <c:v>Node 1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34.98</c:v>
                </c:pt>
                <c:pt idx="1">
                  <c:v>93.77</c:v>
                </c:pt>
                <c:pt idx="2">
                  <c:v>63.22</c:v>
                </c:pt>
                <c:pt idx="3">
                  <c:v>63.35</c:v>
                </c:pt>
              </c:numCache>
            </c:numRef>
          </c:val>
        </c:ser>
        <c:ser>
          <c:idx val="2"/>
          <c:order val="1"/>
          <c:tx>
            <c:v>Node 2</c:v>
          </c:tx>
          <c:spPr>
            <a:solidFill>
              <a:schemeClr val="bg2">
                <a:lumMod val="50000"/>
              </a:schemeClr>
            </a:solidFill>
          </c:spPr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36.7</c:v>
                </c:pt>
                <c:pt idx="1">
                  <c:v>82.36</c:v>
                </c:pt>
                <c:pt idx="2">
                  <c:v>61.87</c:v>
                </c:pt>
                <c:pt idx="3">
                  <c:v>61.87</c:v>
                </c:pt>
              </c:numCache>
            </c:numRef>
          </c:val>
        </c:ser>
        <c:ser>
          <c:idx val="3"/>
          <c:order val="2"/>
          <c:tx>
            <c:v>Node 3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30.45</c:v>
                </c:pt>
                <c:pt idx="1">
                  <c:v>52.6</c:v>
                </c:pt>
                <c:pt idx="2">
                  <c:v>42.03</c:v>
                </c:pt>
                <c:pt idx="3">
                  <c:v>42.03</c:v>
                </c:pt>
              </c:numCache>
            </c:numRef>
          </c:val>
        </c:ser>
        <c:ser>
          <c:idx val="4"/>
          <c:order val="3"/>
          <c:tx>
            <c:v>Node 4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34.62</c:v>
                </c:pt>
                <c:pt idx="1">
                  <c:v>37.49</c:v>
                </c:pt>
                <c:pt idx="2">
                  <c:v>40.05</c:v>
                </c:pt>
                <c:pt idx="3">
                  <c:v>40.05</c:v>
                </c:pt>
              </c:numCache>
            </c:numRef>
          </c:val>
        </c:ser>
        <c:ser>
          <c:idx val="5"/>
          <c:order val="4"/>
          <c:tx>
            <c:v>Node 5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30.57</c:v>
                </c:pt>
                <c:pt idx="1">
                  <c:v>16.4</c:v>
                </c:pt>
                <c:pt idx="2">
                  <c:v>29.89</c:v>
                </c:pt>
                <c:pt idx="3">
                  <c:v>29.89</c:v>
                </c:pt>
              </c:numCache>
            </c:numRef>
          </c:val>
        </c:ser>
        <c:ser>
          <c:idx val="6"/>
          <c:order val="5"/>
          <c:tx>
            <c:v>Node 6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32.93</c:v>
                </c:pt>
                <c:pt idx="1">
                  <c:v>8.95</c:v>
                </c:pt>
                <c:pt idx="2">
                  <c:v>23.57</c:v>
                </c:pt>
                <c:pt idx="3">
                  <c:v>23.57</c:v>
                </c:pt>
              </c:numCache>
            </c:numRef>
          </c:val>
        </c:ser>
        <c:ser>
          <c:idx val="7"/>
          <c:order val="6"/>
          <c:tx>
            <c:v>Node 7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33.88</c:v>
                </c:pt>
                <c:pt idx="1">
                  <c:v>2.99</c:v>
                </c:pt>
                <c:pt idx="2">
                  <c:v>23.69</c:v>
                </c:pt>
                <c:pt idx="3">
                  <c:v>23.69</c:v>
                </c:pt>
              </c:numCache>
            </c:numRef>
          </c:val>
        </c:ser>
        <c:ser>
          <c:idx val="8"/>
          <c:order val="7"/>
          <c:tx>
            <c:v>Node 8</c:v>
          </c:tx>
          <c:spPr>
            <a:solidFill>
              <a:schemeClr val="bg2">
                <a:lumMod val="50000"/>
              </a:schemeClr>
            </a:solidFill>
          </c:spPr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Sheet1!$J$2:$J$5</c:f>
              <c:numCache>
                <c:formatCode>General</c:formatCode>
                <c:ptCount val="4"/>
                <c:pt idx="0">
                  <c:v>31.76</c:v>
                </c:pt>
                <c:pt idx="1">
                  <c:v>1.8</c:v>
                </c:pt>
                <c:pt idx="2">
                  <c:v>22.45</c:v>
                </c:pt>
                <c:pt idx="3">
                  <c:v>22.45</c:v>
                </c:pt>
              </c:numCache>
            </c:numRef>
          </c:val>
        </c:ser>
        <c:ser>
          <c:idx val="9"/>
          <c:order val="8"/>
          <c:tx>
            <c:v>Node 9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Sheet1!$K$2:$K$5</c:f>
              <c:numCache>
                <c:formatCode>General</c:formatCode>
                <c:ptCount val="4"/>
                <c:pt idx="0">
                  <c:v>35.15</c:v>
                </c:pt>
                <c:pt idx="1">
                  <c:v>0.93</c:v>
                </c:pt>
                <c:pt idx="2">
                  <c:v>24.52</c:v>
                </c:pt>
                <c:pt idx="3">
                  <c:v>24.52</c:v>
                </c:pt>
              </c:numCache>
            </c:numRef>
          </c:val>
        </c:ser>
        <c:ser>
          <c:idx val="10"/>
          <c:order val="9"/>
          <c:tx>
            <c:v>Node 10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Sheet1!$L$2:$L$5</c:f>
              <c:numCache>
                <c:formatCode>General</c:formatCode>
                <c:ptCount val="4"/>
                <c:pt idx="0">
                  <c:v>32.19</c:v>
                </c:pt>
                <c:pt idx="1">
                  <c:v>0.65</c:v>
                </c:pt>
                <c:pt idx="2">
                  <c:v>21.04</c:v>
                </c:pt>
                <c:pt idx="3">
                  <c:v>21.04</c:v>
                </c:pt>
              </c:numCache>
            </c:numRef>
          </c:val>
        </c:ser>
        <c:axId val="483723752"/>
        <c:axId val="483695736"/>
      </c:barChart>
      <c:catAx>
        <c:axId val="483723752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483695736"/>
        <c:crosses val="autoZero"/>
        <c:auto val="1"/>
        <c:lblAlgn val="ctr"/>
        <c:lblOffset val="100"/>
      </c:catAx>
      <c:valAx>
        <c:axId val="483695736"/>
        <c:scaling>
          <c:orientation val="minMax"/>
        </c:scaling>
        <c:axPos val="l"/>
        <c:majorGridlines/>
        <c:numFmt formatCode="General" sourceLinked="1"/>
        <c:tickLblPos val="nextTo"/>
        <c:crossAx val="483723752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200"/>
          </a:pPr>
          <a:endParaRPr lang="en-US"/>
        </a:p>
      </c:txPr>
    </c:legend>
    <c:plotVisOnly val="1"/>
  </c:chart>
  <c:externalData r:id="rId1"/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1.png"/><Relationship Id="rId2" Type="http://schemas.openxmlformats.org/officeDocument/2006/relationships/image" Target="../media/image631.png"/><Relationship Id="rId3" Type="http://schemas.openxmlformats.org/officeDocument/2006/relationships/image" Target="../media/image641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1.png"/><Relationship Id="rId2" Type="http://schemas.openxmlformats.org/officeDocument/2006/relationships/image" Target="../media/image631.png"/><Relationship Id="rId3" Type="http://schemas.openxmlformats.org/officeDocument/2006/relationships/image" Target="../media/image641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621.png"/><Relationship Id="rId2" Type="http://schemas.openxmlformats.org/officeDocument/2006/relationships/image" Target="../media/image631.png"/><Relationship Id="rId3" Type="http://schemas.openxmlformats.org/officeDocument/2006/relationships/image" Target="../media/image64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2DB76-6532-9744-8106-359A9328413F}" type="doc">
      <dgm:prSet loTypeId="urn:microsoft.com/office/officeart/2005/8/layout/vList4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35BFF5-4F1C-7042-A996-5BD2F1B27B5E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How do we manage scarce resources at the device and network level?</a:t>
          </a:r>
          <a:endParaRPr lang="en-US" sz="2400" dirty="0">
            <a:latin typeface="Gill Sans"/>
            <a:cs typeface="Gill Sans"/>
          </a:endParaRPr>
        </a:p>
      </dgm:t>
    </dgm:pt>
    <dgm:pt modelId="{9C777D1E-0014-1448-ADB6-96A53A35B840}" type="par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8F17B417-6A00-3049-99CD-001D6FE90D47}" type="sib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1A2E471E-E6F6-AC4B-8E97-073BE2F7F138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How do we ensure high data fidelity for real-world applications?</a:t>
          </a:r>
          <a:endParaRPr lang="en-US" sz="2400" dirty="0">
            <a:latin typeface="Gill Sans"/>
            <a:cs typeface="Gill Sans"/>
          </a:endParaRPr>
        </a:p>
      </dgm:t>
    </dgm:pt>
    <dgm:pt modelId="{59EDE493-9D59-474F-B7E2-231430F2A398}" type="par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3A81B845-2F7D-9247-BC57-DC78E12AE1DD}" type="sib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2B786A22-BC0B-3942-A884-9B0F2CB7D0BF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How do we program complex network behavior at a high level?</a:t>
          </a:r>
          <a:endParaRPr lang="en-US" sz="2400" dirty="0">
            <a:latin typeface="Gill Sans"/>
            <a:cs typeface="Gill Sans"/>
          </a:endParaRPr>
        </a:p>
      </dgm:t>
    </dgm:pt>
    <dgm:pt modelId="{1EF7924B-533A-824D-8AD8-21EF0B7265C0}" type="par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DCFEDD9B-A7BE-5147-BCC8-FF652E3756F6}" type="sib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4F8BE48B-F7D9-3643-BC8B-4A27907FE517}" type="pres">
      <dgm:prSet presAssocID="{6F32DB76-6532-9744-8106-359A9328413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34E29F-DBA8-D047-B10E-14DE72F7F5C3}" type="pres">
      <dgm:prSet presAssocID="{C535BFF5-4F1C-7042-A996-5BD2F1B27B5E}" presName="comp" presStyleCnt="0"/>
      <dgm:spPr/>
    </dgm:pt>
    <dgm:pt modelId="{044C22F8-9407-BB4C-A7DD-6046392CB5DD}" type="pres">
      <dgm:prSet presAssocID="{C535BFF5-4F1C-7042-A996-5BD2F1B27B5E}" presName="box" presStyleLbl="node1" presStyleIdx="0" presStyleCnt="3"/>
      <dgm:spPr/>
      <dgm:t>
        <a:bodyPr/>
        <a:lstStyle/>
        <a:p>
          <a:endParaRPr lang="en-US"/>
        </a:p>
      </dgm:t>
    </dgm:pt>
    <dgm:pt modelId="{EDB2CBA3-4847-DA4F-AC8B-81D5578C16EB}" type="pres">
      <dgm:prSet presAssocID="{C535BFF5-4F1C-7042-A996-5BD2F1B27B5E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D3FD02B-72A5-4443-A40E-C1BD6EF0D043}" type="pres">
      <dgm:prSet presAssocID="{C535BFF5-4F1C-7042-A996-5BD2F1B27B5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C11D33-1697-9C47-9E22-2735D40F278B}" type="pres">
      <dgm:prSet presAssocID="{8F17B417-6A00-3049-99CD-001D6FE90D47}" presName="spacer" presStyleCnt="0"/>
      <dgm:spPr/>
    </dgm:pt>
    <dgm:pt modelId="{512E1228-EA11-7645-A245-BAF422EDC80B}" type="pres">
      <dgm:prSet presAssocID="{1A2E471E-E6F6-AC4B-8E97-073BE2F7F138}" presName="comp" presStyleCnt="0"/>
      <dgm:spPr/>
    </dgm:pt>
    <dgm:pt modelId="{E92591A9-1729-7144-B0E8-A56868BB33CD}" type="pres">
      <dgm:prSet presAssocID="{1A2E471E-E6F6-AC4B-8E97-073BE2F7F138}" presName="box" presStyleLbl="node1" presStyleIdx="1" presStyleCnt="3"/>
      <dgm:spPr/>
      <dgm:t>
        <a:bodyPr/>
        <a:lstStyle/>
        <a:p>
          <a:endParaRPr lang="en-US"/>
        </a:p>
      </dgm:t>
    </dgm:pt>
    <dgm:pt modelId="{5CBC5C93-4812-AB4D-A5CB-95FB80E15D2C}" type="pres">
      <dgm:prSet presAssocID="{1A2E471E-E6F6-AC4B-8E97-073BE2F7F138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92C2374-F476-B24B-B295-32AE4E421574}" type="pres">
      <dgm:prSet presAssocID="{1A2E471E-E6F6-AC4B-8E97-073BE2F7F13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A1579-6634-AD46-B85D-4CAACFA2A83B}" type="pres">
      <dgm:prSet presAssocID="{3A81B845-2F7D-9247-BC57-DC78E12AE1DD}" presName="spacer" presStyleCnt="0"/>
      <dgm:spPr/>
    </dgm:pt>
    <dgm:pt modelId="{9795D969-82FC-DA4C-B630-BEAD27DA03CA}" type="pres">
      <dgm:prSet presAssocID="{2B786A22-BC0B-3942-A884-9B0F2CB7D0BF}" presName="comp" presStyleCnt="0"/>
      <dgm:spPr/>
    </dgm:pt>
    <dgm:pt modelId="{65AF992D-B3BC-C94C-B2FA-2AB6CA0F1B01}" type="pres">
      <dgm:prSet presAssocID="{2B786A22-BC0B-3942-A884-9B0F2CB7D0BF}" presName="box" presStyleLbl="node1" presStyleIdx="2" presStyleCnt="3"/>
      <dgm:spPr/>
      <dgm:t>
        <a:bodyPr/>
        <a:lstStyle/>
        <a:p>
          <a:endParaRPr lang="en-US"/>
        </a:p>
      </dgm:t>
    </dgm:pt>
    <dgm:pt modelId="{D5F1539C-21D0-8645-AC39-E08E53D7D7E1}" type="pres">
      <dgm:prSet presAssocID="{2B786A22-BC0B-3942-A884-9B0F2CB7D0BF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58ED94CD-A7DB-1449-A1A9-30C1BC9D64DE}" type="pres">
      <dgm:prSet presAssocID="{2B786A22-BC0B-3942-A884-9B0F2CB7D0B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B44990-3643-8A46-B9AF-6A42CE7EC7D3}" type="presOf" srcId="{6F32DB76-6532-9744-8106-359A9328413F}" destId="{4F8BE48B-F7D9-3643-BC8B-4A27907FE517}" srcOrd="0" destOrd="0" presId="urn:microsoft.com/office/officeart/2005/8/layout/vList4"/>
    <dgm:cxn modelId="{E13B20C9-B9C7-E64C-BFF9-41800363A99F}" srcId="{6F32DB76-6532-9744-8106-359A9328413F}" destId="{1A2E471E-E6F6-AC4B-8E97-073BE2F7F138}" srcOrd="1" destOrd="0" parTransId="{59EDE493-9D59-474F-B7E2-231430F2A398}" sibTransId="{3A81B845-2F7D-9247-BC57-DC78E12AE1DD}"/>
    <dgm:cxn modelId="{79B0067D-9D9E-894D-8D0E-D6245464D56D}" type="presOf" srcId="{1A2E471E-E6F6-AC4B-8E97-073BE2F7F138}" destId="{792C2374-F476-B24B-B295-32AE4E421574}" srcOrd="1" destOrd="0" presId="urn:microsoft.com/office/officeart/2005/8/layout/vList4"/>
    <dgm:cxn modelId="{2546B1EE-5282-B742-B05C-A17D37686EAD}" type="presOf" srcId="{2B786A22-BC0B-3942-A884-9B0F2CB7D0BF}" destId="{65AF992D-B3BC-C94C-B2FA-2AB6CA0F1B01}" srcOrd="0" destOrd="0" presId="urn:microsoft.com/office/officeart/2005/8/layout/vList4"/>
    <dgm:cxn modelId="{571391CF-4F9C-6F47-AB11-8EBCB51F3444}" type="presOf" srcId="{2B786A22-BC0B-3942-A884-9B0F2CB7D0BF}" destId="{58ED94CD-A7DB-1449-A1A9-30C1BC9D64DE}" srcOrd="1" destOrd="0" presId="urn:microsoft.com/office/officeart/2005/8/layout/vList4"/>
    <dgm:cxn modelId="{DAE6F160-B34F-1A4A-9EFD-DE19BBCBDDAA}" srcId="{6F32DB76-6532-9744-8106-359A9328413F}" destId="{C535BFF5-4F1C-7042-A996-5BD2F1B27B5E}" srcOrd="0" destOrd="0" parTransId="{9C777D1E-0014-1448-ADB6-96A53A35B840}" sibTransId="{8F17B417-6A00-3049-99CD-001D6FE90D47}"/>
    <dgm:cxn modelId="{99FD808F-71C2-6749-B8DA-8F2D91811479}" type="presOf" srcId="{1A2E471E-E6F6-AC4B-8E97-073BE2F7F138}" destId="{E92591A9-1729-7144-B0E8-A56868BB33CD}" srcOrd="0" destOrd="0" presId="urn:microsoft.com/office/officeart/2005/8/layout/vList4"/>
    <dgm:cxn modelId="{802C5433-BAFC-C543-A785-4A925D97F2CB}" srcId="{6F32DB76-6532-9744-8106-359A9328413F}" destId="{2B786A22-BC0B-3942-A884-9B0F2CB7D0BF}" srcOrd="2" destOrd="0" parTransId="{1EF7924B-533A-824D-8AD8-21EF0B7265C0}" sibTransId="{DCFEDD9B-A7BE-5147-BCC8-FF652E3756F6}"/>
    <dgm:cxn modelId="{DE0ADBCB-ED51-9046-AB60-7527592C858C}" type="presOf" srcId="{C535BFF5-4F1C-7042-A996-5BD2F1B27B5E}" destId="{2D3FD02B-72A5-4443-A40E-C1BD6EF0D043}" srcOrd="1" destOrd="0" presId="urn:microsoft.com/office/officeart/2005/8/layout/vList4"/>
    <dgm:cxn modelId="{D0C25864-3C50-B74E-B636-A2772E7B92E5}" type="presOf" srcId="{C535BFF5-4F1C-7042-A996-5BD2F1B27B5E}" destId="{044C22F8-9407-BB4C-A7DD-6046392CB5DD}" srcOrd="0" destOrd="0" presId="urn:microsoft.com/office/officeart/2005/8/layout/vList4"/>
    <dgm:cxn modelId="{EFF765D3-1E8C-A34E-8F03-70B164A8DAFB}" type="presParOf" srcId="{4F8BE48B-F7D9-3643-BC8B-4A27907FE517}" destId="{6D34E29F-DBA8-D047-B10E-14DE72F7F5C3}" srcOrd="0" destOrd="0" presId="urn:microsoft.com/office/officeart/2005/8/layout/vList4"/>
    <dgm:cxn modelId="{051E61D5-99EE-6742-9797-6FC3D241662D}" type="presParOf" srcId="{6D34E29F-DBA8-D047-B10E-14DE72F7F5C3}" destId="{044C22F8-9407-BB4C-A7DD-6046392CB5DD}" srcOrd="0" destOrd="0" presId="urn:microsoft.com/office/officeart/2005/8/layout/vList4"/>
    <dgm:cxn modelId="{FA08C6AF-33F3-6D4C-BB54-282BE888E58F}" type="presParOf" srcId="{6D34E29F-DBA8-D047-B10E-14DE72F7F5C3}" destId="{EDB2CBA3-4847-DA4F-AC8B-81D5578C16EB}" srcOrd="1" destOrd="0" presId="urn:microsoft.com/office/officeart/2005/8/layout/vList4"/>
    <dgm:cxn modelId="{66E572B1-8F68-5145-ADAF-FF1A99D2365C}" type="presParOf" srcId="{6D34E29F-DBA8-D047-B10E-14DE72F7F5C3}" destId="{2D3FD02B-72A5-4443-A40E-C1BD6EF0D043}" srcOrd="2" destOrd="0" presId="urn:microsoft.com/office/officeart/2005/8/layout/vList4"/>
    <dgm:cxn modelId="{975DF85E-7032-5348-94C9-424534455071}" type="presParOf" srcId="{4F8BE48B-F7D9-3643-BC8B-4A27907FE517}" destId="{BAC11D33-1697-9C47-9E22-2735D40F278B}" srcOrd="1" destOrd="0" presId="urn:microsoft.com/office/officeart/2005/8/layout/vList4"/>
    <dgm:cxn modelId="{85EF77E5-69E3-6E45-84A0-9BF8B46189BB}" type="presParOf" srcId="{4F8BE48B-F7D9-3643-BC8B-4A27907FE517}" destId="{512E1228-EA11-7645-A245-BAF422EDC80B}" srcOrd="2" destOrd="0" presId="urn:microsoft.com/office/officeart/2005/8/layout/vList4"/>
    <dgm:cxn modelId="{D2BDA4B6-5E6D-DF44-9C3B-594FF3CC0CC9}" type="presParOf" srcId="{512E1228-EA11-7645-A245-BAF422EDC80B}" destId="{E92591A9-1729-7144-B0E8-A56868BB33CD}" srcOrd="0" destOrd="0" presId="urn:microsoft.com/office/officeart/2005/8/layout/vList4"/>
    <dgm:cxn modelId="{49CD34B9-FC15-B648-9901-233D0B47B305}" type="presParOf" srcId="{512E1228-EA11-7645-A245-BAF422EDC80B}" destId="{5CBC5C93-4812-AB4D-A5CB-95FB80E15D2C}" srcOrd="1" destOrd="0" presId="urn:microsoft.com/office/officeart/2005/8/layout/vList4"/>
    <dgm:cxn modelId="{9565652A-2310-0643-BC3B-A079A28E6682}" type="presParOf" srcId="{512E1228-EA11-7645-A245-BAF422EDC80B}" destId="{792C2374-F476-B24B-B295-32AE4E421574}" srcOrd="2" destOrd="0" presId="urn:microsoft.com/office/officeart/2005/8/layout/vList4"/>
    <dgm:cxn modelId="{63DC83C7-1B28-FE49-B657-05B6E65B0D60}" type="presParOf" srcId="{4F8BE48B-F7D9-3643-BC8B-4A27907FE517}" destId="{E55A1579-6634-AD46-B85D-4CAACFA2A83B}" srcOrd="3" destOrd="0" presId="urn:microsoft.com/office/officeart/2005/8/layout/vList4"/>
    <dgm:cxn modelId="{954ED103-E538-C84D-A5F9-3691A6062684}" type="presParOf" srcId="{4F8BE48B-F7D9-3643-BC8B-4A27907FE517}" destId="{9795D969-82FC-DA4C-B630-BEAD27DA03CA}" srcOrd="4" destOrd="0" presId="urn:microsoft.com/office/officeart/2005/8/layout/vList4"/>
    <dgm:cxn modelId="{0017C6FE-F428-194F-8344-5847E656E95C}" type="presParOf" srcId="{9795D969-82FC-DA4C-B630-BEAD27DA03CA}" destId="{65AF992D-B3BC-C94C-B2FA-2AB6CA0F1B01}" srcOrd="0" destOrd="0" presId="urn:microsoft.com/office/officeart/2005/8/layout/vList4"/>
    <dgm:cxn modelId="{653D92B4-7580-2347-994A-E1CA8B53C4BC}" type="presParOf" srcId="{9795D969-82FC-DA4C-B630-BEAD27DA03CA}" destId="{D5F1539C-21D0-8645-AC39-E08E53D7D7E1}" srcOrd="1" destOrd="0" presId="urn:microsoft.com/office/officeart/2005/8/layout/vList4"/>
    <dgm:cxn modelId="{120A20FB-A27E-0F41-8545-59B7C49CEC32}" type="presParOf" srcId="{9795D969-82FC-DA4C-B630-BEAD27DA03CA}" destId="{58ED94CD-A7DB-1449-A1A9-30C1BC9D64DE}" srcOrd="2" destOrd="0" presId="urn:microsoft.com/office/officeart/2005/8/layout/vList4"/>
  </dgm:cxnLst>
  <dgm:bg/>
  <dgm:whole/>
  <dgm:extLst>
    <a:ext uri="http://schemas.microsoft.com/office/drawing/2008/diagram">
      <dsp:dataModelExt xmlns="" xmlns:dsp="http://schemas.microsoft.com/office/drawing/2008/diagram" xmlns:a="http://schemas.openxmlformats.org/drawingml/2006/main" xmlns:dgm="http://schemas.openxmlformats.org/drawingml/2006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2DB76-6532-9744-8106-359A9328413F}" type="doc">
      <dgm:prSet loTypeId="urn:microsoft.com/office/officeart/2005/8/layout/vList4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35BFF5-4F1C-7042-A996-5BD2F1B27B5E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New OS designs to support resource-aware programming:</a:t>
          </a:r>
          <a:br>
            <a:rPr lang="en-US" sz="2400" dirty="0" smtClean="0">
              <a:latin typeface="Gill Sans"/>
              <a:cs typeface="Gill Sans"/>
            </a:rPr>
          </a:b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Pixie </a:t>
          </a:r>
          <a:r>
            <a:rPr lang="en-US" sz="2400" b="0" dirty="0" smtClean="0">
              <a:solidFill>
                <a:schemeClr val="bg1"/>
              </a:solidFill>
              <a:latin typeface="Gill Sans"/>
              <a:cs typeface="Gill Sans"/>
            </a:rPr>
            <a:t>and</a:t>
          </a:r>
          <a:r>
            <a:rPr lang="en-US" sz="2400" dirty="0" smtClean="0">
              <a:latin typeface="Gill Sans"/>
              <a:cs typeface="Gill Sans"/>
            </a:rPr>
            <a:t>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Lance</a:t>
          </a:r>
          <a:endParaRPr lang="en-US" sz="2400" b="1" dirty="0">
            <a:solidFill>
              <a:srgbClr val="FFFF00"/>
            </a:solidFill>
            <a:latin typeface="Gill Sans"/>
            <a:cs typeface="Gill Sans"/>
          </a:endParaRPr>
        </a:p>
      </dgm:t>
    </dgm:pt>
    <dgm:pt modelId="{9C777D1E-0014-1448-ADB6-96A53A35B840}" type="par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8F17B417-6A00-3049-99CD-001D6FE90D47}" type="sib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1A2E471E-E6F6-AC4B-8E97-073BE2F7F138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Extensive field research with domain scientists: volcanoes, emergency medical care, </a:t>
          </a:r>
          <a:r>
            <a:rPr lang="en-US" sz="2400" dirty="0" err="1" smtClean="0">
              <a:latin typeface="Gill Sans"/>
              <a:cs typeface="Gill Sans"/>
            </a:rPr>
            <a:t>neuromotor</a:t>
          </a:r>
          <a:r>
            <a:rPr lang="en-US" sz="2400" dirty="0" smtClean="0">
              <a:latin typeface="Gill Sans"/>
              <a:cs typeface="Gill Sans"/>
            </a:rPr>
            <a:t> disease rehab, and city-wide environmental monitoring.</a:t>
          </a:r>
          <a:endParaRPr lang="en-US" sz="2400" dirty="0">
            <a:latin typeface="Gill Sans"/>
            <a:cs typeface="Gill Sans"/>
          </a:endParaRPr>
        </a:p>
      </dgm:t>
    </dgm:pt>
    <dgm:pt modelId="{59EDE493-9D59-474F-B7E2-231430F2A398}" type="par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3A81B845-2F7D-9247-BC57-DC78E12AE1DD}" type="sib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2B786A22-BC0B-3942-A884-9B0F2CB7D0BF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New programming languages and models: </a:t>
          </a:r>
          <a:br>
            <a:rPr lang="en-US" sz="2400" dirty="0" smtClean="0">
              <a:latin typeface="Gill Sans"/>
              <a:cs typeface="Gill Sans"/>
            </a:rPr>
          </a:br>
          <a:r>
            <a:rPr lang="en-US" sz="2400" b="1" dirty="0" err="1" smtClean="0">
              <a:solidFill>
                <a:srgbClr val="FFFF00"/>
              </a:solidFill>
              <a:latin typeface="Gill Sans"/>
              <a:cs typeface="Gill Sans"/>
            </a:rPr>
            <a:t>NesC</a:t>
          </a:r>
          <a:r>
            <a:rPr lang="en-US" sz="2400" dirty="0" smtClean="0"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Regiment</a:t>
          </a:r>
          <a:r>
            <a:rPr lang="en-US" sz="2400" dirty="0" smtClean="0"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Flask</a:t>
          </a:r>
          <a:r>
            <a:rPr lang="en-US" sz="2400" dirty="0" smtClean="0"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SORA</a:t>
          </a:r>
          <a:r>
            <a:rPr lang="en-US" sz="2400" dirty="0" smtClean="0"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Abstract Regions</a:t>
          </a:r>
          <a:endParaRPr lang="en-US" sz="2400" b="1" dirty="0">
            <a:solidFill>
              <a:srgbClr val="FFFF00"/>
            </a:solidFill>
            <a:latin typeface="Gill Sans"/>
            <a:cs typeface="Gill Sans"/>
          </a:endParaRPr>
        </a:p>
      </dgm:t>
    </dgm:pt>
    <dgm:pt modelId="{1EF7924B-533A-824D-8AD8-21EF0B7265C0}" type="par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DCFEDD9B-A7BE-5147-BCC8-FF652E3756F6}" type="sib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4F8BE48B-F7D9-3643-BC8B-4A27907FE517}" type="pres">
      <dgm:prSet presAssocID="{6F32DB76-6532-9744-8106-359A9328413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34E29F-DBA8-D047-B10E-14DE72F7F5C3}" type="pres">
      <dgm:prSet presAssocID="{C535BFF5-4F1C-7042-A996-5BD2F1B27B5E}" presName="comp" presStyleCnt="0"/>
      <dgm:spPr/>
    </dgm:pt>
    <dgm:pt modelId="{044C22F8-9407-BB4C-A7DD-6046392CB5DD}" type="pres">
      <dgm:prSet presAssocID="{C535BFF5-4F1C-7042-A996-5BD2F1B27B5E}" presName="box" presStyleLbl="node1" presStyleIdx="0" presStyleCnt="3"/>
      <dgm:spPr/>
      <dgm:t>
        <a:bodyPr/>
        <a:lstStyle/>
        <a:p>
          <a:endParaRPr lang="en-US"/>
        </a:p>
      </dgm:t>
    </dgm:pt>
    <dgm:pt modelId="{EDB2CBA3-4847-DA4F-AC8B-81D5578C16EB}" type="pres">
      <dgm:prSet presAssocID="{C535BFF5-4F1C-7042-A996-5BD2F1B27B5E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D3FD02B-72A5-4443-A40E-C1BD6EF0D043}" type="pres">
      <dgm:prSet presAssocID="{C535BFF5-4F1C-7042-A996-5BD2F1B27B5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C11D33-1697-9C47-9E22-2735D40F278B}" type="pres">
      <dgm:prSet presAssocID="{8F17B417-6A00-3049-99CD-001D6FE90D47}" presName="spacer" presStyleCnt="0"/>
      <dgm:spPr/>
    </dgm:pt>
    <dgm:pt modelId="{512E1228-EA11-7645-A245-BAF422EDC80B}" type="pres">
      <dgm:prSet presAssocID="{1A2E471E-E6F6-AC4B-8E97-073BE2F7F138}" presName="comp" presStyleCnt="0"/>
      <dgm:spPr/>
    </dgm:pt>
    <dgm:pt modelId="{E92591A9-1729-7144-B0E8-A56868BB33CD}" type="pres">
      <dgm:prSet presAssocID="{1A2E471E-E6F6-AC4B-8E97-073BE2F7F138}" presName="box" presStyleLbl="node1" presStyleIdx="1" presStyleCnt="3"/>
      <dgm:spPr/>
      <dgm:t>
        <a:bodyPr/>
        <a:lstStyle/>
        <a:p>
          <a:endParaRPr lang="en-US"/>
        </a:p>
      </dgm:t>
    </dgm:pt>
    <dgm:pt modelId="{5CBC5C93-4812-AB4D-A5CB-95FB80E15D2C}" type="pres">
      <dgm:prSet presAssocID="{1A2E471E-E6F6-AC4B-8E97-073BE2F7F138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92C2374-F476-B24B-B295-32AE4E421574}" type="pres">
      <dgm:prSet presAssocID="{1A2E471E-E6F6-AC4B-8E97-073BE2F7F13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A1579-6634-AD46-B85D-4CAACFA2A83B}" type="pres">
      <dgm:prSet presAssocID="{3A81B845-2F7D-9247-BC57-DC78E12AE1DD}" presName="spacer" presStyleCnt="0"/>
      <dgm:spPr/>
    </dgm:pt>
    <dgm:pt modelId="{9795D969-82FC-DA4C-B630-BEAD27DA03CA}" type="pres">
      <dgm:prSet presAssocID="{2B786A22-BC0B-3942-A884-9B0F2CB7D0BF}" presName="comp" presStyleCnt="0"/>
      <dgm:spPr/>
    </dgm:pt>
    <dgm:pt modelId="{65AF992D-B3BC-C94C-B2FA-2AB6CA0F1B01}" type="pres">
      <dgm:prSet presAssocID="{2B786A22-BC0B-3942-A884-9B0F2CB7D0BF}" presName="box" presStyleLbl="node1" presStyleIdx="2" presStyleCnt="3" custLinFactNeighborX="45226" custLinFactNeighborY="46115"/>
      <dgm:spPr/>
      <dgm:t>
        <a:bodyPr/>
        <a:lstStyle/>
        <a:p>
          <a:endParaRPr lang="en-US"/>
        </a:p>
      </dgm:t>
    </dgm:pt>
    <dgm:pt modelId="{D5F1539C-21D0-8645-AC39-E08E53D7D7E1}" type="pres">
      <dgm:prSet presAssocID="{2B786A22-BC0B-3942-A884-9B0F2CB7D0BF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58ED94CD-A7DB-1449-A1A9-30C1BC9D64DE}" type="pres">
      <dgm:prSet presAssocID="{2B786A22-BC0B-3942-A884-9B0F2CB7D0B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3B20C9-B9C7-E64C-BFF9-41800363A99F}" srcId="{6F32DB76-6532-9744-8106-359A9328413F}" destId="{1A2E471E-E6F6-AC4B-8E97-073BE2F7F138}" srcOrd="1" destOrd="0" parTransId="{59EDE493-9D59-474F-B7E2-231430F2A398}" sibTransId="{3A81B845-2F7D-9247-BC57-DC78E12AE1DD}"/>
    <dgm:cxn modelId="{C1232CD6-0CE2-EA42-B636-C994A6EFDDC0}" type="presOf" srcId="{1A2E471E-E6F6-AC4B-8E97-073BE2F7F138}" destId="{792C2374-F476-B24B-B295-32AE4E421574}" srcOrd="1" destOrd="0" presId="urn:microsoft.com/office/officeart/2005/8/layout/vList4"/>
    <dgm:cxn modelId="{A6866E2A-C6D5-1946-9A26-DB4600C6CB69}" type="presOf" srcId="{6F32DB76-6532-9744-8106-359A9328413F}" destId="{4F8BE48B-F7D9-3643-BC8B-4A27907FE517}" srcOrd="0" destOrd="0" presId="urn:microsoft.com/office/officeart/2005/8/layout/vList4"/>
    <dgm:cxn modelId="{0F61915D-96C1-A844-8557-9857FB3D25C4}" type="presOf" srcId="{C535BFF5-4F1C-7042-A996-5BD2F1B27B5E}" destId="{2D3FD02B-72A5-4443-A40E-C1BD6EF0D043}" srcOrd="1" destOrd="0" presId="urn:microsoft.com/office/officeart/2005/8/layout/vList4"/>
    <dgm:cxn modelId="{DAE6F160-B34F-1A4A-9EFD-DE19BBCBDDAA}" srcId="{6F32DB76-6532-9744-8106-359A9328413F}" destId="{C535BFF5-4F1C-7042-A996-5BD2F1B27B5E}" srcOrd="0" destOrd="0" parTransId="{9C777D1E-0014-1448-ADB6-96A53A35B840}" sibTransId="{8F17B417-6A00-3049-99CD-001D6FE90D47}"/>
    <dgm:cxn modelId="{3218D3FC-452F-7044-9C7F-294494FEA9ED}" type="presOf" srcId="{C535BFF5-4F1C-7042-A996-5BD2F1B27B5E}" destId="{044C22F8-9407-BB4C-A7DD-6046392CB5DD}" srcOrd="0" destOrd="0" presId="urn:microsoft.com/office/officeart/2005/8/layout/vList4"/>
    <dgm:cxn modelId="{802C5433-BAFC-C543-A785-4A925D97F2CB}" srcId="{6F32DB76-6532-9744-8106-359A9328413F}" destId="{2B786A22-BC0B-3942-A884-9B0F2CB7D0BF}" srcOrd="2" destOrd="0" parTransId="{1EF7924B-533A-824D-8AD8-21EF0B7265C0}" sibTransId="{DCFEDD9B-A7BE-5147-BCC8-FF652E3756F6}"/>
    <dgm:cxn modelId="{6466927C-80AC-5E4C-82C7-4D0CEBE9CB59}" type="presOf" srcId="{2B786A22-BC0B-3942-A884-9B0F2CB7D0BF}" destId="{65AF992D-B3BC-C94C-B2FA-2AB6CA0F1B01}" srcOrd="0" destOrd="0" presId="urn:microsoft.com/office/officeart/2005/8/layout/vList4"/>
    <dgm:cxn modelId="{9AB6940C-315F-7349-8A4A-D4C119F73B87}" type="presOf" srcId="{1A2E471E-E6F6-AC4B-8E97-073BE2F7F138}" destId="{E92591A9-1729-7144-B0E8-A56868BB33CD}" srcOrd="0" destOrd="0" presId="urn:microsoft.com/office/officeart/2005/8/layout/vList4"/>
    <dgm:cxn modelId="{F78CA6C3-4F20-C746-8D59-D4268C498D99}" type="presOf" srcId="{2B786A22-BC0B-3942-A884-9B0F2CB7D0BF}" destId="{58ED94CD-A7DB-1449-A1A9-30C1BC9D64DE}" srcOrd="1" destOrd="0" presId="urn:microsoft.com/office/officeart/2005/8/layout/vList4"/>
    <dgm:cxn modelId="{B042C08C-6805-C341-9021-F373ABADFE94}" type="presParOf" srcId="{4F8BE48B-F7D9-3643-BC8B-4A27907FE517}" destId="{6D34E29F-DBA8-D047-B10E-14DE72F7F5C3}" srcOrd="0" destOrd="0" presId="urn:microsoft.com/office/officeart/2005/8/layout/vList4"/>
    <dgm:cxn modelId="{15F0D78F-A0B2-2E41-A9EF-D4554E548BA1}" type="presParOf" srcId="{6D34E29F-DBA8-D047-B10E-14DE72F7F5C3}" destId="{044C22F8-9407-BB4C-A7DD-6046392CB5DD}" srcOrd="0" destOrd="0" presId="urn:microsoft.com/office/officeart/2005/8/layout/vList4"/>
    <dgm:cxn modelId="{7631AE0C-421F-4D4D-BDEA-015965621DB0}" type="presParOf" srcId="{6D34E29F-DBA8-D047-B10E-14DE72F7F5C3}" destId="{EDB2CBA3-4847-DA4F-AC8B-81D5578C16EB}" srcOrd="1" destOrd="0" presId="urn:microsoft.com/office/officeart/2005/8/layout/vList4"/>
    <dgm:cxn modelId="{5321C9C7-6729-CB4E-87EB-9326F5802532}" type="presParOf" srcId="{6D34E29F-DBA8-D047-B10E-14DE72F7F5C3}" destId="{2D3FD02B-72A5-4443-A40E-C1BD6EF0D043}" srcOrd="2" destOrd="0" presId="urn:microsoft.com/office/officeart/2005/8/layout/vList4"/>
    <dgm:cxn modelId="{094F149B-24DB-9247-A13F-69C9CDE48B46}" type="presParOf" srcId="{4F8BE48B-F7D9-3643-BC8B-4A27907FE517}" destId="{BAC11D33-1697-9C47-9E22-2735D40F278B}" srcOrd="1" destOrd="0" presId="urn:microsoft.com/office/officeart/2005/8/layout/vList4"/>
    <dgm:cxn modelId="{DE2839BD-2CE9-C245-9284-22BA9721362C}" type="presParOf" srcId="{4F8BE48B-F7D9-3643-BC8B-4A27907FE517}" destId="{512E1228-EA11-7645-A245-BAF422EDC80B}" srcOrd="2" destOrd="0" presId="urn:microsoft.com/office/officeart/2005/8/layout/vList4"/>
    <dgm:cxn modelId="{D254F317-08BD-114A-99E1-2419CB0E815F}" type="presParOf" srcId="{512E1228-EA11-7645-A245-BAF422EDC80B}" destId="{E92591A9-1729-7144-B0E8-A56868BB33CD}" srcOrd="0" destOrd="0" presId="urn:microsoft.com/office/officeart/2005/8/layout/vList4"/>
    <dgm:cxn modelId="{C1551C6C-2DB8-A74C-80F4-FCFDC59462B4}" type="presParOf" srcId="{512E1228-EA11-7645-A245-BAF422EDC80B}" destId="{5CBC5C93-4812-AB4D-A5CB-95FB80E15D2C}" srcOrd="1" destOrd="0" presId="urn:microsoft.com/office/officeart/2005/8/layout/vList4"/>
    <dgm:cxn modelId="{75070552-9AF0-2A4F-91CD-8A3B34938AAF}" type="presParOf" srcId="{512E1228-EA11-7645-A245-BAF422EDC80B}" destId="{792C2374-F476-B24B-B295-32AE4E421574}" srcOrd="2" destOrd="0" presId="urn:microsoft.com/office/officeart/2005/8/layout/vList4"/>
    <dgm:cxn modelId="{F2722342-2F81-8247-92F5-8D7C507D33E5}" type="presParOf" srcId="{4F8BE48B-F7D9-3643-BC8B-4A27907FE517}" destId="{E55A1579-6634-AD46-B85D-4CAACFA2A83B}" srcOrd="3" destOrd="0" presId="urn:microsoft.com/office/officeart/2005/8/layout/vList4"/>
    <dgm:cxn modelId="{2C77C99F-94B4-3445-B92D-8843821A629C}" type="presParOf" srcId="{4F8BE48B-F7D9-3643-BC8B-4A27907FE517}" destId="{9795D969-82FC-DA4C-B630-BEAD27DA03CA}" srcOrd="4" destOrd="0" presId="urn:microsoft.com/office/officeart/2005/8/layout/vList4"/>
    <dgm:cxn modelId="{0D0D6A8C-367A-F449-84ED-3273E1CEC0DE}" type="presParOf" srcId="{9795D969-82FC-DA4C-B630-BEAD27DA03CA}" destId="{65AF992D-B3BC-C94C-B2FA-2AB6CA0F1B01}" srcOrd="0" destOrd="0" presId="urn:microsoft.com/office/officeart/2005/8/layout/vList4"/>
    <dgm:cxn modelId="{CC9D4D8F-4F3A-834F-9180-AA16900C7768}" type="presParOf" srcId="{9795D969-82FC-DA4C-B630-BEAD27DA03CA}" destId="{D5F1539C-21D0-8645-AC39-E08E53D7D7E1}" srcOrd="1" destOrd="0" presId="urn:microsoft.com/office/officeart/2005/8/layout/vList4"/>
    <dgm:cxn modelId="{83C01F7F-829A-B04D-8BCB-8D4F08ACD2D6}" type="presParOf" srcId="{9795D969-82FC-DA4C-B630-BEAD27DA03CA}" destId="{58ED94CD-A7DB-1449-A1A9-30C1BC9D64DE}" srcOrd="2" destOrd="0" presId="urn:microsoft.com/office/officeart/2005/8/layout/vList4"/>
  </dgm:cxnLst>
  <dgm:bg/>
  <dgm:whole/>
  <dgm:extLst>
    <a:ext uri="http://schemas.microsoft.com/office/drawing/2008/diagram">
      <dsp:dataModelExt xmlns="" xmlns:dsp="http://schemas.microsoft.com/office/drawing/2008/diagram" xmlns:a="http://schemas.openxmlformats.org/drawingml/2006/main" xmlns:dgm="http://schemas.openxmlformats.org/drawingml/2006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F32DB76-6532-9744-8106-359A9328413F}" type="doc">
      <dgm:prSet loTypeId="urn:microsoft.com/office/officeart/2005/8/layout/vList4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35BFF5-4F1C-7042-A996-5BD2F1B27B5E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New OS designs to support resource-aware programming:</a:t>
          </a:r>
          <a:br>
            <a:rPr lang="en-US" sz="2400" dirty="0" smtClean="0">
              <a:latin typeface="Gill Sans"/>
              <a:cs typeface="Gill Sans"/>
            </a:rPr>
          </a:b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Pixie </a:t>
          </a:r>
          <a:r>
            <a:rPr lang="en-US" sz="2400" b="0" dirty="0" smtClean="0">
              <a:solidFill>
                <a:schemeClr val="bg1"/>
              </a:solidFill>
              <a:latin typeface="Gill Sans"/>
              <a:cs typeface="Gill Sans"/>
            </a:rPr>
            <a:t>and</a:t>
          </a:r>
          <a:r>
            <a:rPr lang="en-US" sz="2400" dirty="0" smtClean="0">
              <a:latin typeface="Gill Sans"/>
              <a:cs typeface="Gill Sans"/>
            </a:rPr>
            <a:t>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Lance</a:t>
          </a:r>
          <a:endParaRPr lang="en-US" sz="2400" b="1" dirty="0">
            <a:solidFill>
              <a:srgbClr val="FFFF00"/>
            </a:solidFill>
            <a:latin typeface="Gill Sans"/>
            <a:cs typeface="Gill Sans"/>
          </a:endParaRPr>
        </a:p>
      </dgm:t>
    </dgm:pt>
    <dgm:pt modelId="{9C777D1E-0014-1448-ADB6-96A53A35B840}" type="par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8F17B417-6A00-3049-99CD-001D6FE90D47}" type="sib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1A2E471E-E6F6-AC4B-8E97-073BE2F7F138}">
      <dgm:prSet phldrT="[Text]" custT="1"/>
      <dgm:spPr>
        <a:solidFill>
          <a:schemeClr val="bg2">
            <a:lumMod val="40000"/>
            <a:lumOff val="60000"/>
          </a:schemeClr>
        </a:solidFill>
      </dgm:spPr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Extensive field research with domain scientists: volcanoes, emergency medical care, </a:t>
          </a:r>
          <a:r>
            <a:rPr lang="en-US" sz="2400" dirty="0" err="1" smtClean="0">
              <a:latin typeface="Gill Sans"/>
              <a:cs typeface="Gill Sans"/>
            </a:rPr>
            <a:t>neuromotor</a:t>
          </a:r>
          <a:r>
            <a:rPr lang="en-US" sz="2400" dirty="0" smtClean="0">
              <a:latin typeface="Gill Sans"/>
              <a:cs typeface="Gill Sans"/>
            </a:rPr>
            <a:t> disease rehab, and city-wide environmental monitoring.</a:t>
          </a:r>
          <a:endParaRPr lang="en-US" sz="2400" dirty="0">
            <a:latin typeface="Gill Sans"/>
            <a:cs typeface="Gill Sans"/>
          </a:endParaRPr>
        </a:p>
      </dgm:t>
    </dgm:pt>
    <dgm:pt modelId="{59EDE493-9D59-474F-B7E2-231430F2A398}" type="par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3A81B845-2F7D-9247-BC57-DC78E12AE1DD}" type="sib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2B786A22-BC0B-3942-A884-9B0F2CB7D0BF}">
      <dgm:prSet phldrT="[Text]" custT="1"/>
      <dgm:spPr>
        <a:solidFill>
          <a:srgbClr val="CCCCCC"/>
        </a:solidFill>
      </dgm:spPr>
      <dgm:t>
        <a:bodyPr/>
        <a:lstStyle/>
        <a:p>
          <a:pPr algn="l"/>
          <a:r>
            <a:rPr lang="en-US" sz="2400" dirty="0" smtClean="0">
              <a:solidFill>
                <a:schemeClr val="bg1"/>
              </a:solidFill>
              <a:latin typeface="Gill Sans"/>
              <a:cs typeface="Gill Sans"/>
            </a:rPr>
            <a:t>New programming languages and models: </a:t>
          </a:r>
          <a:br>
            <a:rPr lang="en-US" sz="2400" dirty="0" smtClean="0">
              <a:solidFill>
                <a:schemeClr val="bg1"/>
              </a:solidFill>
              <a:latin typeface="Gill Sans"/>
              <a:cs typeface="Gill Sans"/>
            </a:rPr>
          </a:br>
          <a:r>
            <a:rPr lang="en-US" sz="2400" b="1" dirty="0" err="1" smtClean="0">
              <a:solidFill>
                <a:schemeClr val="bg1"/>
              </a:solidFill>
              <a:latin typeface="Gill Sans"/>
              <a:cs typeface="Gill Sans"/>
            </a:rPr>
            <a:t>NesC</a:t>
          </a:r>
          <a:r>
            <a:rPr lang="en-US" sz="2400" dirty="0" smtClean="0">
              <a:solidFill>
                <a:schemeClr val="bg1"/>
              </a:solidFill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chemeClr val="bg1"/>
              </a:solidFill>
              <a:latin typeface="Gill Sans"/>
              <a:cs typeface="Gill Sans"/>
            </a:rPr>
            <a:t>Regiment</a:t>
          </a:r>
          <a:r>
            <a:rPr lang="en-US" sz="2400" dirty="0" smtClean="0">
              <a:solidFill>
                <a:schemeClr val="bg1"/>
              </a:solidFill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chemeClr val="bg1"/>
              </a:solidFill>
              <a:latin typeface="Gill Sans"/>
              <a:cs typeface="Gill Sans"/>
            </a:rPr>
            <a:t>Flask</a:t>
          </a:r>
          <a:r>
            <a:rPr lang="en-US" sz="2400" dirty="0" smtClean="0">
              <a:solidFill>
                <a:schemeClr val="bg1"/>
              </a:solidFill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chemeClr val="bg1"/>
              </a:solidFill>
              <a:latin typeface="Gill Sans"/>
              <a:cs typeface="Gill Sans"/>
            </a:rPr>
            <a:t>SORA</a:t>
          </a:r>
          <a:r>
            <a:rPr lang="en-US" sz="2400" dirty="0" smtClean="0">
              <a:solidFill>
                <a:schemeClr val="bg1"/>
              </a:solidFill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chemeClr val="bg1"/>
              </a:solidFill>
              <a:latin typeface="Gill Sans"/>
              <a:cs typeface="Gill Sans"/>
            </a:rPr>
            <a:t>Abstract Regions</a:t>
          </a:r>
          <a:endParaRPr lang="en-US" sz="2400" b="1" dirty="0">
            <a:solidFill>
              <a:schemeClr val="bg1"/>
            </a:solidFill>
            <a:latin typeface="Gill Sans"/>
            <a:cs typeface="Gill Sans"/>
          </a:endParaRPr>
        </a:p>
      </dgm:t>
    </dgm:pt>
    <dgm:pt modelId="{1EF7924B-533A-824D-8AD8-21EF0B7265C0}" type="par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DCFEDD9B-A7BE-5147-BCC8-FF652E3756F6}" type="sib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4F8BE48B-F7D9-3643-BC8B-4A27907FE517}" type="pres">
      <dgm:prSet presAssocID="{6F32DB76-6532-9744-8106-359A9328413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34E29F-DBA8-D047-B10E-14DE72F7F5C3}" type="pres">
      <dgm:prSet presAssocID="{C535BFF5-4F1C-7042-A996-5BD2F1B27B5E}" presName="comp" presStyleCnt="0"/>
      <dgm:spPr/>
    </dgm:pt>
    <dgm:pt modelId="{044C22F8-9407-BB4C-A7DD-6046392CB5DD}" type="pres">
      <dgm:prSet presAssocID="{C535BFF5-4F1C-7042-A996-5BD2F1B27B5E}" presName="box" presStyleLbl="node1" presStyleIdx="0" presStyleCnt="3"/>
      <dgm:spPr/>
      <dgm:t>
        <a:bodyPr/>
        <a:lstStyle/>
        <a:p>
          <a:endParaRPr lang="en-US"/>
        </a:p>
      </dgm:t>
    </dgm:pt>
    <dgm:pt modelId="{EDB2CBA3-4847-DA4F-AC8B-81D5578C16EB}" type="pres">
      <dgm:prSet presAssocID="{C535BFF5-4F1C-7042-A996-5BD2F1B27B5E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D3FD02B-72A5-4443-A40E-C1BD6EF0D043}" type="pres">
      <dgm:prSet presAssocID="{C535BFF5-4F1C-7042-A996-5BD2F1B27B5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C11D33-1697-9C47-9E22-2735D40F278B}" type="pres">
      <dgm:prSet presAssocID="{8F17B417-6A00-3049-99CD-001D6FE90D47}" presName="spacer" presStyleCnt="0"/>
      <dgm:spPr/>
    </dgm:pt>
    <dgm:pt modelId="{512E1228-EA11-7645-A245-BAF422EDC80B}" type="pres">
      <dgm:prSet presAssocID="{1A2E471E-E6F6-AC4B-8E97-073BE2F7F138}" presName="comp" presStyleCnt="0"/>
      <dgm:spPr/>
    </dgm:pt>
    <dgm:pt modelId="{E92591A9-1729-7144-B0E8-A56868BB33CD}" type="pres">
      <dgm:prSet presAssocID="{1A2E471E-E6F6-AC4B-8E97-073BE2F7F138}" presName="box" presStyleLbl="node1" presStyleIdx="1" presStyleCnt="3"/>
      <dgm:spPr/>
      <dgm:t>
        <a:bodyPr/>
        <a:lstStyle/>
        <a:p>
          <a:endParaRPr lang="en-US"/>
        </a:p>
      </dgm:t>
    </dgm:pt>
    <dgm:pt modelId="{5CBC5C93-4812-AB4D-A5CB-95FB80E15D2C}" type="pres">
      <dgm:prSet presAssocID="{1A2E471E-E6F6-AC4B-8E97-073BE2F7F138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92C2374-F476-B24B-B295-32AE4E421574}" type="pres">
      <dgm:prSet presAssocID="{1A2E471E-E6F6-AC4B-8E97-073BE2F7F13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A1579-6634-AD46-B85D-4CAACFA2A83B}" type="pres">
      <dgm:prSet presAssocID="{3A81B845-2F7D-9247-BC57-DC78E12AE1DD}" presName="spacer" presStyleCnt="0"/>
      <dgm:spPr/>
    </dgm:pt>
    <dgm:pt modelId="{9795D969-82FC-DA4C-B630-BEAD27DA03CA}" type="pres">
      <dgm:prSet presAssocID="{2B786A22-BC0B-3942-A884-9B0F2CB7D0BF}" presName="comp" presStyleCnt="0"/>
      <dgm:spPr/>
    </dgm:pt>
    <dgm:pt modelId="{65AF992D-B3BC-C94C-B2FA-2AB6CA0F1B01}" type="pres">
      <dgm:prSet presAssocID="{2B786A22-BC0B-3942-A884-9B0F2CB7D0BF}" presName="box" presStyleLbl="node1" presStyleIdx="2" presStyleCnt="3" custLinFactNeighborX="45226" custLinFactNeighborY="46115"/>
      <dgm:spPr/>
      <dgm:t>
        <a:bodyPr/>
        <a:lstStyle/>
        <a:p>
          <a:endParaRPr lang="en-US"/>
        </a:p>
      </dgm:t>
    </dgm:pt>
    <dgm:pt modelId="{D5F1539C-21D0-8645-AC39-E08E53D7D7E1}" type="pres">
      <dgm:prSet presAssocID="{2B786A22-BC0B-3942-A884-9B0F2CB7D0BF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58ED94CD-A7DB-1449-A1A9-30C1BC9D64DE}" type="pres">
      <dgm:prSet presAssocID="{2B786A22-BC0B-3942-A884-9B0F2CB7D0B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6B40A4-C632-9240-B665-3AE04139EF96}" type="presOf" srcId="{1A2E471E-E6F6-AC4B-8E97-073BE2F7F138}" destId="{792C2374-F476-B24B-B295-32AE4E421574}" srcOrd="1" destOrd="0" presId="urn:microsoft.com/office/officeart/2005/8/layout/vList4"/>
    <dgm:cxn modelId="{E13B20C9-B9C7-E64C-BFF9-41800363A99F}" srcId="{6F32DB76-6532-9744-8106-359A9328413F}" destId="{1A2E471E-E6F6-AC4B-8E97-073BE2F7F138}" srcOrd="1" destOrd="0" parTransId="{59EDE493-9D59-474F-B7E2-231430F2A398}" sibTransId="{3A81B845-2F7D-9247-BC57-DC78E12AE1DD}"/>
    <dgm:cxn modelId="{36D847B7-31C0-8246-907B-195EE7FA6AB7}" type="presOf" srcId="{C535BFF5-4F1C-7042-A996-5BD2F1B27B5E}" destId="{044C22F8-9407-BB4C-A7DD-6046392CB5DD}" srcOrd="0" destOrd="0" presId="urn:microsoft.com/office/officeart/2005/8/layout/vList4"/>
    <dgm:cxn modelId="{47834803-6FB2-3246-9860-EE5B5A7B1964}" type="presOf" srcId="{2B786A22-BC0B-3942-A884-9B0F2CB7D0BF}" destId="{65AF992D-B3BC-C94C-B2FA-2AB6CA0F1B01}" srcOrd="0" destOrd="0" presId="urn:microsoft.com/office/officeart/2005/8/layout/vList4"/>
    <dgm:cxn modelId="{345EF84D-5793-C74B-A153-45C4A5355D45}" type="presOf" srcId="{6F32DB76-6532-9744-8106-359A9328413F}" destId="{4F8BE48B-F7D9-3643-BC8B-4A27907FE517}" srcOrd="0" destOrd="0" presId="urn:microsoft.com/office/officeart/2005/8/layout/vList4"/>
    <dgm:cxn modelId="{DAE6F160-B34F-1A4A-9EFD-DE19BBCBDDAA}" srcId="{6F32DB76-6532-9744-8106-359A9328413F}" destId="{C535BFF5-4F1C-7042-A996-5BD2F1B27B5E}" srcOrd="0" destOrd="0" parTransId="{9C777D1E-0014-1448-ADB6-96A53A35B840}" sibTransId="{8F17B417-6A00-3049-99CD-001D6FE90D47}"/>
    <dgm:cxn modelId="{FF945DA6-AC65-3647-9AB1-1869340A5298}" type="presOf" srcId="{2B786A22-BC0B-3942-A884-9B0F2CB7D0BF}" destId="{58ED94CD-A7DB-1449-A1A9-30C1BC9D64DE}" srcOrd="1" destOrd="0" presId="urn:microsoft.com/office/officeart/2005/8/layout/vList4"/>
    <dgm:cxn modelId="{802C5433-BAFC-C543-A785-4A925D97F2CB}" srcId="{6F32DB76-6532-9744-8106-359A9328413F}" destId="{2B786A22-BC0B-3942-A884-9B0F2CB7D0BF}" srcOrd="2" destOrd="0" parTransId="{1EF7924B-533A-824D-8AD8-21EF0B7265C0}" sibTransId="{DCFEDD9B-A7BE-5147-BCC8-FF652E3756F6}"/>
    <dgm:cxn modelId="{5BDC13AA-5979-9D48-BA7B-B6EF9A71ECE7}" type="presOf" srcId="{1A2E471E-E6F6-AC4B-8E97-073BE2F7F138}" destId="{E92591A9-1729-7144-B0E8-A56868BB33CD}" srcOrd="0" destOrd="0" presId="urn:microsoft.com/office/officeart/2005/8/layout/vList4"/>
    <dgm:cxn modelId="{10E02E3A-671F-034D-8054-81B5B5FD5F21}" type="presOf" srcId="{C535BFF5-4F1C-7042-A996-5BD2F1B27B5E}" destId="{2D3FD02B-72A5-4443-A40E-C1BD6EF0D043}" srcOrd="1" destOrd="0" presId="urn:microsoft.com/office/officeart/2005/8/layout/vList4"/>
    <dgm:cxn modelId="{AA17C2E8-FCB3-0842-A2C2-5FF896AA7839}" type="presParOf" srcId="{4F8BE48B-F7D9-3643-BC8B-4A27907FE517}" destId="{6D34E29F-DBA8-D047-B10E-14DE72F7F5C3}" srcOrd="0" destOrd="0" presId="urn:microsoft.com/office/officeart/2005/8/layout/vList4"/>
    <dgm:cxn modelId="{D24325F8-7C0C-A044-AF42-1DF1CF0AB9ED}" type="presParOf" srcId="{6D34E29F-DBA8-D047-B10E-14DE72F7F5C3}" destId="{044C22F8-9407-BB4C-A7DD-6046392CB5DD}" srcOrd="0" destOrd="0" presId="urn:microsoft.com/office/officeart/2005/8/layout/vList4"/>
    <dgm:cxn modelId="{F9697BA7-20C7-2A49-9638-2EC399A01AA3}" type="presParOf" srcId="{6D34E29F-DBA8-D047-B10E-14DE72F7F5C3}" destId="{EDB2CBA3-4847-DA4F-AC8B-81D5578C16EB}" srcOrd="1" destOrd="0" presId="urn:microsoft.com/office/officeart/2005/8/layout/vList4"/>
    <dgm:cxn modelId="{13F625C9-F8A0-DA46-A899-2330CF97046A}" type="presParOf" srcId="{6D34E29F-DBA8-D047-B10E-14DE72F7F5C3}" destId="{2D3FD02B-72A5-4443-A40E-C1BD6EF0D043}" srcOrd="2" destOrd="0" presId="urn:microsoft.com/office/officeart/2005/8/layout/vList4"/>
    <dgm:cxn modelId="{B51A0929-07ED-4544-AF84-9DF9570B2D41}" type="presParOf" srcId="{4F8BE48B-F7D9-3643-BC8B-4A27907FE517}" destId="{BAC11D33-1697-9C47-9E22-2735D40F278B}" srcOrd="1" destOrd="0" presId="urn:microsoft.com/office/officeart/2005/8/layout/vList4"/>
    <dgm:cxn modelId="{840A08AC-D975-B546-B845-A94A3332E71E}" type="presParOf" srcId="{4F8BE48B-F7D9-3643-BC8B-4A27907FE517}" destId="{512E1228-EA11-7645-A245-BAF422EDC80B}" srcOrd="2" destOrd="0" presId="urn:microsoft.com/office/officeart/2005/8/layout/vList4"/>
    <dgm:cxn modelId="{02030749-AFC5-D94E-97FC-4AE1766A6C29}" type="presParOf" srcId="{512E1228-EA11-7645-A245-BAF422EDC80B}" destId="{E92591A9-1729-7144-B0E8-A56868BB33CD}" srcOrd="0" destOrd="0" presId="urn:microsoft.com/office/officeart/2005/8/layout/vList4"/>
    <dgm:cxn modelId="{5BC5864F-E6E1-3149-A8A3-615EE5EA9BCC}" type="presParOf" srcId="{512E1228-EA11-7645-A245-BAF422EDC80B}" destId="{5CBC5C93-4812-AB4D-A5CB-95FB80E15D2C}" srcOrd="1" destOrd="0" presId="urn:microsoft.com/office/officeart/2005/8/layout/vList4"/>
    <dgm:cxn modelId="{5A5E06B9-6ED4-EB41-BA25-A23AB5B82139}" type="presParOf" srcId="{512E1228-EA11-7645-A245-BAF422EDC80B}" destId="{792C2374-F476-B24B-B295-32AE4E421574}" srcOrd="2" destOrd="0" presId="urn:microsoft.com/office/officeart/2005/8/layout/vList4"/>
    <dgm:cxn modelId="{FD6EBDFE-8269-0646-A399-6EACE8B07D9C}" type="presParOf" srcId="{4F8BE48B-F7D9-3643-BC8B-4A27907FE517}" destId="{E55A1579-6634-AD46-B85D-4CAACFA2A83B}" srcOrd="3" destOrd="0" presId="urn:microsoft.com/office/officeart/2005/8/layout/vList4"/>
    <dgm:cxn modelId="{0C72D6E1-BF5E-5C4B-8040-8BFD1702224C}" type="presParOf" srcId="{4F8BE48B-F7D9-3643-BC8B-4A27907FE517}" destId="{9795D969-82FC-DA4C-B630-BEAD27DA03CA}" srcOrd="4" destOrd="0" presId="urn:microsoft.com/office/officeart/2005/8/layout/vList4"/>
    <dgm:cxn modelId="{78BE19FB-325D-044E-970D-8FFCA9FF9B35}" type="presParOf" srcId="{9795D969-82FC-DA4C-B630-BEAD27DA03CA}" destId="{65AF992D-B3BC-C94C-B2FA-2AB6CA0F1B01}" srcOrd="0" destOrd="0" presId="urn:microsoft.com/office/officeart/2005/8/layout/vList4"/>
    <dgm:cxn modelId="{CB1F4A50-35BD-9540-8329-3FAF79E5CF29}" type="presParOf" srcId="{9795D969-82FC-DA4C-B630-BEAD27DA03CA}" destId="{D5F1539C-21D0-8645-AC39-E08E53D7D7E1}" srcOrd="1" destOrd="0" presId="urn:microsoft.com/office/officeart/2005/8/layout/vList4"/>
    <dgm:cxn modelId="{F615FC3E-EDBF-0A41-9C6B-A6B2266D6E4C}" type="presParOf" srcId="{9795D969-82FC-DA4C-B630-BEAD27DA03CA}" destId="{58ED94CD-A7DB-1449-A1A9-30C1BC9D64DE}" srcOrd="2" destOrd="0" presId="urn:microsoft.com/office/officeart/2005/8/layout/vList4"/>
  </dgm:cxnLst>
  <dgm:bg/>
  <dgm:whole/>
  <dgm:extLst>
    <a:ext uri="http://schemas.microsoft.com/office/drawing/2008/diagram">
      <dsp:dataModelExt xmlns="" xmlns:dsp="http://schemas.microsoft.com/office/drawing/2008/diagram" xmlns:a="http://schemas.openxmlformats.org/drawingml/2006/main" xmlns:dgm="http://schemas.openxmlformats.org/drawingml/2006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44C22F8-9407-BB4C-A7DD-6046392CB5DD}">
      <dsp:nvSpPr>
        <dsp:cNvPr id="0" name=""/>
        <dsp:cNvSpPr/>
      </dsp:nvSpPr>
      <dsp:spPr>
        <a:xfrm>
          <a:off x="0" y="0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How do we manage scarce resources at the device and network level?</a:t>
          </a:r>
          <a:endParaRPr lang="en-US" sz="2400" kern="1200" dirty="0">
            <a:latin typeface="Gill Sans"/>
            <a:cs typeface="Gill Sans"/>
          </a:endParaRPr>
        </a:p>
      </dsp:txBody>
      <dsp:txXfrm>
        <a:off x="2070923" y="0"/>
        <a:ext cx="7539801" cy="1487784"/>
      </dsp:txXfrm>
    </dsp:sp>
    <dsp:sp modelId="{EDB2CBA3-4847-DA4F-AC8B-81D5578C16EB}">
      <dsp:nvSpPr>
        <dsp:cNvPr id="0" name=""/>
        <dsp:cNvSpPr/>
      </dsp:nvSpPr>
      <dsp:spPr>
        <a:xfrm>
          <a:off x="148778" y="148778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2591A9-1729-7144-B0E8-A56868BB33CD}">
      <dsp:nvSpPr>
        <dsp:cNvPr id="0" name=""/>
        <dsp:cNvSpPr/>
      </dsp:nvSpPr>
      <dsp:spPr>
        <a:xfrm>
          <a:off x="0" y="1636563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How do we ensure high data fidelity for real-world applications?</a:t>
          </a:r>
          <a:endParaRPr lang="en-US" sz="2400" kern="1200" dirty="0">
            <a:latin typeface="Gill Sans"/>
            <a:cs typeface="Gill Sans"/>
          </a:endParaRPr>
        </a:p>
      </dsp:txBody>
      <dsp:txXfrm>
        <a:off x="2070923" y="1636563"/>
        <a:ext cx="7539801" cy="1487784"/>
      </dsp:txXfrm>
    </dsp:sp>
    <dsp:sp modelId="{5CBC5C93-4812-AB4D-A5CB-95FB80E15D2C}">
      <dsp:nvSpPr>
        <dsp:cNvPr id="0" name=""/>
        <dsp:cNvSpPr/>
      </dsp:nvSpPr>
      <dsp:spPr>
        <a:xfrm>
          <a:off x="148778" y="1785341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AF992D-B3BC-C94C-B2FA-2AB6CA0F1B01}">
      <dsp:nvSpPr>
        <dsp:cNvPr id="0" name=""/>
        <dsp:cNvSpPr/>
      </dsp:nvSpPr>
      <dsp:spPr>
        <a:xfrm>
          <a:off x="0" y="3273126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How do we program complex network behavior at a high level?</a:t>
          </a:r>
          <a:endParaRPr lang="en-US" sz="2400" kern="1200" dirty="0">
            <a:latin typeface="Gill Sans"/>
            <a:cs typeface="Gill Sans"/>
          </a:endParaRPr>
        </a:p>
      </dsp:txBody>
      <dsp:txXfrm>
        <a:off x="2070923" y="3273126"/>
        <a:ext cx="7539801" cy="1487784"/>
      </dsp:txXfrm>
    </dsp:sp>
    <dsp:sp modelId="{D5F1539C-21D0-8645-AC39-E08E53D7D7E1}">
      <dsp:nvSpPr>
        <dsp:cNvPr id="0" name=""/>
        <dsp:cNvSpPr/>
      </dsp:nvSpPr>
      <dsp:spPr>
        <a:xfrm>
          <a:off x="148778" y="3421905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44C22F8-9407-BB4C-A7DD-6046392CB5DD}">
      <dsp:nvSpPr>
        <dsp:cNvPr id="0" name=""/>
        <dsp:cNvSpPr/>
      </dsp:nvSpPr>
      <dsp:spPr>
        <a:xfrm>
          <a:off x="0" y="0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New OS designs to support resource-aware programming:</a:t>
          </a:r>
          <a:br>
            <a:rPr lang="en-US" sz="2400" kern="1200" dirty="0" smtClean="0">
              <a:latin typeface="Gill Sans"/>
              <a:cs typeface="Gill Sans"/>
            </a:rPr>
          </a:b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Pixie </a:t>
          </a:r>
          <a:r>
            <a:rPr lang="en-US" sz="2400" b="0" kern="1200" dirty="0" smtClean="0">
              <a:solidFill>
                <a:schemeClr val="bg1"/>
              </a:solidFill>
              <a:latin typeface="Gill Sans"/>
              <a:cs typeface="Gill Sans"/>
            </a:rPr>
            <a:t>and</a:t>
          </a:r>
          <a:r>
            <a:rPr lang="en-US" sz="2400" kern="1200" dirty="0" smtClean="0">
              <a:latin typeface="Gill Sans"/>
              <a:cs typeface="Gill Sans"/>
            </a:rPr>
            <a:t>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Lance</a:t>
          </a:r>
          <a:endParaRPr lang="en-US" sz="2400" b="1" kern="1200" dirty="0">
            <a:solidFill>
              <a:srgbClr val="FFFF00"/>
            </a:solidFill>
            <a:latin typeface="Gill Sans"/>
            <a:cs typeface="Gill Sans"/>
          </a:endParaRPr>
        </a:p>
      </dsp:txBody>
      <dsp:txXfrm>
        <a:off x="2070923" y="0"/>
        <a:ext cx="7539801" cy="1487784"/>
      </dsp:txXfrm>
    </dsp:sp>
    <dsp:sp modelId="{EDB2CBA3-4847-DA4F-AC8B-81D5578C16EB}">
      <dsp:nvSpPr>
        <dsp:cNvPr id="0" name=""/>
        <dsp:cNvSpPr/>
      </dsp:nvSpPr>
      <dsp:spPr>
        <a:xfrm>
          <a:off x="148778" y="148778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2591A9-1729-7144-B0E8-A56868BB33CD}">
      <dsp:nvSpPr>
        <dsp:cNvPr id="0" name=""/>
        <dsp:cNvSpPr/>
      </dsp:nvSpPr>
      <dsp:spPr>
        <a:xfrm>
          <a:off x="0" y="1636563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Extensive field research with domain scientists: volcanoes, emergency medical care, </a:t>
          </a:r>
          <a:r>
            <a:rPr lang="en-US" sz="2400" kern="1200" dirty="0" err="1" smtClean="0">
              <a:latin typeface="Gill Sans"/>
              <a:cs typeface="Gill Sans"/>
            </a:rPr>
            <a:t>neuromotor</a:t>
          </a:r>
          <a:r>
            <a:rPr lang="en-US" sz="2400" kern="1200" dirty="0" smtClean="0">
              <a:latin typeface="Gill Sans"/>
              <a:cs typeface="Gill Sans"/>
            </a:rPr>
            <a:t> disease rehab, and city-wide environmental monitoring.</a:t>
          </a:r>
          <a:endParaRPr lang="en-US" sz="2400" kern="1200" dirty="0">
            <a:latin typeface="Gill Sans"/>
            <a:cs typeface="Gill Sans"/>
          </a:endParaRPr>
        </a:p>
      </dsp:txBody>
      <dsp:txXfrm>
        <a:off x="2070923" y="1636563"/>
        <a:ext cx="7539801" cy="1487784"/>
      </dsp:txXfrm>
    </dsp:sp>
    <dsp:sp modelId="{5CBC5C93-4812-AB4D-A5CB-95FB80E15D2C}">
      <dsp:nvSpPr>
        <dsp:cNvPr id="0" name=""/>
        <dsp:cNvSpPr/>
      </dsp:nvSpPr>
      <dsp:spPr>
        <a:xfrm>
          <a:off x="148778" y="1785341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AF992D-B3BC-C94C-B2FA-2AB6CA0F1B01}">
      <dsp:nvSpPr>
        <dsp:cNvPr id="0" name=""/>
        <dsp:cNvSpPr/>
      </dsp:nvSpPr>
      <dsp:spPr>
        <a:xfrm>
          <a:off x="0" y="3273126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New programming languages and models: </a:t>
          </a:r>
          <a:br>
            <a:rPr lang="en-US" sz="2400" kern="1200" dirty="0" smtClean="0">
              <a:latin typeface="Gill Sans"/>
              <a:cs typeface="Gill Sans"/>
            </a:rPr>
          </a:br>
          <a:r>
            <a:rPr lang="en-US" sz="2400" b="1" kern="1200" dirty="0" err="1" smtClean="0">
              <a:solidFill>
                <a:srgbClr val="FFFF00"/>
              </a:solidFill>
              <a:latin typeface="Gill Sans"/>
              <a:cs typeface="Gill Sans"/>
            </a:rPr>
            <a:t>NesC</a:t>
          </a:r>
          <a:r>
            <a:rPr lang="en-US" sz="2400" kern="1200" dirty="0" smtClean="0"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Regiment</a:t>
          </a:r>
          <a:r>
            <a:rPr lang="en-US" sz="2400" kern="1200" dirty="0" smtClean="0"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Flask</a:t>
          </a:r>
          <a:r>
            <a:rPr lang="en-US" sz="2400" kern="1200" dirty="0" smtClean="0"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SORA</a:t>
          </a:r>
          <a:r>
            <a:rPr lang="en-US" sz="2400" kern="1200" dirty="0" smtClean="0"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Abstract Regions</a:t>
          </a:r>
          <a:endParaRPr lang="en-US" sz="2400" b="1" kern="1200" dirty="0">
            <a:solidFill>
              <a:srgbClr val="FFFF00"/>
            </a:solidFill>
            <a:latin typeface="Gill Sans"/>
            <a:cs typeface="Gill Sans"/>
          </a:endParaRPr>
        </a:p>
      </dsp:txBody>
      <dsp:txXfrm>
        <a:off x="2070923" y="3273126"/>
        <a:ext cx="7539801" cy="1487784"/>
      </dsp:txXfrm>
    </dsp:sp>
    <dsp:sp modelId="{D5F1539C-21D0-8645-AC39-E08E53D7D7E1}">
      <dsp:nvSpPr>
        <dsp:cNvPr id="0" name=""/>
        <dsp:cNvSpPr/>
      </dsp:nvSpPr>
      <dsp:spPr>
        <a:xfrm>
          <a:off x="148778" y="3421905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44C22F8-9407-BB4C-A7DD-6046392CB5DD}">
      <dsp:nvSpPr>
        <dsp:cNvPr id="0" name=""/>
        <dsp:cNvSpPr/>
      </dsp:nvSpPr>
      <dsp:spPr>
        <a:xfrm>
          <a:off x="0" y="0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New OS designs to support resource-aware programming:</a:t>
          </a:r>
          <a:br>
            <a:rPr lang="en-US" sz="2400" kern="1200" dirty="0" smtClean="0">
              <a:latin typeface="Gill Sans"/>
              <a:cs typeface="Gill Sans"/>
            </a:rPr>
          </a:b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Pixie </a:t>
          </a:r>
          <a:r>
            <a:rPr lang="en-US" sz="2400" b="0" kern="1200" dirty="0" smtClean="0">
              <a:solidFill>
                <a:schemeClr val="bg1"/>
              </a:solidFill>
              <a:latin typeface="Gill Sans"/>
              <a:cs typeface="Gill Sans"/>
            </a:rPr>
            <a:t>and</a:t>
          </a:r>
          <a:r>
            <a:rPr lang="en-US" sz="2400" kern="1200" dirty="0" smtClean="0">
              <a:latin typeface="Gill Sans"/>
              <a:cs typeface="Gill Sans"/>
            </a:rPr>
            <a:t>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Lance</a:t>
          </a:r>
          <a:endParaRPr lang="en-US" sz="2400" b="1" kern="1200" dirty="0">
            <a:solidFill>
              <a:srgbClr val="FFFF00"/>
            </a:solidFill>
            <a:latin typeface="Gill Sans"/>
            <a:cs typeface="Gill Sans"/>
          </a:endParaRPr>
        </a:p>
      </dsp:txBody>
      <dsp:txXfrm>
        <a:off x="2070923" y="0"/>
        <a:ext cx="7539801" cy="1487784"/>
      </dsp:txXfrm>
    </dsp:sp>
    <dsp:sp modelId="{EDB2CBA3-4847-DA4F-AC8B-81D5578C16EB}">
      <dsp:nvSpPr>
        <dsp:cNvPr id="0" name=""/>
        <dsp:cNvSpPr/>
      </dsp:nvSpPr>
      <dsp:spPr>
        <a:xfrm>
          <a:off x="148778" y="148778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2591A9-1729-7144-B0E8-A56868BB33CD}">
      <dsp:nvSpPr>
        <dsp:cNvPr id="0" name=""/>
        <dsp:cNvSpPr/>
      </dsp:nvSpPr>
      <dsp:spPr>
        <a:xfrm>
          <a:off x="0" y="1636563"/>
          <a:ext cx="9610725" cy="1487784"/>
        </a:xfrm>
        <a:prstGeom prst="roundRect">
          <a:avLst>
            <a:gd name="adj" fmla="val 10000"/>
          </a:avLst>
        </a:prstGeom>
        <a:solidFill>
          <a:schemeClr val="bg2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Extensive field research with domain scientists: volcanoes, emergency medical care, </a:t>
          </a:r>
          <a:r>
            <a:rPr lang="en-US" sz="2400" kern="1200" dirty="0" err="1" smtClean="0">
              <a:latin typeface="Gill Sans"/>
              <a:cs typeface="Gill Sans"/>
            </a:rPr>
            <a:t>neuromotor</a:t>
          </a:r>
          <a:r>
            <a:rPr lang="en-US" sz="2400" kern="1200" dirty="0" smtClean="0">
              <a:latin typeface="Gill Sans"/>
              <a:cs typeface="Gill Sans"/>
            </a:rPr>
            <a:t> disease rehab, and city-wide environmental monitoring.</a:t>
          </a:r>
          <a:endParaRPr lang="en-US" sz="2400" kern="1200" dirty="0">
            <a:latin typeface="Gill Sans"/>
            <a:cs typeface="Gill Sans"/>
          </a:endParaRPr>
        </a:p>
      </dsp:txBody>
      <dsp:txXfrm>
        <a:off x="2070923" y="1636563"/>
        <a:ext cx="7539801" cy="1487784"/>
      </dsp:txXfrm>
    </dsp:sp>
    <dsp:sp modelId="{5CBC5C93-4812-AB4D-A5CB-95FB80E15D2C}">
      <dsp:nvSpPr>
        <dsp:cNvPr id="0" name=""/>
        <dsp:cNvSpPr/>
      </dsp:nvSpPr>
      <dsp:spPr>
        <a:xfrm>
          <a:off x="148778" y="1785341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AF992D-B3BC-C94C-B2FA-2AB6CA0F1B01}">
      <dsp:nvSpPr>
        <dsp:cNvPr id="0" name=""/>
        <dsp:cNvSpPr/>
      </dsp:nvSpPr>
      <dsp:spPr>
        <a:xfrm>
          <a:off x="0" y="3273126"/>
          <a:ext cx="9610725" cy="1487784"/>
        </a:xfrm>
        <a:prstGeom prst="roundRect">
          <a:avLst>
            <a:gd name="adj" fmla="val 10000"/>
          </a:avLst>
        </a:prstGeom>
        <a:solidFill>
          <a:srgbClr val="CCCCCC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solidFill>
                <a:schemeClr val="bg1"/>
              </a:solidFill>
              <a:latin typeface="Gill Sans"/>
              <a:cs typeface="Gill Sans"/>
            </a:rPr>
            <a:t>New programming languages and models: </a:t>
          </a:r>
          <a:br>
            <a:rPr lang="en-US" sz="2400" kern="1200" dirty="0" smtClean="0">
              <a:solidFill>
                <a:schemeClr val="bg1"/>
              </a:solidFill>
              <a:latin typeface="Gill Sans"/>
              <a:cs typeface="Gill Sans"/>
            </a:rPr>
          </a:br>
          <a:r>
            <a:rPr lang="en-US" sz="2400" b="1" kern="1200" dirty="0" err="1" smtClean="0">
              <a:solidFill>
                <a:schemeClr val="bg1"/>
              </a:solidFill>
              <a:latin typeface="Gill Sans"/>
              <a:cs typeface="Gill Sans"/>
            </a:rPr>
            <a:t>NesC</a:t>
          </a:r>
          <a:r>
            <a:rPr lang="en-US" sz="2400" kern="1200" dirty="0" smtClean="0">
              <a:solidFill>
                <a:schemeClr val="bg1"/>
              </a:solidFill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chemeClr val="bg1"/>
              </a:solidFill>
              <a:latin typeface="Gill Sans"/>
              <a:cs typeface="Gill Sans"/>
            </a:rPr>
            <a:t>Regiment</a:t>
          </a:r>
          <a:r>
            <a:rPr lang="en-US" sz="2400" kern="1200" dirty="0" smtClean="0">
              <a:solidFill>
                <a:schemeClr val="bg1"/>
              </a:solidFill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chemeClr val="bg1"/>
              </a:solidFill>
              <a:latin typeface="Gill Sans"/>
              <a:cs typeface="Gill Sans"/>
            </a:rPr>
            <a:t>Flask</a:t>
          </a:r>
          <a:r>
            <a:rPr lang="en-US" sz="2400" kern="1200" dirty="0" smtClean="0">
              <a:solidFill>
                <a:schemeClr val="bg1"/>
              </a:solidFill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chemeClr val="bg1"/>
              </a:solidFill>
              <a:latin typeface="Gill Sans"/>
              <a:cs typeface="Gill Sans"/>
            </a:rPr>
            <a:t>SORA</a:t>
          </a:r>
          <a:r>
            <a:rPr lang="en-US" sz="2400" kern="1200" dirty="0" smtClean="0">
              <a:solidFill>
                <a:schemeClr val="bg1"/>
              </a:solidFill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chemeClr val="bg1"/>
              </a:solidFill>
              <a:latin typeface="Gill Sans"/>
              <a:cs typeface="Gill Sans"/>
            </a:rPr>
            <a:t>Abstract Regions</a:t>
          </a:r>
          <a:endParaRPr lang="en-US" sz="2400" b="1" kern="1200" dirty="0">
            <a:solidFill>
              <a:schemeClr val="bg1"/>
            </a:solidFill>
            <a:latin typeface="Gill Sans"/>
            <a:cs typeface="Gill Sans"/>
          </a:endParaRPr>
        </a:p>
      </dsp:txBody>
      <dsp:txXfrm>
        <a:off x="2070923" y="3273126"/>
        <a:ext cx="7539801" cy="1487784"/>
      </dsp:txXfrm>
    </dsp:sp>
    <dsp:sp modelId="{D5F1539C-21D0-8645-AC39-E08E53D7D7E1}">
      <dsp:nvSpPr>
        <dsp:cNvPr id="0" name=""/>
        <dsp:cNvSpPr/>
      </dsp:nvSpPr>
      <dsp:spPr>
        <a:xfrm>
          <a:off x="148778" y="3421905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7500" y="1006475"/>
            <a:ext cx="4594225" cy="3446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5437" cy="3824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2867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402138" y="9553575"/>
            <a:ext cx="3368675" cy="5032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9980" tIns="49990" rIns="99980" bIns="49990">
            <a:prstTxWarp prst="textNoShape">
              <a:avLst/>
            </a:prstTxWarp>
          </a:bodyPr>
          <a:lstStyle/>
          <a:p>
            <a:fld id="{C44E4761-5294-D04C-BBF9-CD409ABEBAD1}" type="slidenum">
              <a:rPr lang="en-US"/>
              <a:pPr/>
              <a:t>13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402138" y="9553575"/>
            <a:ext cx="3368675" cy="5032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9980" tIns="49990" rIns="99980" bIns="49990">
            <a:prstTxWarp prst="textNoShape">
              <a:avLst/>
            </a:prstTxWarp>
          </a:bodyPr>
          <a:lstStyle/>
          <a:p>
            <a:fld id="{BA8414F5-3A66-8941-A8C5-D9B342598F71}" type="slidenum">
              <a:rPr lang="en-US"/>
              <a:pPr/>
              <a:t>18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782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987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192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397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601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806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011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072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216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421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9625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649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854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161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366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571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776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493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mtClean="0"/>
              <a:t>Just pictures here – no details.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697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902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107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721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926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4233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402138" y="9553575"/>
            <a:ext cx="3368675" cy="5032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9980" tIns="49990" rIns="99980" bIns="49990">
            <a:prstTxWarp prst="textNoShape">
              <a:avLst/>
            </a:prstTxWarp>
          </a:bodyPr>
          <a:lstStyle/>
          <a:p>
            <a:fld id="{66C2ACBA-A95F-DB4D-B568-844DC5E3C15C}" type="slidenum">
              <a:rPr lang="en-US"/>
              <a:pPr/>
              <a:t>56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053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/>
          <a:lstStyle/>
          <a:p>
            <a:pPr marL="215900" indent="-215900" eaLnBrk="1">
              <a:lnSpc>
                <a:spcPct val="98000"/>
              </a:lnSpc>
              <a:spcBef>
                <a:spcPct val="0"/>
              </a:spcBef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z="2000" dirty="0">
              <a:latin typeface="Bitstream Vera Serif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257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4138613"/>
          </a:xfrm>
          <a:noFill/>
          <a:ln/>
        </p:spPr>
        <p:txBody>
          <a:bodyPr/>
          <a:lstStyle/>
          <a:p>
            <a:pPr marL="215900" indent="-215900" eaLnBrk="1">
              <a:lnSpc>
                <a:spcPct val="98000"/>
              </a:lnSpc>
              <a:spcBef>
                <a:spcPct val="0"/>
              </a:spcBef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sz="2000">
              <a:latin typeface="Bitstream Vera Serif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462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667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872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288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/>
          <a:lstStyle/>
          <a:p>
            <a:pPr marL="215900" indent="-215900" eaLnBrk="1">
              <a:lnSpc>
                <a:spcPct val="98000"/>
              </a:lnSpc>
              <a:spcBef>
                <a:spcPct val="0"/>
              </a:spcBef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z="2000" dirty="0">
              <a:latin typeface="Bitstream Vera Serif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312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517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301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505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710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120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21575" y="514350"/>
            <a:ext cx="2401888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2738" y="514350"/>
            <a:ext cx="7056437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084" y="0"/>
            <a:ext cx="8516028" cy="6719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4031" y="990458"/>
            <a:ext cx="4599285" cy="60652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1327" y="990458"/>
            <a:ext cx="4601036" cy="60652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992563" y="7056438"/>
            <a:ext cx="2100262" cy="503237"/>
          </a:xfrm>
          <a:prstGeom prst="rect">
            <a:avLst/>
          </a:prstGeom>
        </p:spPr>
        <p:txBody>
          <a:bodyPr lIns="100794" tIns="50397" rIns="100794" bIns="50397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7056438"/>
            <a:ext cx="3192463" cy="503237"/>
          </a:xfrm>
          <a:prstGeom prst="rect">
            <a:avLst/>
          </a:prstGeom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Konrad Lorincz - Harvard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80363" y="7056438"/>
            <a:ext cx="2100262" cy="503237"/>
          </a:xfrm>
          <a:prstGeom prst="rect">
            <a:avLst/>
          </a:prstGeom>
        </p:spPr>
        <p:txBody>
          <a:bodyPr lIns="100794" tIns="50397" rIns="100794" bIns="50397"/>
          <a:lstStyle>
            <a:lvl1pPr>
              <a:defRPr/>
            </a:lvl1pPr>
          </a:lstStyle>
          <a:p>
            <a:pPr>
              <a:defRPr/>
            </a:pPr>
            <a:fld id="{17E4CC19-2F57-F849-BC5C-A585B7CAC3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5" y="2101850"/>
            <a:ext cx="4225925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100" y="2101850"/>
            <a:ext cx="4227513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4550" y="627063"/>
            <a:ext cx="2151063" cy="623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627063"/>
            <a:ext cx="6302375" cy="623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738" y="1801813"/>
            <a:ext cx="4729162" cy="4760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4300" y="1801813"/>
            <a:ext cx="4729163" cy="4760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 noChangeArrowheads="1"/>
          </p:cNvSpPr>
          <p:nvPr/>
        </p:nvSpPr>
        <p:spPr bwMode="auto">
          <a:xfrm>
            <a:off x="0" y="0"/>
            <a:ext cx="10080625" cy="1560513"/>
          </a:xfrm>
          <a:prstGeom prst="roundRect">
            <a:avLst>
              <a:gd name="adj" fmla="val 97"/>
            </a:avLst>
          </a:prstGeom>
          <a:solidFill>
            <a:srgbClr val="99333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514350"/>
            <a:ext cx="8605838" cy="466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738" y="1801813"/>
            <a:ext cx="9610725" cy="4760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4613" y="7299325"/>
            <a:ext cx="2754312" cy="171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lang="en-GB" sz="1100">
                <a:solidFill>
                  <a:srgbClr val="993333"/>
                </a:solidFill>
                <a:latin typeface="Luxi Sans" charset="0"/>
              </a:rPr>
              <a:t>© 2009 Matt Welsh – Harvard University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9786938" y="7334250"/>
            <a:ext cx="641350" cy="171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defRPr/>
            </a:pPr>
            <a:fld id="{F854681B-B322-0140-B032-B8F300423EAF}" type="slidenum">
              <a:rPr lang="en-GB" sz="1100">
                <a:solidFill>
                  <a:srgbClr val="993333"/>
                </a:solidFill>
                <a:latin typeface="Luxi Sans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en-GB" sz="1100">
              <a:solidFill>
                <a:srgbClr val="993333"/>
              </a:solidFill>
              <a:latin typeface="Luxi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8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/>
          <a:ea typeface="+mj-ea"/>
          <a:cs typeface="Gill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 charset="0"/>
          <a:ea typeface="msgothic" charset="0"/>
          <a:cs typeface="ms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 charset="0"/>
          <a:ea typeface="msgothic" charset="0"/>
          <a:cs typeface="ms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 charset="0"/>
          <a:ea typeface="msgothic" charset="0"/>
          <a:cs typeface="ms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 charset="0"/>
          <a:ea typeface="msgothic" charset="0"/>
          <a:cs typeface="msgothic" charset="0"/>
        </a:defRPr>
      </a:lvl5pPr>
      <a:lvl6pPr marL="1536700" indent="-215900" algn="ctr" defTabSz="457200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 b="1">
          <a:solidFill>
            <a:srgbClr val="FFFFFF"/>
          </a:solidFill>
          <a:latin typeface="Luxi Sans" charset="0"/>
          <a:ea typeface="msgothic" charset="0"/>
          <a:cs typeface="msgothic" charset="0"/>
        </a:defRPr>
      </a:lvl6pPr>
      <a:lvl7pPr marL="1993900" indent="-215900" algn="ctr" defTabSz="457200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 b="1">
          <a:solidFill>
            <a:srgbClr val="FFFFFF"/>
          </a:solidFill>
          <a:latin typeface="Luxi Sans" charset="0"/>
          <a:ea typeface="msgothic" charset="0"/>
          <a:cs typeface="msgothic" charset="0"/>
        </a:defRPr>
      </a:lvl7pPr>
      <a:lvl8pPr marL="2451100" indent="-215900" algn="ctr" defTabSz="457200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 b="1">
          <a:solidFill>
            <a:srgbClr val="FFFFFF"/>
          </a:solidFill>
          <a:latin typeface="Luxi Sans" charset="0"/>
          <a:ea typeface="msgothic" charset="0"/>
          <a:cs typeface="msgothic" charset="0"/>
        </a:defRPr>
      </a:lvl8pPr>
      <a:lvl9pPr marL="2908300" indent="-215900" algn="ctr" defTabSz="457200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 b="1">
          <a:solidFill>
            <a:srgbClr val="FFFFFF"/>
          </a:solidFill>
          <a:latin typeface="Luxi Sans" charset="0"/>
          <a:ea typeface="msgothic" charset="0"/>
          <a:cs typeface="msgothic" charset="0"/>
        </a:defRPr>
      </a:lvl9pPr>
    </p:titleStyle>
    <p:bodyStyle>
      <a:lvl1pPr marL="290513" indent="-182563" algn="l" defTabSz="457200" rtl="0" eaLnBrk="0" fontAlgn="base" hangingPunct="0">
        <a:lnSpc>
          <a:spcPct val="96000"/>
        </a:lnSpc>
        <a:spcBef>
          <a:spcPts val="2313"/>
        </a:spcBef>
        <a:spcAft>
          <a:spcPts val="575"/>
        </a:spcAft>
        <a:buClr>
          <a:srgbClr val="993333"/>
        </a:buClr>
        <a:buFont typeface="Apple Chancery" charset="0"/>
        <a:buChar char=" "/>
        <a:defRPr sz="2400">
          <a:solidFill>
            <a:srgbClr val="000000"/>
          </a:solidFill>
          <a:latin typeface="Helvetica"/>
          <a:ea typeface="+mn-ea"/>
          <a:cs typeface="+mn-cs"/>
        </a:defRPr>
      </a:lvl1pPr>
      <a:lvl2pPr marL="758825" indent="-182563" algn="l" defTabSz="457200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993333"/>
        </a:buClr>
        <a:buSzPct val="45000"/>
        <a:buFont typeface="Wingdings" charset="2"/>
        <a:buChar char=""/>
        <a:defRPr>
          <a:solidFill>
            <a:srgbClr val="000000"/>
          </a:solidFill>
          <a:latin typeface="Helvetica"/>
          <a:ea typeface="+mn-ea"/>
          <a:cs typeface="+mn-cs"/>
        </a:defRPr>
      </a:lvl2pPr>
      <a:lvl3pPr marL="1262063" indent="-182563" algn="l" defTabSz="457200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993333"/>
        </a:buClr>
        <a:buSzPct val="45000"/>
        <a:buFont typeface="Wingdings" charset="2"/>
        <a:buChar char=""/>
        <a:defRPr i="1">
          <a:solidFill>
            <a:srgbClr val="2300DC"/>
          </a:solidFill>
          <a:latin typeface="Helvetica"/>
          <a:ea typeface="+mn-ea"/>
          <a:cs typeface="+mn-cs"/>
        </a:defRPr>
      </a:lvl3pPr>
      <a:lvl4pPr marL="1693863" indent="-182563" algn="l" defTabSz="457200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993333"/>
        </a:buClr>
        <a:buSzPct val="45000"/>
        <a:buFont typeface="Wingdings" charset="2"/>
        <a:buChar char=""/>
        <a:defRPr>
          <a:solidFill>
            <a:srgbClr val="000000"/>
          </a:solidFill>
          <a:latin typeface="Helvetica"/>
          <a:ea typeface="+mn-ea"/>
          <a:cs typeface="+mn-cs"/>
        </a:defRPr>
      </a:lvl4pPr>
      <a:lvl5pPr marL="2125663" indent="-182563" algn="l" defTabSz="457200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Helvetica"/>
          <a:ea typeface="+mn-ea"/>
          <a:cs typeface="+mn-cs"/>
        </a:defRPr>
      </a:lvl5pPr>
      <a:lvl6pPr marL="2582863" indent="-182563" algn="l" defTabSz="457200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40063" indent="-182563" algn="l" defTabSz="457200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97263" indent="-182563" algn="l" defTabSz="457200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54463" indent="-182563" algn="l" defTabSz="457200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627063"/>
            <a:ext cx="8605838" cy="1260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5" y="2101850"/>
            <a:ext cx="8605838" cy="4760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2pPr>
      <a:lvl3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3pPr>
      <a:lvl4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4pPr>
      <a:lvl5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5pPr>
      <a:lvl6pPr marL="1536700" indent="-215900" algn="ctr" defTabSz="457200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6pPr>
      <a:lvl7pPr marL="1993900" indent="-215900" algn="ctr" defTabSz="457200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7pPr>
      <a:lvl8pPr marL="2451100" indent="-215900" algn="ctr" defTabSz="457200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8pPr>
      <a:lvl9pPr marL="2908300" indent="-215900" algn="ctr" defTabSz="457200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9pPr>
    </p:titleStyle>
    <p:bodyStyle>
      <a:lvl1pPr marL="431800" indent="-323850" algn="l" defTabSz="457200" rtl="0" eaLnBrk="0" fontAlgn="base" hangingPunct="0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0" fontAlgn="base" hangingPunct="0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0" fontAlgn="base" hangingPunct="0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0" fontAlgn="base" hangingPunct="0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29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jpe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34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4" Type="http://schemas.openxmlformats.org/officeDocument/2006/relationships/image" Target="../media/image45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jpeg"/><Relationship Id="rId3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5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image" Target="../media/image56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1"/>
          <p:cNvSpPr txBox="1">
            <a:spLocks noChangeArrowheads="1"/>
          </p:cNvSpPr>
          <p:nvPr/>
        </p:nvSpPr>
        <p:spPr bwMode="auto">
          <a:xfrm>
            <a:off x="239713" y="1036638"/>
            <a:ext cx="9601200" cy="1677987"/>
          </a:xfrm>
          <a:prstGeom prst="rect">
            <a:avLst/>
          </a:prstGeom>
          <a:solidFill>
            <a:schemeClr val="bg1">
              <a:alpha val="50195"/>
            </a:schemeClr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Bef>
                <a:spcPts val="2275"/>
              </a:spcBef>
              <a:spcAft>
                <a:spcPts val="227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4400" dirty="0" smtClean="0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Resource Aware Programming</a:t>
            </a:r>
            <a:br>
              <a:rPr lang="en-GB" sz="4400" dirty="0" smtClean="0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4400" dirty="0" smtClean="0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for Sensor Networks</a:t>
            </a:r>
            <a:endParaRPr lang="en-GB" sz="4400" dirty="0">
              <a:solidFill>
                <a:srgbClr val="993333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1788" y="6291263"/>
            <a:ext cx="812800" cy="936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7652" name="Text Box 4"/>
          <p:cNvSpPr txBox="1">
            <a:spLocks noChangeArrowheads="1"/>
          </p:cNvSpPr>
          <p:nvPr/>
        </p:nvSpPr>
        <p:spPr bwMode="auto">
          <a:xfrm>
            <a:off x="1231900" y="6346825"/>
            <a:ext cx="2063750" cy="7905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000000"/>
                </a:solidFill>
                <a:latin typeface="Gill Sans" charset="0"/>
              </a:rPr>
              <a:t>Harvard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000000"/>
                </a:solidFill>
                <a:latin typeface="Gill Sans" charset="0"/>
              </a:rPr>
              <a:t>School of Engineering 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000000"/>
                </a:solidFill>
                <a:latin typeface="Gill Sans" charset="0"/>
              </a:rPr>
              <a:t>and Applied Sciences</a:t>
            </a: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304800" y="4829175"/>
            <a:ext cx="9496425" cy="738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spcBef>
                <a:spcPts val="2275"/>
              </a:spcBef>
              <a:spcAft>
                <a:spcPts val="227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Matt Welsh</a:t>
            </a:r>
            <a:b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18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mdw@eecs.harvard.edu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traight Arrow Connector 140"/>
          <p:cNvCxnSpPr>
            <a:stCxn id="31" idx="0"/>
            <a:endCxn id="34" idx="2"/>
          </p:cNvCxnSpPr>
          <p:nvPr/>
        </p:nvCxnSpPr>
        <p:spPr bwMode="auto">
          <a:xfrm rot="16200000" flipV="1">
            <a:off x="1974169" y="2497142"/>
            <a:ext cx="1447800" cy="12192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16" name="Curved Connector 115"/>
          <p:cNvCxnSpPr>
            <a:stCxn id="18" idx="0"/>
            <a:endCxn id="31" idx="2"/>
          </p:cNvCxnSpPr>
          <p:nvPr/>
        </p:nvCxnSpPr>
        <p:spPr bwMode="auto">
          <a:xfrm rot="16200000" flipV="1">
            <a:off x="3879169" y="3563942"/>
            <a:ext cx="1524000" cy="26670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" name="Curved Connector 120"/>
          <p:cNvCxnSpPr>
            <a:stCxn id="18" idx="0"/>
            <a:endCxn id="25" idx="3"/>
          </p:cNvCxnSpPr>
          <p:nvPr/>
        </p:nvCxnSpPr>
        <p:spPr bwMode="auto">
          <a:xfrm rot="16200000" flipV="1">
            <a:off x="3612469" y="3297242"/>
            <a:ext cx="2895600" cy="18288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Curved Connector 123"/>
          <p:cNvCxnSpPr>
            <a:stCxn id="18" idx="0"/>
            <a:endCxn id="24" idx="3"/>
          </p:cNvCxnSpPr>
          <p:nvPr/>
        </p:nvCxnSpPr>
        <p:spPr bwMode="auto">
          <a:xfrm rot="16200000" flipV="1">
            <a:off x="3079069" y="2763842"/>
            <a:ext cx="2895600" cy="28956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Curved Connector 126"/>
          <p:cNvCxnSpPr>
            <a:stCxn id="18" idx="0"/>
            <a:endCxn id="26" idx="3"/>
          </p:cNvCxnSpPr>
          <p:nvPr/>
        </p:nvCxnSpPr>
        <p:spPr bwMode="auto">
          <a:xfrm rot="16200000" flipV="1">
            <a:off x="2545669" y="2230442"/>
            <a:ext cx="2895600" cy="39624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Curved Connector 129"/>
          <p:cNvCxnSpPr>
            <a:stCxn id="18" idx="0"/>
            <a:endCxn id="20" idx="3"/>
          </p:cNvCxnSpPr>
          <p:nvPr/>
        </p:nvCxnSpPr>
        <p:spPr bwMode="auto">
          <a:xfrm rot="16200000" flipV="1">
            <a:off x="3764869" y="3449642"/>
            <a:ext cx="457200" cy="39624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Curved Connector 132"/>
          <p:cNvCxnSpPr>
            <a:stCxn id="18" idx="1"/>
            <a:endCxn id="27" idx="3"/>
          </p:cNvCxnSpPr>
          <p:nvPr/>
        </p:nvCxnSpPr>
        <p:spPr bwMode="auto">
          <a:xfrm rot="10800000">
            <a:off x="3231469" y="5811842"/>
            <a:ext cx="2286000" cy="1588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Resource tuning in </a:t>
            </a:r>
            <a:r>
              <a:rPr lang="en-US" dirty="0" err="1" smtClean="0">
                <a:latin typeface="Gill Sans" charset="0"/>
              </a:rPr>
              <a:t>TinyOS</a:t>
            </a:r>
            <a:endParaRPr lang="en-US" dirty="0" smtClean="0">
              <a:latin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3170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ADC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0978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CC2420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838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Flash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506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effectLst/>
                <a:latin typeface="Gill Sans"/>
                <a:cs typeface="Gill Sans"/>
              </a:rPr>
              <a:t>LEDs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174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Clock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174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Timer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0978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Radio driver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097869" y="50498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LPL MAC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097869" y="44402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Queue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97869" y="38306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Framing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097869" y="3221042"/>
            <a:ext cx="3048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Active messages</a:t>
            </a:r>
            <a:endParaRPr kumimoji="0" lang="en-US" sz="10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64669" y="2611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400" dirty="0" smtClean="0">
                <a:latin typeface="Gill Sans"/>
                <a:cs typeface="Gill Sans"/>
              </a:rPr>
              <a:t>CTP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231469" y="2611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400" dirty="0" smtClean="0">
                <a:latin typeface="Gill Sans"/>
                <a:cs typeface="Gill Sans"/>
              </a:rPr>
              <a:t>FTSP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097869" y="2611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400" dirty="0" smtClean="0">
                <a:latin typeface="Gill Sans"/>
                <a:cs typeface="Gill Sans"/>
              </a:rPr>
              <a:t>Drip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170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ADC driver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317069" y="50498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Filter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317069" y="44402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Buffer mgmt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3838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Flash driver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317069" y="3830642"/>
            <a:ext cx="1981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Data processing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383869" y="44402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Log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383869" y="50498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Queue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97869" y="2078042"/>
            <a:ext cx="1981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000" dirty="0" smtClean="0">
                <a:latin typeface="Gill Sans"/>
                <a:cs typeface="Gill Sans"/>
              </a:rPr>
              <a:t>App Control</a:t>
            </a:r>
            <a:endParaRPr kumimoji="0" lang="en-US" sz="10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231469" y="2078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000" dirty="0" smtClean="0">
                <a:latin typeface="Gill Sans"/>
                <a:cs typeface="Gill Sans"/>
              </a:rPr>
              <a:t>Heartbeats</a:t>
            </a:r>
            <a:endParaRPr kumimoji="0" lang="en-US" sz="10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4506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200" dirty="0" smtClean="0">
                <a:latin typeface="Gill Sans"/>
                <a:cs typeface="Gill Sans"/>
              </a:rPr>
              <a:t>LED driver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cxnSp>
        <p:nvCxnSpPr>
          <p:cNvPr id="38" name="Curved Connector 37"/>
          <p:cNvCxnSpPr>
            <a:stCxn id="14" idx="0"/>
            <a:endCxn id="19" idx="2"/>
          </p:cNvCxnSpPr>
          <p:nvPr/>
        </p:nvCxnSpPr>
        <p:spPr bwMode="auto">
          <a:xfrm rot="5400000" flipH="1" flipV="1">
            <a:off x="1402669" y="6116642"/>
            <a:ext cx="304800" cy="1588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0" name="Elbow Connector 39"/>
          <p:cNvCxnSpPr>
            <a:stCxn id="19" idx="0"/>
            <a:endCxn id="20" idx="2"/>
          </p:cNvCxnSpPr>
          <p:nvPr/>
        </p:nvCxnSpPr>
        <p:spPr bwMode="auto">
          <a:xfrm rot="5400000" flipH="1" flipV="1">
            <a:off x="1402669" y="55070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/>
          <p:cNvCxnSpPr>
            <a:stCxn id="20" idx="0"/>
            <a:endCxn id="21" idx="2"/>
          </p:cNvCxnSpPr>
          <p:nvPr/>
        </p:nvCxnSpPr>
        <p:spPr bwMode="auto">
          <a:xfrm rot="5400000" flipH="1" flipV="1">
            <a:off x="1402669" y="48974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Elbow Connector 43"/>
          <p:cNvCxnSpPr>
            <a:stCxn id="21" idx="0"/>
            <a:endCxn id="22" idx="2"/>
          </p:cNvCxnSpPr>
          <p:nvPr/>
        </p:nvCxnSpPr>
        <p:spPr bwMode="auto">
          <a:xfrm rot="5400000" flipH="1" flipV="1">
            <a:off x="1402669" y="42878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Elbow Connector 46"/>
          <p:cNvCxnSpPr>
            <a:stCxn id="22" idx="0"/>
            <a:endCxn id="23" idx="2"/>
          </p:cNvCxnSpPr>
          <p:nvPr/>
        </p:nvCxnSpPr>
        <p:spPr bwMode="auto">
          <a:xfrm rot="5400000" flipH="1" flipV="1">
            <a:off x="1936069" y="3144842"/>
            <a:ext cx="304800" cy="106680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Elbow Connector 50"/>
          <p:cNvCxnSpPr>
            <a:stCxn id="23" idx="0"/>
            <a:endCxn id="24" idx="2"/>
          </p:cNvCxnSpPr>
          <p:nvPr/>
        </p:nvCxnSpPr>
        <p:spPr bwMode="auto">
          <a:xfrm rot="5400000" flipH="1" flipV="1">
            <a:off x="2469469" y="30686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>
            <a:stCxn id="23" idx="0"/>
            <a:endCxn id="26" idx="2"/>
          </p:cNvCxnSpPr>
          <p:nvPr/>
        </p:nvCxnSpPr>
        <p:spPr bwMode="auto">
          <a:xfrm rot="16200000" flipV="1">
            <a:off x="1936069" y="2535242"/>
            <a:ext cx="304800" cy="1066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23" idx="0"/>
            <a:endCxn id="25" idx="2"/>
          </p:cNvCxnSpPr>
          <p:nvPr/>
        </p:nvCxnSpPr>
        <p:spPr bwMode="auto">
          <a:xfrm rot="5400000" flipH="1" flipV="1">
            <a:off x="3002869" y="2535242"/>
            <a:ext cx="304800" cy="1066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26" idx="0"/>
            <a:endCxn id="34" idx="2"/>
          </p:cNvCxnSpPr>
          <p:nvPr/>
        </p:nvCxnSpPr>
        <p:spPr bwMode="auto">
          <a:xfrm rot="5400000" flipH="1" flipV="1">
            <a:off x="1707469" y="2230442"/>
            <a:ext cx="228600" cy="533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24" idx="0"/>
            <a:endCxn id="34" idx="2"/>
          </p:cNvCxnSpPr>
          <p:nvPr/>
        </p:nvCxnSpPr>
        <p:spPr bwMode="auto">
          <a:xfrm rot="16200000" flipV="1">
            <a:off x="2240869" y="2230442"/>
            <a:ext cx="228600" cy="533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>
            <a:stCxn id="25" idx="0"/>
            <a:endCxn id="35" idx="2"/>
          </p:cNvCxnSpPr>
          <p:nvPr/>
        </p:nvCxnSpPr>
        <p:spPr bwMode="auto">
          <a:xfrm rot="5400000" flipH="1" flipV="1">
            <a:off x="3574369" y="2497142"/>
            <a:ext cx="2286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/>
          <p:cNvCxnSpPr>
            <a:stCxn id="13" idx="0"/>
            <a:endCxn id="27" idx="2"/>
          </p:cNvCxnSpPr>
          <p:nvPr/>
        </p:nvCxnSpPr>
        <p:spPr bwMode="auto">
          <a:xfrm rot="5400000" flipH="1" flipV="1">
            <a:off x="2621869" y="61166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2" name="Straight Arrow Connector 81"/>
          <p:cNvCxnSpPr>
            <a:stCxn id="15" idx="0"/>
            <a:endCxn id="30" idx="2"/>
          </p:cNvCxnSpPr>
          <p:nvPr/>
        </p:nvCxnSpPr>
        <p:spPr bwMode="auto">
          <a:xfrm rot="5400000" flipH="1" flipV="1">
            <a:off x="3688669" y="61166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5" name="Straight Arrow Connector 84"/>
          <p:cNvCxnSpPr>
            <a:stCxn id="16" idx="0"/>
            <a:endCxn id="36" idx="2"/>
          </p:cNvCxnSpPr>
          <p:nvPr/>
        </p:nvCxnSpPr>
        <p:spPr bwMode="auto">
          <a:xfrm rot="5400000" flipH="1" flipV="1">
            <a:off x="4755469" y="61166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8" name="Straight Arrow Connector 87"/>
          <p:cNvCxnSpPr>
            <a:stCxn id="17" idx="0"/>
            <a:endCxn id="18" idx="2"/>
          </p:cNvCxnSpPr>
          <p:nvPr/>
        </p:nvCxnSpPr>
        <p:spPr bwMode="auto">
          <a:xfrm rot="5400000" flipH="1" flipV="1">
            <a:off x="5822269" y="61166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91" name="Straight Arrow Connector 90"/>
          <p:cNvCxnSpPr>
            <a:stCxn id="27" idx="0"/>
            <a:endCxn id="28" idx="2"/>
          </p:cNvCxnSpPr>
          <p:nvPr/>
        </p:nvCxnSpPr>
        <p:spPr bwMode="auto">
          <a:xfrm rot="5400000" flipH="1" flipV="1">
            <a:off x="2621869" y="55070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/>
          <p:cNvCxnSpPr>
            <a:stCxn id="28" idx="0"/>
            <a:endCxn id="29" idx="2"/>
          </p:cNvCxnSpPr>
          <p:nvPr/>
        </p:nvCxnSpPr>
        <p:spPr bwMode="auto">
          <a:xfrm rot="5400000" flipH="1" flipV="1">
            <a:off x="2621869" y="48974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/>
          <p:cNvCxnSpPr>
            <a:stCxn id="29" idx="0"/>
            <a:endCxn id="31" idx="2"/>
          </p:cNvCxnSpPr>
          <p:nvPr/>
        </p:nvCxnSpPr>
        <p:spPr bwMode="auto">
          <a:xfrm rot="5400000" flipH="1" flipV="1">
            <a:off x="2888569" y="4021142"/>
            <a:ext cx="304800" cy="533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/>
          <p:cNvCxnSpPr>
            <a:stCxn id="31" idx="2"/>
            <a:endCxn id="32" idx="0"/>
          </p:cNvCxnSpPr>
          <p:nvPr/>
        </p:nvCxnSpPr>
        <p:spPr bwMode="auto">
          <a:xfrm rot="16200000" flipH="1">
            <a:off x="3421969" y="4021142"/>
            <a:ext cx="304800" cy="533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/>
          <p:cNvCxnSpPr>
            <a:stCxn id="32" idx="2"/>
            <a:endCxn id="33" idx="0"/>
          </p:cNvCxnSpPr>
          <p:nvPr/>
        </p:nvCxnSpPr>
        <p:spPr bwMode="auto">
          <a:xfrm rot="5400000">
            <a:off x="3688669" y="48974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/>
          <p:cNvCxnSpPr>
            <a:stCxn id="33" idx="2"/>
            <a:endCxn id="30" idx="0"/>
          </p:cNvCxnSpPr>
          <p:nvPr/>
        </p:nvCxnSpPr>
        <p:spPr bwMode="auto">
          <a:xfrm rot="5400000">
            <a:off x="3688669" y="55070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hape 112"/>
          <p:cNvCxnSpPr>
            <a:stCxn id="31" idx="3"/>
            <a:endCxn id="36" idx="0"/>
          </p:cNvCxnSpPr>
          <p:nvPr/>
        </p:nvCxnSpPr>
        <p:spPr bwMode="auto">
          <a:xfrm>
            <a:off x="4298269" y="3983042"/>
            <a:ext cx="609600" cy="16764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/>
          <p:cNvCxnSpPr>
            <a:stCxn id="35" idx="2"/>
            <a:endCxn id="24" idx="0"/>
          </p:cNvCxnSpPr>
          <p:nvPr/>
        </p:nvCxnSpPr>
        <p:spPr bwMode="auto">
          <a:xfrm rot="5400000">
            <a:off x="3040969" y="1963742"/>
            <a:ext cx="228600" cy="1066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/>
          <p:cNvCxnSpPr>
            <a:stCxn id="34" idx="3"/>
            <a:endCxn id="35" idx="1"/>
          </p:cNvCxnSpPr>
          <p:nvPr/>
        </p:nvCxnSpPr>
        <p:spPr bwMode="auto">
          <a:xfrm>
            <a:off x="3079069" y="2230442"/>
            <a:ext cx="1524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9" name="Elbow Connector 148"/>
          <p:cNvCxnSpPr>
            <a:stCxn id="21" idx="3"/>
            <a:endCxn id="29" idx="1"/>
          </p:cNvCxnSpPr>
          <p:nvPr/>
        </p:nvCxnSpPr>
        <p:spPr bwMode="auto">
          <a:xfrm>
            <a:off x="2012269" y="45926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Elbow Connector 151"/>
          <p:cNvCxnSpPr>
            <a:stCxn id="32" idx="1"/>
            <a:endCxn id="29" idx="3"/>
          </p:cNvCxnSpPr>
          <p:nvPr/>
        </p:nvCxnSpPr>
        <p:spPr bwMode="auto">
          <a:xfrm rot="10800000">
            <a:off x="3231469" y="4592642"/>
            <a:ext cx="1524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58" name="Group 157"/>
          <p:cNvGrpSpPr/>
          <p:nvPr/>
        </p:nvGrpSpPr>
        <p:grpSpPr>
          <a:xfrm>
            <a:off x="938212" y="5301988"/>
            <a:ext cx="984931" cy="232685"/>
            <a:chOff x="7097712" y="4313237"/>
            <a:chExt cx="984931" cy="232685"/>
          </a:xfrm>
        </p:grpSpPr>
        <p:sp>
          <p:nvSpPr>
            <p:cNvPr id="157" name="TextBox 156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LPL interval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55" name="10-Point Star 154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59" name="Group 158"/>
          <p:cNvGrpSpPr/>
          <p:nvPr/>
        </p:nvGrpSpPr>
        <p:grpSpPr>
          <a:xfrm>
            <a:off x="918254" y="4692411"/>
            <a:ext cx="984931" cy="232685"/>
            <a:chOff x="7097712" y="4313237"/>
            <a:chExt cx="984931" cy="232685"/>
          </a:xfrm>
        </p:grpSpPr>
        <p:sp>
          <p:nvSpPr>
            <p:cNvPr id="160" name="TextBox 159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Queue size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61" name="10-Point Star 160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62" name="Group 161"/>
          <p:cNvGrpSpPr/>
          <p:nvPr/>
        </p:nvGrpSpPr>
        <p:grpSpPr>
          <a:xfrm>
            <a:off x="954541" y="2869108"/>
            <a:ext cx="984931" cy="232685"/>
            <a:chOff x="7097712" y="4313237"/>
            <a:chExt cx="984931" cy="232685"/>
          </a:xfrm>
        </p:grpSpPr>
        <p:sp>
          <p:nvSpPr>
            <p:cNvPr id="163" name="TextBox 162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Refresh rate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64" name="10-Point Star 163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65" name="Group 164"/>
          <p:cNvGrpSpPr/>
          <p:nvPr/>
        </p:nvGrpSpPr>
        <p:grpSpPr>
          <a:xfrm>
            <a:off x="2077584" y="2395599"/>
            <a:ext cx="1108294" cy="232685"/>
            <a:chOff x="7097712" y="4313237"/>
            <a:chExt cx="1108294" cy="232685"/>
          </a:xfrm>
        </p:grpSpPr>
        <p:sp>
          <p:nvSpPr>
            <p:cNvPr id="166" name="TextBox 165"/>
            <p:cNvSpPr txBox="1"/>
            <p:nvPr/>
          </p:nvSpPr>
          <p:spPr>
            <a:xfrm>
              <a:off x="7262812" y="4313237"/>
              <a:ext cx="943194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ETX threshold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67" name="10-Point Star 166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68" name="Group 167"/>
          <p:cNvGrpSpPr/>
          <p:nvPr/>
        </p:nvGrpSpPr>
        <p:grpSpPr>
          <a:xfrm>
            <a:off x="2084842" y="2647781"/>
            <a:ext cx="984931" cy="232685"/>
            <a:chOff x="7097712" y="4313237"/>
            <a:chExt cx="984931" cy="232685"/>
          </a:xfrm>
        </p:grpSpPr>
        <p:sp>
          <p:nvSpPr>
            <p:cNvPr id="169" name="TextBox 168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Refresh rate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70" name="10-Point Star 169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71" name="Group 170"/>
          <p:cNvGrpSpPr/>
          <p:nvPr/>
        </p:nvGrpSpPr>
        <p:grpSpPr>
          <a:xfrm>
            <a:off x="3117170" y="1883995"/>
            <a:ext cx="984931" cy="232685"/>
            <a:chOff x="7097712" y="4313237"/>
            <a:chExt cx="984931" cy="232685"/>
          </a:xfrm>
        </p:grpSpPr>
        <p:sp>
          <p:nvSpPr>
            <p:cNvPr id="172" name="TextBox 171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Interval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73" name="10-Point Star 172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74" name="Group 173"/>
          <p:cNvGrpSpPr/>
          <p:nvPr/>
        </p:nvGrpSpPr>
        <p:grpSpPr>
          <a:xfrm>
            <a:off x="3287712" y="5302011"/>
            <a:ext cx="984931" cy="232685"/>
            <a:chOff x="7097712" y="4313237"/>
            <a:chExt cx="984931" cy="232685"/>
          </a:xfrm>
        </p:grpSpPr>
        <p:sp>
          <p:nvSpPr>
            <p:cNvPr id="175" name="TextBox 174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Queue size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76" name="10-Point Star 175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77" name="Group 176"/>
          <p:cNvGrpSpPr/>
          <p:nvPr/>
        </p:nvGrpSpPr>
        <p:grpSpPr>
          <a:xfrm>
            <a:off x="2162856" y="5882566"/>
            <a:ext cx="1136021" cy="232685"/>
            <a:chOff x="7097712" y="4313237"/>
            <a:chExt cx="1136021" cy="232685"/>
          </a:xfrm>
        </p:grpSpPr>
        <p:sp>
          <p:nvSpPr>
            <p:cNvPr id="178" name="TextBox 177"/>
            <p:cNvSpPr txBox="1"/>
            <p:nvPr/>
          </p:nvSpPr>
          <p:spPr>
            <a:xfrm>
              <a:off x="7262812" y="4313237"/>
              <a:ext cx="97092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DMA threshold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79" name="10-Point Star 178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0" name="Group 179"/>
          <p:cNvGrpSpPr/>
          <p:nvPr/>
        </p:nvGrpSpPr>
        <p:grpSpPr>
          <a:xfrm>
            <a:off x="3313113" y="5880756"/>
            <a:ext cx="1056786" cy="232685"/>
            <a:chOff x="7097712" y="4313237"/>
            <a:chExt cx="1056786" cy="232685"/>
          </a:xfrm>
        </p:grpSpPr>
        <p:sp>
          <p:nvSpPr>
            <p:cNvPr id="181" name="TextBox 180"/>
            <p:cNvSpPr txBox="1"/>
            <p:nvPr/>
          </p:nvSpPr>
          <p:spPr>
            <a:xfrm>
              <a:off x="7262812" y="4313237"/>
              <a:ext cx="891686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Write timeout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82" name="10-Point Star 181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3" name="Group 182"/>
          <p:cNvGrpSpPr/>
          <p:nvPr/>
        </p:nvGrpSpPr>
        <p:grpSpPr>
          <a:xfrm>
            <a:off x="2177370" y="4681554"/>
            <a:ext cx="845283" cy="232685"/>
            <a:chOff x="7097712" y="4313237"/>
            <a:chExt cx="845283" cy="232685"/>
          </a:xfrm>
        </p:grpSpPr>
        <p:sp>
          <p:nvSpPr>
            <p:cNvPr id="184" name="TextBox 183"/>
            <p:cNvSpPr txBox="1"/>
            <p:nvPr/>
          </p:nvSpPr>
          <p:spPr>
            <a:xfrm>
              <a:off x="7262812" y="4313237"/>
              <a:ext cx="680183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Pool size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85" name="10-Point Star 184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6" name="Group 185"/>
          <p:cNvGrpSpPr/>
          <p:nvPr/>
        </p:nvGrpSpPr>
        <p:grpSpPr>
          <a:xfrm>
            <a:off x="2184627" y="4090119"/>
            <a:ext cx="1178852" cy="232685"/>
            <a:chOff x="7097712" y="4313237"/>
            <a:chExt cx="1178852" cy="232685"/>
          </a:xfrm>
        </p:grpSpPr>
        <p:sp>
          <p:nvSpPr>
            <p:cNvPr id="187" name="TextBox 186"/>
            <p:cNvSpPr txBox="1"/>
            <p:nvPr/>
          </p:nvSpPr>
          <p:spPr>
            <a:xfrm>
              <a:off x="7262812" y="4313237"/>
              <a:ext cx="1013752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Processing rate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88" name="10-Point Star 187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9" name="Group 188"/>
          <p:cNvGrpSpPr/>
          <p:nvPr/>
        </p:nvGrpSpPr>
        <p:grpSpPr>
          <a:xfrm>
            <a:off x="2182812" y="3788961"/>
            <a:ext cx="1256736" cy="232685"/>
            <a:chOff x="7097712" y="4313237"/>
            <a:chExt cx="1256736" cy="232685"/>
          </a:xfrm>
        </p:grpSpPr>
        <p:sp>
          <p:nvSpPr>
            <p:cNvPr id="190" name="TextBox 189"/>
            <p:cNvSpPr txBox="1"/>
            <p:nvPr/>
          </p:nvSpPr>
          <p:spPr>
            <a:xfrm>
              <a:off x="7262812" y="4313237"/>
              <a:ext cx="1091636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Activity threshold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91" name="10-Point Star 190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92" name="Group 191"/>
          <p:cNvGrpSpPr/>
          <p:nvPr/>
        </p:nvGrpSpPr>
        <p:grpSpPr>
          <a:xfrm>
            <a:off x="2171926" y="5329247"/>
            <a:ext cx="1217399" cy="232685"/>
            <a:chOff x="7097712" y="4313237"/>
            <a:chExt cx="1217399" cy="232685"/>
          </a:xfrm>
        </p:grpSpPr>
        <p:sp>
          <p:nvSpPr>
            <p:cNvPr id="193" name="TextBox 192"/>
            <p:cNvSpPr txBox="1"/>
            <p:nvPr/>
          </p:nvSpPr>
          <p:spPr>
            <a:xfrm>
              <a:off x="7262812" y="4313237"/>
              <a:ext cx="1052299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Notch frequency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94" name="10-Point Star 193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95" name="Group 194"/>
          <p:cNvGrpSpPr/>
          <p:nvPr/>
        </p:nvGrpSpPr>
        <p:grpSpPr>
          <a:xfrm>
            <a:off x="3354842" y="4679744"/>
            <a:ext cx="922208" cy="232685"/>
            <a:chOff x="7097712" y="4313237"/>
            <a:chExt cx="922208" cy="232685"/>
          </a:xfrm>
        </p:grpSpPr>
        <p:sp>
          <p:nvSpPr>
            <p:cNvPr id="196" name="TextBox 195"/>
            <p:cNvSpPr txBox="1"/>
            <p:nvPr/>
          </p:nvSpPr>
          <p:spPr>
            <a:xfrm>
              <a:off x="7262812" y="4313237"/>
              <a:ext cx="757108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Buffer size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97" name="10-Point Star 196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98" name="Group 197"/>
          <p:cNvGrpSpPr/>
          <p:nvPr/>
        </p:nvGrpSpPr>
        <p:grpSpPr>
          <a:xfrm>
            <a:off x="3180671" y="2809276"/>
            <a:ext cx="1153266" cy="232685"/>
            <a:chOff x="7097712" y="4313237"/>
            <a:chExt cx="1153266" cy="232685"/>
          </a:xfrm>
        </p:grpSpPr>
        <p:sp>
          <p:nvSpPr>
            <p:cNvPr id="199" name="TextBox 198"/>
            <p:cNvSpPr txBox="1"/>
            <p:nvPr/>
          </p:nvSpPr>
          <p:spPr>
            <a:xfrm>
              <a:off x="7262812" y="4313237"/>
              <a:ext cx="988166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Update interval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200" name="10-Point Star 199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01" name="Group 200"/>
          <p:cNvGrpSpPr/>
          <p:nvPr/>
        </p:nvGrpSpPr>
        <p:grpSpPr>
          <a:xfrm>
            <a:off x="1001714" y="1900351"/>
            <a:ext cx="1089077" cy="232685"/>
            <a:chOff x="7097712" y="4313237"/>
            <a:chExt cx="1089077" cy="232685"/>
          </a:xfrm>
        </p:grpSpPr>
        <p:sp>
          <p:nvSpPr>
            <p:cNvPr id="202" name="TextBox 201"/>
            <p:cNvSpPr txBox="1"/>
            <p:nvPr/>
          </p:nvSpPr>
          <p:spPr>
            <a:xfrm>
              <a:off x="7262812" y="4313237"/>
              <a:ext cx="923977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Sampling rate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203" name="10-Point Star 202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04" name="Group 203"/>
          <p:cNvGrpSpPr/>
          <p:nvPr/>
        </p:nvGrpSpPr>
        <p:grpSpPr>
          <a:xfrm>
            <a:off x="999900" y="2179747"/>
            <a:ext cx="979973" cy="232685"/>
            <a:chOff x="7097712" y="4313237"/>
            <a:chExt cx="979973" cy="232685"/>
          </a:xfrm>
        </p:grpSpPr>
        <p:sp>
          <p:nvSpPr>
            <p:cNvPr id="205" name="TextBox 204"/>
            <p:cNvSpPr txBox="1"/>
            <p:nvPr/>
          </p:nvSpPr>
          <p:spPr>
            <a:xfrm>
              <a:off x="7262812" y="4313237"/>
              <a:ext cx="814873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Data fidelity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206" name="10-Point Star 205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07" name="Group 206"/>
          <p:cNvGrpSpPr/>
          <p:nvPr/>
        </p:nvGrpSpPr>
        <p:grpSpPr>
          <a:xfrm>
            <a:off x="934585" y="5878947"/>
            <a:ext cx="851595" cy="232685"/>
            <a:chOff x="7097712" y="4313237"/>
            <a:chExt cx="851595" cy="232685"/>
          </a:xfrm>
        </p:grpSpPr>
        <p:sp>
          <p:nvSpPr>
            <p:cNvPr id="208" name="TextBox 207"/>
            <p:cNvSpPr txBox="1"/>
            <p:nvPr/>
          </p:nvSpPr>
          <p:spPr>
            <a:xfrm>
              <a:off x="7262812" y="4313237"/>
              <a:ext cx="686495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err="1" smtClean="0">
                  <a:latin typeface="Arial"/>
                  <a:cs typeface="Arial"/>
                </a:rPr>
                <a:t>Tx</a:t>
              </a:r>
              <a:r>
                <a:rPr lang="en-US" sz="900" i="1" dirty="0" smtClean="0">
                  <a:latin typeface="Arial"/>
                  <a:cs typeface="Arial"/>
                </a:rPr>
                <a:t> power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209" name="10-Point Star 208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0" name="Oval Callout 209"/>
          <p:cNvSpPr>
            <a:spLocks noChangeArrowheads="1"/>
          </p:cNvSpPr>
          <p:nvPr/>
        </p:nvSpPr>
        <p:spPr bwMode="auto">
          <a:xfrm>
            <a:off x="4594452" y="3424491"/>
            <a:ext cx="2544762" cy="911521"/>
          </a:xfrm>
          <a:prstGeom prst="wedgeEllipseCallout">
            <a:avLst>
              <a:gd name="adj1" fmla="val -58030"/>
              <a:gd name="adj2" fmla="val 70276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Multiple components with complex wiring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1" name="Oval Callout 210"/>
          <p:cNvSpPr>
            <a:spLocks noChangeArrowheads="1"/>
          </p:cNvSpPr>
          <p:nvPr/>
        </p:nvSpPr>
        <p:spPr bwMode="auto">
          <a:xfrm>
            <a:off x="4628924" y="1889656"/>
            <a:ext cx="2544762" cy="911521"/>
          </a:xfrm>
          <a:prstGeom prst="wedgeEllipseCallout">
            <a:avLst>
              <a:gd name="adj1" fmla="val -77280"/>
              <a:gd name="adj2" fmla="val 5435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Many control knobs scattered throughout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8141" name="Picture 5" descr="L74-07810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6837" y="1755044"/>
            <a:ext cx="5749995" cy="429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0" grpId="1" animBg="1"/>
      <p:bldP spid="2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really want</a:t>
            </a:r>
            <a:endParaRPr lang="en-US" dirty="0"/>
          </a:p>
        </p:txBody>
      </p:sp>
      <p:pic>
        <p:nvPicPr>
          <p:cNvPr id="4" name="Picture 3" descr="AtariJoystick.jpg"/>
          <p:cNvPicPr>
            <a:picLocks noChangeAspect="1"/>
          </p:cNvPicPr>
          <p:nvPr/>
        </p:nvPicPr>
        <p:blipFill>
          <a:blip r:embed="rId2"/>
          <a:srcRect l="19162" r="19521"/>
          <a:stretch>
            <a:fillRect/>
          </a:stretch>
        </p:blipFill>
        <p:spPr bwMode="auto">
          <a:xfrm>
            <a:off x="2830515" y="1871131"/>
            <a:ext cx="4275437" cy="464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latin typeface="Gill Sans" charset="0"/>
              </a:rPr>
              <a:t>Our Approach: The Pixie Operating System</a:t>
            </a:r>
            <a:endParaRPr lang="en-GB" dirty="0">
              <a:latin typeface="Gill Sans" charset="0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801813"/>
            <a:ext cx="9612313" cy="5181600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Pixie is a new operating system for sensor networks that supports: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Resources as a first-class programming primitive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A </a:t>
            </a:r>
            <a:r>
              <a:rPr lang="en-GB" b="1" dirty="0" smtClean="0">
                <a:solidFill>
                  <a:srgbClr val="AE2D2D"/>
                </a:solidFill>
                <a:latin typeface="Arial" charset="0"/>
                <a:ea typeface="Arial" charset="0"/>
                <a:cs typeface="Arial" charset="0"/>
              </a:rPr>
              <a:t>resource aware programming model </a:t>
            </a:r>
            <a:r>
              <a:rPr lang="en-GB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based on </a:t>
            </a:r>
            <a:r>
              <a:rPr lang="en-GB" b="1" dirty="0" smtClean="0">
                <a:solidFill>
                  <a:srgbClr val="AE2D2D"/>
                </a:solidFill>
                <a:latin typeface="Arial" charset="0"/>
                <a:ea typeface="Arial" charset="0"/>
                <a:cs typeface="Arial" charset="0"/>
              </a:rPr>
              <a:t>resource tickets </a:t>
            </a: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GB" b="1" dirty="0" smtClean="0">
                <a:solidFill>
                  <a:srgbClr val="AE2D2D"/>
                </a:solidFill>
                <a:latin typeface="Arial" charset="0"/>
                <a:ea typeface="Arial" charset="0"/>
                <a:cs typeface="Arial" charset="0"/>
              </a:rPr>
              <a:t>brokers</a:t>
            </a:r>
            <a:endParaRPr lang="en-GB" dirty="0" smtClean="0">
              <a:latin typeface="Arial" charset="0"/>
              <a:ea typeface="Arial" charset="0"/>
              <a:cs typeface="Arial" charset="0"/>
            </a:endParaRP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Pixie is intended to make it easy to write adaptive applications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With such limited sensor node resources, application </a:t>
            </a:r>
            <a:r>
              <a:rPr lang="en-GB" b="1" u="sng" dirty="0" smtClean="0">
                <a:latin typeface="Arial" charset="0"/>
                <a:ea typeface="Arial" charset="0"/>
                <a:cs typeface="Arial" charset="0"/>
              </a:rPr>
              <a:t>must</a:t>
            </a: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contend with varying resource conditions!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Fundamental challenge: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How to enable resource awareness without placing undue burden on the programmer?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5"/>
          <p:cNvGrpSpPr>
            <a:grpSpLocks/>
          </p:cNvGrpSpPr>
          <p:nvPr/>
        </p:nvGrpSpPr>
        <p:grpSpPr bwMode="auto">
          <a:xfrm>
            <a:off x="7835900" y="5727700"/>
            <a:ext cx="2160588" cy="846138"/>
            <a:chOff x="4477" y="3273"/>
            <a:chExt cx="1235" cy="484"/>
          </a:xfrm>
        </p:grpSpPr>
        <p:sp>
          <p:nvSpPr>
            <p:cNvPr id="54330" name="AutoShape 221"/>
            <p:cNvSpPr>
              <a:spLocks noChangeArrowheads="1"/>
            </p:cNvSpPr>
            <p:nvPr/>
          </p:nvSpPr>
          <p:spPr bwMode="auto">
            <a:xfrm>
              <a:off x="4477" y="3273"/>
              <a:ext cx="1235" cy="48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Bandwidth Allocator</a:t>
              </a:r>
            </a:p>
          </p:txBody>
        </p:sp>
        <p:sp>
          <p:nvSpPr>
            <p:cNvPr id="54331" name="AutoShape 222"/>
            <p:cNvSpPr>
              <a:spLocks noChangeArrowheads="1"/>
            </p:cNvSpPr>
            <p:nvPr/>
          </p:nvSpPr>
          <p:spPr bwMode="auto">
            <a:xfrm>
              <a:off x="4573" y="3515"/>
              <a:ext cx="1089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Bandwidth Estimator</a:t>
              </a:r>
            </a:p>
          </p:txBody>
        </p:sp>
      </p:grp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>
                <a:latin typeface="Gill Sans" charset="0"/>
              </a:rPr>
              <a:t>Sample Application: Motion Analysis</a:t>
            </a:r>
          </a:p>
        </p:txBody>
      </p:sp>
      <p:sp>
        <p:nvSpPr>
          <p:cNvPr id="302084" name="Rectangle 4"/>
          <p:cNvSpPr>
            <a:spLocks noChangeArrowheads="1"/>
          </p:cNvSpPr>
          <p:nvPr/>
        </p:nvSpPr>
        <p:spPr bwMode="auto">
          <a:xfrm>
            <a:off x="201613" y="244475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 dirty="0">
                <a:latin typeface="Gill Sans"/>
                <a:cs typeface="Gill Sans"/>
              </a:rPr>
              <a:t>Sampling</a:t>
            </a:r>
          </a:p>
        </p:txBody>
      </p:sp>
      <p:sp>
        <p:nvSpPr>
          <p:cNvPr id="302085" name="Rectangle 5"/>
          <p:cNvSpPr>
            <a:spLocks noChangeArrowheads="1"/>
          </p:cNvSpPr>
          <p:nvPr/>
        </p:nvSpPr>
        <p:spPr bwMode="auto">
          <a:xfrm>
            <a:off x="2135188" y="244475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 dirty="0">
                <a:latin typeface="Gill Sans"/>
                <a:cs typeface="Gill Sans"/>
              </a:rPr>
              <a:t>Activity Filter</a:t>
            </a:r>
          </a:p>
        </p:txBody>
      </p:sp>
      <p:sp>
        <p:nvSpPr>
          <p:cNvPr id="302086" name="Rectangle 6"/>
          <p:cNvSpPr>
            <a:spLocks noChangeArrowheads="1"/>
          </p:cNvSpPr>
          <p:nvPr/>
        </p:nvSpPr>
        <p:spPr bwMode="auto">
          <a:xfrm>
            <a:off x="5632450" y="281940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 charset="0"/>
                <a:ea typeface="Gill Sans" charset="0"/>
                <a:cs typeface="Gill Sans" charset="0"/>
              </a:rPr>
              <a:t>Peak Amplitude</a:t>
            </a:r>
          </a:p>
        </p:txBody>
      </p:sp>
      <p:sp>
        <p:nvSpPr>
          <p:cNvPr id="302087" name="Rectangle 7"/>
          <p:cNvSpPr>
            <a:spLocks noChangeArrowheads="1"/>
          </p:cNvSpPr>
          <p:nvPr/>
        </p:nvSpPr>
        <p:spPr bwMode="auto">
          <a:xfrm>
            <a:off x="5632450" y="200183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/>
                <a:cs typeface="Gill Sans"/>
              </a:rPr>
              <a:t>RMS</a:t>
            </a:r>
          </a:p>
        </p:txBody>
      </p:sp>
      <p:sp>
        <p:nvSpPr>
          <p:cNvPr id="302088" name="Rectangle 8"/>
          <p:cNvSpPr>
            <a:spLocks noChangeArrowheads="1"/>
          </p:cNvSpPr>
          <p:nvPr/>
        </p:nvSpPr>
        <p:spPr bwMode="auto">
          <a:xfrm>
            <a:off x="5632450" y="365918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400" dirty="0" err="1">
                <a:latin typeface="Gill Sans" charset="0"/>
                <a:ea typeface="Gill Sans" charset="0"/>
                <a:cs typeface="Gill Sans" charset="0"/>
              </a:rPr>
              <a:t>Autocorrellation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4281" name="AutoShape 11"/>
          <p:cNvCxnSpPr>
            <a:cxnSpLocks noChangeShapeType="1"/>
            <a:stCxn id="302085" idx="3"/>
            <a:endCxn id="302086" idx="1"/>
          </p:cNvCxnSpPr>
          <p:nvPr/>
        </p:nvCxnSpPr>
        <p:spPr bwMode="auto">
          <a:xfrm>
            <a:off x="3611563" y="2735263"/>
            <a:ext cx="2020887" cy="374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2" name="AutoShape 12"/>
          <p:cNvCxnSpPr>
            <a:cxnSpLocks noChangeShapeType="1"/>
            <a:stCxn id="302085" idx="3"/>
            <a:endCxn id="302087" idx="1"/>
          </p:cNvCxnSpPr>
          <p:nvPr/>
        </p:nvCxnSpPr>
        <p:spPr bwMode="auto">
          <a:xfrm flipV="1">
            <a:off x="3611563" y="2292350"/>
            <a:ext cx="2020887" cy="4429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3" name="AutoShape 13"/>
          <p:cNvCxnSpPr>
            <a:cxnSpLocks noChangeShapeType="1"/>
            <a:stCxn id="302085" idx="3"/>
            <a:endCxn id="302088" idx="1"/>
          </p:cNvCxnSpPr>
          <p:nvPr/>
        </p:nvCxnSpPr>
        <p:spPr bwMode="auto">
          <a:xfrm>
            <a:off x="3611563" y="2735263"/>
            <a:ext cx="2020887" cy="12144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4" name="AutoShape 14"/>
          <p:cNvCxnSpPr>
            <a:cxnSpLocks noChangeShapeType="1"/>
            <a:stCxn id="302087" idx="3"/>
            <a:endCxn id="54329" idx="1"/>
          </p:cNvCxnSpPr>
          <p:nvPr/>
        </p:nvCxnSpPr>
        <p:spPr bwMode="auto">
          <a:xfrm>
            <a:off x="7108825" y="2292350"/>
            <a:ext cx="1147763" cy="446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5" name="AutoShape 15"/>
          <p:cNvCxnSpPr>
            <a:cxnSpLocks noChangeShapeType="1"/>
            <a:stCxn id="302086" idx="3"/>
            <a:endCxn id="54329" idx="1"/>
          </p:cNvCxnSpPr>
          <p:nvPr/>
        </p:nvCxnSpPr>
        <p:spPr bwMode="auto">
          <a:xfrm flipV="1">
            <a:off x="7108825" y="2738438"/>
            <a:ext cx="1147763" cy="3714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6" name="AutoShape 16"/>
          <p:cNvCxnSpPr>
            <a:cxnSpLocks noChangeShapeType="1"/>
            <a:stCxn id="302088" idx="3"/>
            <a:endCxn id="54329" idx="1"/>
          </p:cNvCxnSpPr>
          <p:nvPr/>
        </p:nvCxnSpPr>
        <p:spPr bwMode="auto">
          <a:xfrm flipV="1">
            <a:off x="7108825" y="2738438"/>
            <a:ext cx="1147763" cy="12112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7" name="AutoShape 17"/>
          <p:cNvCxnSpPr>
            <a:cxnSpLocks noChangeShapeType="1"/>
            <a:stCxn id="302084" idx="3"/>
            <a:endCxn id="302085" idx="1"/>
          </p:cNvCxnSpPr>
          <p:nvPr/>
        </p:nvCxnSpPr>
        <p:spPr bwMode="auto">
          <a:xfrm>
            <a:off x="1677988" y="2735263"/>
            <a:ext cx="457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8" name="AutoShape 19"/>
          <p:cNvCxnSpPr>
            <a:cxnSpLocks noChangeShapeType="1"/>
            <a:stCxn id="302085" idx="3"/>
            <a:endCxn id="54323" idx="1"/>
          </p:cNvCxnSpPr>
          <p:nvPr/>
        </p:nvCxnSpPr>
        <p:spPr bwMode="auto">
          <a:xfrm>
            <a:off x="3611563" y="2735263"/>
            <a:ext cx="903287" cy="9175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2122" name="Line 42"/>
          <p:cNvSpPr>
            <a:spLocks noChangeShapeType="1"/>
          </p:cNvSpPr>
          <p:nvPr/>
        </p:nvSpPr>
        <p:spPr bwMode="auto">
          <a:xfrm>
            <a:off x="6216650" y="4252913"/>
            <a:ext cx="7938" cy="14319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123" name="Line 43"/>
          <p:cNvSpPr>
            <a:spLocks noChangeShapeType="1"/>
          </p:cNvSpPr>
          <p:nvPr/>
        </p:nvSpPr>
        <p:spPr bwMode="auto">
          <a:xfrm flipH="1" flipV="1">
            <a:off x="6734175" y="4244975"/>
            <a:ext cx="20638" cy="14398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124" name="Text Box 44"/>
          <p:cNvSpPr txBox="1">
            <a:spLocks noChangeArrowheads="1"/>
          </p:cNvSpPr>
          <p:nvPr/>
        </p:nvSpPr>
        <p:spPr bwMode="auto">
          <a:xfrm>
            <a:off x="4575175" y="4887913"/>
            <a:ext cx="202882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latin typeface="Gill Sans" charset="0"/>
                <a:ea typeface="Arial" charset="0"/>
                <a:cs typeface="Arial" charset="0"/>
              </a:rPr>
              <a:t>request(700mJ, 10sec)</a:t>
            </a:r>
          </a:p>
        </p:txBody>
      </p:sp>
      <p:sp>
        <p:nvSpPr>
          <p:cNvPr id="302125" name="Text Box 45"/>
          <p:cNvSpPr txBox="1">
            <a:spLocks noChangeArrowheads="1"/>
          </p:cNvSpPr>
          <p:nvPr/>
        </p:nvSpPr>
        <p:spPr bwMode="auto">
          <a:xfrm>
            <a:off x="6202363" y="5195888"/>
            <a:ext cx="21590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latin typeface="Gill Sans" charset="0"/>
                <a:ea typeface="Arial" charset="0"/>
                <a:cs typeface="Arial" charset="0"/>
              </a:rPr>
              <a:t>&lt;Energy, 700mJ, 10sec&gt;</a:t>
            </a:r>
          </a:p>
        </p:txBody>
      </p:sp>
      <p:grpSp>
        <p:nvGrpSpPr>
          <p:cNvPr id="54293" name="Group 67"/>
          <p:cNvGrpSpPr>
            <a:grpSpLocks/>
          </p:cNvGrpSpPr>
          <p:nvPr/>
        </p:nvGrpSpPr>
        <p:grpSpPr bwMode="auto">
          <a:xfrm>
            <a:off x="8256588" y="2444750"/>
            <a:ext cx="1731962" cy="579438"/>
            <a:chOff x="4718" y="1397"/>
            <a:chExt cx="989" cy="331"/>
          </a:xfrm>
        </p:grpSpPr>
        <p:sp>
          <p:nvSpPr>
            <p:cNvPr id="302127" name="Rectangle 47"/>
            <p:cNvSpPr>
              <a:spLocks noChangeArrowheads="1"/>
            </p:cNvSpPr>
            <p:nvPr/>
          </p:nvSpPr>
          <p:spPr bwMode="auto">
            <a:xfrm>
              <a:off x="4941" y="1397"/>
              <a:ext cx="766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 dirty="0">
                  <a:latin typeface="Gill Sans"/>
                  <a:cs typeface="Gill Sans"/>
                </a:rPr>
                <a:t>Radio Link</a:t>
              </a:r>
            </a:p>
          </p:txBody>
        </p:sp>
        <p:grpSp>
          <p:nvGrpSpPr>
            <p:cNvPr id="54325" name="Group 61"/>
            <p:cNvGrpSpPr>
              <a:grpSpLocks/>
            </p:cNvGrpSpPr>
            <p:nvPr/>
          </p:nvGrpSpPr>
          <p:grpSpPr bwMode="auto">
            <a:xfrm>
              <a:off x="4718" y="1497"/>
              <a:ext cx="220" cy="135"/>
              <a:chOff x="4718" y="1497"/>
              <a:chExt cx="220" cy="135"/>
            </a:xfrm>
          </p:grpSpPr>
          <p:sp>
            <p:nvSpPr>
              <p:cNvPr id="54326" name="Rectangle 48"/>
              <p:cNvSpPr>
                <a:spLocks noChangeArrowheads="1"/>
              </p:cNvSpPr>
              <p:nvPr/>
            </p:nvSpPr>
            <p:spPr bwMode="auto">
              <a:xfrm>
                <a:off x="4883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7" name="Rectangle 49"/>
              <p:cNvSpPr>
                <a:spLocks noChangeArrowheads="1"/>
              </p:cNvSpPr>
              <p:nvPr/>
            </p:nvSpPr>
            <p:spPr bwMode="auto">
              <a:xfrm>
                <a:off x="4828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8" name="Rectangle 50"/>
              <p:cNvSpPr>
                <a:spLocks noChangeArrowheads="1"/>
              </p:cNvSpPr>
              <p:nvPr/>
            </p:nvSpPr>
            <p:spPr bwMode="auto">
              <a:xfrm>
                <a:off x="4773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9" name="Rectangle 51"/>
              <p:cNvSpPr>
                <a:spLocks noChangeArrowheads="1"/>
              </p:cNvSpPr>
              <p:nvPr/>
            </p:nvSpPr>
            <p:spPr bwMode="auto">
              <a:xfrm>
                <a:off x="4718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02138" name="Rectangle 58"/>
          <p:cNvSpPr>
            <a:spLocks noChangeArrowheads="1"/>
          </p:cNvSpPr>
          <p:nvPr/>
        </p:nvSpPr>
        <p:spPr bwMode="auto">
          <a:xfrm>
            <a:off x="5632450" y="3659188"/>
            <a:ext cx="1476375" cy="579437"/>
          </a:xfrm>
          <a:prstGeom prst="rect">
            <a:avLst/>
          </a:prstGeom>
          <a:noFill/>
          <a:ln w="57150">
            <a:solidFill>
              <a:srgbClr val="990000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endParaRPr lang="en-US" sz="1600">
              <a:latin typeface="Gill Sans" charset="0"/>
              <a:ea typeface="Arial" charset="0"/>
              <a:cs typeface="Arial" charset="0"/>
            </a:endParaRPr>
          </a:p>
        </p:txBody>
      </p:sp>
      <p:grpSp>
        <p:nvGrpSpPr>
          <p:cNvPr id="54295" name="Group 68"/>
          <p:cNvGrpSpPr>
            <a:grpSpLocks/>
          </p:cNvGrpSpPr>
          <p:nvPr/>
        </p:nvGrpSpPr>
        <p:grpSpPr bwMode="auto">
          <a:xfrm>
            <a:off x="3792538" y="3654425"/>
            <a:ext cx="1476375" cy="963613"/>
            <a:chOff x="1229" y="2033"/>
            <a:chExt cx="844" cy="551"/>
          </a:xfrm>
        </p:grpSpPr>
        <p:sp>
          <p:nvSpPr>
            <p:cNvPr id="302098" name="Rectangle 18"/>
            <p:cNvSpPr>
              <a:spLocks noChangeArrowheads="1"/>
            </p:cNvSpPr>
            <p:nvPr/>
          </p:nvSpPr>
          <p:spPr bwMode="auto">
            <a:xfrm>
              <a:off x="1229" y="2253"/>
              <a:ext cx="844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 dirty="0" err="1">
                  <a:latin typeface="Gill Sans"/>
                  <a:cs typeface="Gill Sans"/>
                </a:rPr>
                <a:t>FlashStorage</a:t>
              </a:r>
              <a:endParaRPr lang="en-US" sz="1800" dirty="0">
                <a:latin typeface="Gill Sans"/>
                <a:cs typeface="Gill Sans"/>
              </a:endParaRPr>
            </a:p>
          </p:txBody>
        </p:sp>
        <p:grpSp>
          <p:nvGrpSpPr>
            <p:cNvPr id="54319" name="Group 62"/>
            <p:cNvGrpSpPr>
              <a:grpSpLocks/>
            </p:cNvGrpSpPr>
            <p:nvPr/>
          </p:nvGrpSpPr>
          <p:grpSpPr bwMode="auto">
            <a:xfrm rot="5400000">
              <a:off x="1532" y="2075"/>
              <a:ext cx="220" cy="135"/>
              <a:chOff x="4718" y="1497"/>
              <a:chExt cx="220" cy="135"/>
            </a:xfrm>
          </p:grpSpPr>
          <p:sp>
            <p:nvSpPr>
              <p:cNvPr id="54320" name="Rectangle 63"/>
              <p:cNvSpPr>
                <a:spLocks noChangeArrowheads="1"/>
              </p:cNvSpPr>
              <p:nvPr/>
            </p:nvSpPr>
            <p:spPr bwMode="auto">
              <a:xfrm>
                <a:off x="4883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1" name="Rectangle 64"/>
              <p:cNvSpPr>
                <a:spLocks noChangeArrowheads="1"/>
              </p:cNvSpPr>
              <p:nvPr/>
            </p:nvSpPr>
            <p:spPr bwMode="auto">
              <a:xfrm>
                <a:off x="4828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2" name="Rectangle 65"/>
              <p:cNvSpPr>
                <a:spLocks noChangeArrowheads="1"/>
              </p:cNvSpPr>
              <p:nvPr/>
            </p:nvSpPr>
            <p:spPr bwMode="auto">
              <a:xfrm>
                <a:off x="4773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3" name="Rectangle 66"/>
              <p:cNvSpPr>
                <a:spLocks noChangeArrowheads="1"/>
              </p:cNvSpPr>
              <p:nvPr/>
            </p:nvSpPr>
            <p:spPr bwMode="auto">
              <a:xfrm>
                <a:off x="4718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02149" name="Rectangle 69"/>
          <p:cNvSpPr>
            <a:spLocks noChangeArrowheads="1"/>
          </p:cNvSpPr>
          <p:nvPr/>
        </p:nvSpPr>
        <p:spPr bwMode="auto">
          <a:xfrm>
            <a:off x="5632450" y="116840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/>
                <a:cs typeface="Gill Sans"/>
              </a:rPr>
              <a:t>Decimate</a:t>
            </a:r>
          </a:p>
        </p:txBody>
      </p:sp>
      <p:cxnSp>
        <p:nvCxnSpPr>
          <p:cNvPr id="54297" name="AutoShape 70"/>
          <p:cNvCxnSpPr>
            <a:cxnSpLocks noChangeShapeType="1"/>
            <a:stCxn id="302085" idx="3"/>
            <a:endCxn id="302149" idx="1"/>
          </p:cNvCxnSpPr>
          <p:nvPr/>
        </p:nvCxnSpPr>
        <p:spPr bwMode="auto">
          <a:xfrm flipV="1">
            <a:off x="3611563" y="1458913"/>
            <a:ext cx="2020887" cy="127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98" name="AutoShape 71"/>
          <p:cNvCxnSpPr>
            <a:cxnSpLocks noChangeShapeType="1"/>
            <a:stCxn id="302149" idx="3"/>
            <a:endCxn id="54329" idx="1"/>
          </p:cNvCxnSpPr>
          <p:nvPr/>
        </p:nvCxnSpPr>
        <p:spPr bwMode="auto">
          <a:xfrm>
            <a:off x="7108825" y="1458913"/>
            <a:ext cx="1147763" cy="127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7" name="Group 216"/>
          <p:cNvGrpSpPr>
            <a:grpSpLocks/>
          </p:cNvGrpSpPr>
          <p:nvPr/>
        </p:nvGrpSpPr>
        <p:grpSpPr bwMode="auto">
          <a:xfrm>
            <a:off x="5251450" y="5727700"/>
            <a:ext cx="2371725" cy="881063"/>
            <a:chOff x="3001" y="3264"/>
            <a:chExt cx="1355" cy="504"/>
          </a:xfrm>
        </p:grpSpPr>
        <p:sp>
          <p:nvSpPr>
            <p:cNvPr id="54316" name="AutoShape 217"/>
            <p:cNvSpPr>
              <a:spLocks noChangeArrowheads="1"/>
            </p:cNvSpPr>
            <p:nvPr/>
          </p:nvSpPr>
          <p:spPr bwMode="auto">
            <a:xfrm>
              <a:off x="3001" y="3264"/>
              <a:ext cx="1355" cy="50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rIns="45720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Pixie Energy Allocator</a:t>
              </a:r>
            </a:p>
          </p:txBody>
        </p:sp>
        <p:sp>
          <p:nvSpPr>
            <p:cNvPr id="54317" name="AutoShape 218"/>
            <p:cNvSpPr>
              <a:spLocks noChangeArrowheads="1"/>
            </p:cNvSpPr>
            <p:nvPr/>
          </p:nvSpPr>
          <p:spPr bwMode="auto">
            <a:xfrm>
              <a:off x="3112" y="3515"/>
              <a:ext cx="1161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Energy Estimator</a:t>
              </a:r>
            </a:p>
          </p:txBody>
        </p:sp>
      </p:grpSp>
      <p:grpSp>
        <p:nvGrpSpPr>
          <p:cNvPr id="8" name="Group 223"/>
          <p:cNvGrpSpPr>
            <a:grpSpLocks/>
          </p:cNvGrpSpPr>
          <p:nvPr/>
        </p:nvGrpSpPr>
        <p:grpSpPr bwMode="auto">
          <a:xfrm>
            <a:off x="6472238" y="3779838"/>
            <a:ext cx="304800" cy="246062"/>
            <a:chOff x="3684" y="2174"/>
            <a:chExt cx="174" cy="141"/>
          </a:xfrm>
        </p:grpSpPr>
        <p:sp>
          <p:nvSpPr>
            <p:cNvPr id="54311" name="AutoShape 224"/>
            <p:cNvSpPr>
              <a:spLocks noChangeArrowheads="1"/>
            </p:cNvSpPr>
            <p:nvPr/>
          </p:nvSpPr>
          <p:spPr bwMode="auto">
            <a:xfrm>
              <a:off x="3684" y="2174"/>
              <a:ext cx="174" cy="141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54312" name="AutoShape 225"/>
            <p:cNvSpPr>
              <a:spLocks noChangeArrowheads="1"/>
            </p:cNvSpPr>
            <p:nvPr/>
          </p:nvSpPr>
          <p:spPr bwMode="auto">
            <a:xfrm>
              <a:off x="3703" y="2233"/>
              <a:ext cx="32" cy="2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54313" name="AutoShape 226"/>
            <p:cNvSpPr>
              <a:spLocks noChangeArrowheads="1"/>
            </p:cNvSpPr>
            <p:nvPr/>
          </p:nvSpPr>
          <p:spPr bwMode="auto">
            <a:xfrm>
              <a:off x="3751" y="2233"/>
              <a:ext cx="32" cy="2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54314" name="AutoShape 227"/>
            <p:cNvSpPr>
              <a:spLocks noChangeArrowheads="1"/>
            </p:cNvSpPr>
            <p:nvPr/>
          </p:nvSpPr>
          <p:spPr bwMode="auto">
            <a:xfrm>
              <a:off x="3751" y="2276"/>
              <a:ext cx="32" cy="2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54315" name="AutoShape 228"/>
            <p:cNvSpPr>
              <a:spLocks noChangeArrowheads="1"/>
            </p:cNvSpPr>
            <p:nvPr/>
          </p:nvSpPr>
          <p:spPr bwMode="auto">
            <a:xfrm>
              <a:off x="3703" y="2276"/>
              <a:ext cx="32" cy="2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02309" name="Text Box 229"/>
          <p:cNvSpPr txBox="1">
            <a:spLocks noChangeArrowheads="1"/>
          </p:cNvSpPr>
          <p:nvPr/>
        </p:nvSpPr>
        <p:spPr bwMode="auto">
          <a:xfrm>
            <a:off x="5888038" y="4922838"/>
            <a:ext cx="2259012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latin typeface="Gill Sans" charset="0"/>
                <a:ea typeface="Arial" charset="0"/>
                <a:cs typeface="Arial" charset="0"/>
              </a:rPr>
              <a:t>request(2 packets, 5 sec)</a:t>
            </a:r>
          </a:p>
        </p:txBody>
      </p:sp>
      <p:sp>
        <p:nvSpPr>
          <p:cNvPr id="302310" name="AutoShape 230"/>
          <p:cNvSpPr>
            <a:spLocks noChangeArrowheads="1"/>
          </p:cNvSpPr>
          <p:nvPr/>
        </p:nvSpPr>
        <p:spPr bwMode="auto">
          <a:xfrm>
            <a:off x="8258175" y="4922838"/>
            <a:ext cx="304800" cy="246062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Ticket</a:t>
            </a:r>
          </a:p>
        </p:txBody>
      </p:sp>
      <p:sp>
        <p:nvSpPr>
          <p:cNvPr id="302311" name="Line 231"/>
          <p:cNvSpPr>
            <a:spLocks noChangeShapeType="1"/>
          </p:cNvSpPr>
          <p:nvPr/>
        </p:nvSpPr>
        <p:spPr bwMode="auto">
          <a:xfrm flipH="1" flipV="1">
            <a:off x="6777038" y="4244975"/>
            <a:ext cx="2497137" cy="1482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314" name="Line 234"/>
          <p:cNvSpPr>
            <a:spLocks noChangeShapeType="1"/>
          </p:cNvSpPr>
          <p:nvPr/>
        </p:nvSpPr>
        <p:spPr bwMode="auto">
          <a:xfrm>
            <a:off x="6269038" y="4244975"/>
            <a:ext cx="2413000" cy="1482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119" name="AutoShape 39"/>
          <p:cNvSpPr>
            <a:spLocks noChangeArrowheads="1"/>
          </p:cNvSpPr>
          <p:nvPr/>
        </p:nvSpPr>
        <p:spPr bwMode="auto">
          <a:xfrm>
            <a:off x="6792913" y="4887913"/>
            <a:ext cx="303212" cy="246062"/>
          </a:xfrm>
          <a:prstGeom prst="flowChartPunchedTap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Ticket</a:t>
            </a:r>
          </a:p>
        </p:txBody>
      </p:sp>
      <p:sp>
        <p:nvSpPr>
          <p:cNvPr id="59" name="Oval Callout 58"/>
          <p:cNvSpPr>
            <a:spLocks noChangeArrowheads="1"/>
          </p:cNvSpPr>
          <p:nvPr/>
        </p:nvSpPr>
        <p:spPr bwMode="auto">
          <a:xfrm>
            <a:off x="171450" y="709613"/>
            <a:ext cx="2705100" cy="1247775"/>
          </a:xfrm>
          <a:prstGeom prst="wedgeEllipseCallout">
            <a:avLst>
              <a:gd name="adj1" fmla="val 34269"/>
              <a:gd name="adj2" fmla="val 7664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Each </a:t>
            </a:r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stage 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>performs computation or I/O</a:t>
            </a:r>
          </a:p>
        </p:txBody>
      </p:sp>
      <p:cxnSp>
        <p:nvCxnSpPr>
          <p:cNvPr id="54307" name="AutoShape 17"/>
          <p:cNvCxnSpPr>
            <a:cxnSpLocks noChangeShapeType="1"/>
            <a:stCxn id="302085" idx="2"/>
          </p:cNvCxnSpPr>
          <p:nvPr/>
        </p:nvCxnSpPr>
        <p:spPr bwMode="auto">
          <a:xfrm rot="5400000">
            <a:off x="2532857" y="3355181"/>
            <a:ext cx="6715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308" name="TextBox 73"/>
          <p:cNvSpPr txBox="1">
            <a:spLocks noChangeArrowheads="1"/>
          </p:cNvSpPr>
          <p:nvPr/>
        </p:nvSpPr>
        <p:spPr bwMode="auto">
          <a:xfrm>
            <a:off x="2328863" y="3690938"/>
            <a:ext cx="1084262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Drop</a:t>
            </a:r>
          </a:p>
        </p:txBody>
      </p:sp>
      <p:sp>
        <p:nvSpPr>
          <p:cNvPr id="75" name="Cloud Callout 74"/>
          <p:cNvSpPr/>
          <p:nvPr/>
        </p:nvSpPr>
        <p:spPr bwMode="auto">
          <a:xfrm>
            <a:off x="7196138" y="3492500"/>
            <a:ext cx="2355850" cy="1282700"/>
          </a:xfrm>
          <a:prstGeom prst="cloudCallout">
            <a:avLst>
              <a:gd name="adj1" fmla="val -58252"/>
              <a:gd name="adj2" fmla="val -26689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800" i="1" dirty="0">
                <a:latin typeface="Gill Sans" charset="0"/>
                <a:ea typeface="Gill Sans" charset="0"/>
                <a:cs typeface="Gill Sans" charset="0"/>
              </a:rPr>
              <a:t>Do some computation</a:t>
            </a:r>
          </a:p>
        </p:txBody>
      </p:sp>
      <p:sp>
        <p:nvSpPr>
          <p:cNvPr id="76" name="Oval Callout 75"/>
          <p:cNvSpPr>
            <a:spLocks noChangeArrowheads="1"/>
          </p:cNvSpPr>
          <p:nvPr/>
        </p:nvSpPr>
        <p:spPr bwMode="auto">
          <a:xfrm>
            <a:off x="1392238" y="4349750"/>
            <a:ext cx="2362200" cy="796925"/>
          </a:xfrm>
          <a:prstGeom prst="wedgeEllipseCallout">
            <a:avLst>
              <a:gd name="adj1" fmla="val 74935"/>
              <a:gd name="adj2" fmla="val -117810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Queues are optional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30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30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30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1000"/>
                                        <p:tgtEl>
                                          <p:spTgt spid="30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000"/>
                                        <p:tgtEl>
                                          <p:spTgt spid="30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57067E-6 L 0.00017 -0.1401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02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14028 L 0.00017 0.1229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302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02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02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302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02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1000"/>
                                        <p:tgtEl>
                                          <p:spTgt spid="30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30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1000"/>
                                        <p:tgtEl>
                                          <p:spTgt spid="30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1000"/>
                                        <p:tgtEl>
                                          <p:spTgt spid="30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14532 -0.14491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302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32 -0.14491 L 0.03855 -0.30833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302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-8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0.18958 -0.15463 " pathEditMode="relative" ptsTypes="AA">
                                      <p:cBhvr>
                                        <p:cTn id="1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55 -0.30833 L 0.08455 0.12454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302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32 -0.15625 L 0.32378 -0.15717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122" grpId="0" animBg="1"/>
      <p:bldP spid="302122" grpId="1" animBg="1"/>
      <p:bldP spid="302123" grpId="0" animBg="1"/>
      <p:bldP spid="302123" grpId="1" animBg="1"/>
      <p:bldP spid="302124" grpId="0"/>
      <p:bldP spid="302124" grpId="1"/>
      <p:bldP spid="302125" grpId="0"/>
      <p:bldP spid="302125" grpId="1"/>
      <p:bldP spid="302138" grpId="0" animBg="1"/>
      <p:bldP spid="302309" grpId="0"/>
      <p:bldP spid="302310" grpId="0" animBg="1"/>
      <p:bldP spid="302310" grpId="1" animBg="1"/>
      <p:bldP spid="302310" grpId="2" animBg="1"/>
      <p:bldP spid="302310" grpId="3" animBg="1"/>
      <p:bldP spid="302311" grpId="0" animBg="1"/>
      <p:bldP spid="302314" grpId="0" animBg="1"/>
      <p:bldP spid="302119" grpId="0" animBg="1"/>
      <p:bldP spid="302119" grpId="1" animBg="1"/>
      <p:bldP spid="302119" grpId="2" animBg="1"/>
      <p:bldP spid="59" grpId="0" animBg="1"/>
      <p:bldP spid="59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Resource Tickets</a:t>
            </a:r>
          </a:p>
        </p:txBody>
      </p:sp>
      <p:sp>
        <p:nvSpPr>
          <p:cNvPr id="56323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Core abstraction for resource management in Pixie</a:t>
            </a:r>
          </a:p>
          <a:p>
            <a:pPr lvl="1"/>
            <a:r>
              <a:rPr lang="en-US" dirty="0" smtClean="0">
                <a:latin typeface="Arial" charset="0"/>
              </a:rPr>
              <a:t>Ticket </a:t>
            </a:r>
            <a:r>
              <a:rPr lang="en-US" b="1" dirty="0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&lt;R, </a:t>
            </a:r>
            <a:r>
              <a:rPr lang="en-US" b="1" dirty="0" err="1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c</a:t>
            </a:r>
            <a:r>
              <a:rPr lang="en-US" b="1" dirty="0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, </a:t>
            </a:r>
            <a:r>
              <a:rPr lang="en-US" b="1" dirty="0" err="1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t</a:t>
            </a:r>
            <a:r>
              <a:rPr lang="en-US" b="1" baseline="-10000" dirty="0" err="1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e</a:t>
            </a:r>
            <a:r>
              <a:rPr lang="en-US" b="1" dirty="0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&gt; </a:t>
            </a:r>
            <a:r>
              <a:rPr lang="en-US" dirty="0" smtClean="0">
                <a:latin typeface="Arial" charset="0"/>
              </a:rPr>
              <a:t>represents a </a:t>
            </a:r>
            <a:r>
              <a:rPr lang="en-US" i="1" u="sng" dirty="0" err="1" smtClean="0">
                <a:latin typeface="Arial" charset="0"/>
              </a:rPr>
              <a:t>revokable</a:t>
            </a:r>
            <a:r>
              <a:rPr lang="en-US" i="1" u="sng" dirty="0" smtClean="0">
                <a:latin typeface="Arial" charset="0"/>
              </a:rPr>
              <a:t> right</a:t>
            </a:r>
            <a:r>
              <a:rPr lang="en-US" dirty="0" smtClean="0">
                <a:latin typeface="Arial" charset="0"/>
              </a:rPr>
              <a:t> to consume </a:t>
            </a:r>
            <a:r>
              <a:rPr lang="en-US" b="1" dirty="0" err="1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c</a:t>
            </a:r>
            <a:r>
              <a:rPr lang="en-US" dirty="0" smtClean="0">
                <a:latin typeface="Arial" charset="0"/>
              </a:rPr>
              <a:t> units of resource </a:t>
            </a:r>
            <a:r>
              <a:rPr lang="en-US" b="1" dirty="0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R</a:t>
            </a:r>
            <a:r>
              <a:rPr lang="en-US" dirty="0" smtClean="0">
                <a:latin typeface="Arial" charset="0"/>
              </a:rPr>
              <a:t> until the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expiry time </a:t>
            </a:r>
            <a:r>
              <a:rPr lang="en-US" b="1" dirty="0" err="1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t</a:t>
            </a:r>
            <a:r>
              <a:rPr lang="en-US" b="1" baseline="-10000" dirty="0" err="1" smtClean="0">
                <a:solidFill>
                  <a:srgbClr val="AE2D2D"/>
                </a:solidFill>
                <a:latin typeface="Arial" charset="0"/>
                <a:ea typeface="Gill Sans" charset="0"/>
                <a:cs typeface="Gill Sans" charset="0"/>
              </a:rPr>
              <a:t>e</a:t>
            </a:r>
            <a:r>
              <a:rPr lang="en-US" dirty="0" smtClean="0">
                <a:latin typeface="Arial" charset="0"/>
              </a:rPr>
              <a:t>.</a:t>
            </a:r>
          </a:p>
          <a:p>
            <a:pPr lvl="1"/>
            <a:r>
              <a:rPr lang="en-US" dirty="0" smtClean="0">
                <a:latin typeface="Arial" charset="0"/>
              </a:rPr>
              <a:t>Think of as a short-term “reservation” for some resource.</a:t>
            </a:r>
          </a:p>
          <a:p>
            <a:pPr lvl="1"/>
            <a:r>
              <a:rPr lang="en-US" dirty="0" smtClean="0">
                <a:latin typeface="Arial" charset="0"/>
              </a:rPr>
              <a:t>Tickets decouple resource request from usage – permits planning.</a:t>
            </a:r>
          </a:p>
          <a:p>
            <a:r>
              <a:rPr lang="en-US" dirty="0" smtClean="0">
                <a:latin typeface="Arial" charset="0"/>
              </a:rPr>
              <a:t>Basic resource ticket operations:</a:t>
            </a:r>
          </a:p>
          <a:p>
            <a:pPr lvl="1"/>
            <a:r>
              <a:rPr lang="en-US" i="1" dirty="0" smtClean="0">
                <a:solidFill>
                  <a:srgbClr val="AE2D2D"/>
                </a:solidFill>
                <a:latin typeface="Arial" charset="0"/>
              </a:rPr>
              <a:t>Redeem</a:t>
            </a:r>
            <a:r>
              <a:rPr lang="en-US" dirty="0" smtClean="0">
                <a:latin typeface="Arial" charset="0"/>
              </a:rPr>
              <a:t>: Consume resources indicated by ticket</a:t>
            </a:r>
          </a:p>
          <a:p>
            <a:pPr lvl="1"/>
            <a:r>
              <a:rPr lang="en-US" i="1" dirty="0" smtClean="0">
                <a:solidFill>
                  <a:srgbClr val="AE2D2D"/>
                </a:solidFill>
                <a:latin typeface="Arial" charset="0"/>
              </a:rPr>
              <a:t>Forfeit</a:t>
            </a:r>
            <a:r>
              <a:rPr lang="en-US" dirty="0" smtClean="0">
                <a:latin typeface="Arial" charset="0"/>
              </a:rPr>
              <a:t>: Give up ticket</a:t>
            </a:r>
          </a:p>
          <a:p>
            <a:pPr lvl="1"/>
            <a:r>
              <a:rPr lang="en-US" i="1" dirty="0" smtClean="0">
                <a:solidFill>
                  <a:srgbClr val="AE2D2D"/>
                </a:solidFill>
                <a:latin typeface="Arial" charset="0"/>
              </a:rPr>
              <a:t>Revoke</a:t>
            </a:r>
            <a:r>
              <a:rPr lang="en-US" dirty="0" smtClean="0">
                <a:latin typeface="Arial" charset="0"/>
              </a:rPr>
              <a:t>: Reclaim resources (can happen prior to expiry time!)</a:t>
            </a:r>
          </a:p>
          <a:p>
            <a:pPr lvl="1"/>
            <a:r>
              <a:rPr lang="en-US" i="1" dirty="0" smtClean="0">
                <a:solidFill>
                  <a:srgbClr val="AE2D2D"/>
                </a:solidFill>
                <a:latin typeface="Arial" charset="0"/>
              </a:rPr>
              <a:t>Join</a:t>
            </a:r>
            <a:r>
              <a:rPr lang="en-US" dirty="0" smtClean="0">
                <a:latin typeface="Arial" charset="0"/>
              </a:rPr>
              <a:t>: Combine two tickets into one</a:t>
            </a:r>
          </a:p>
          <a:p>
            <a:pPr lvl="1"/>
            <a:r>
              <a:rPr lang="en-US" i="1" dirty="0" smtClean="0">
                <a:solidFill>
                  <a:srgbClr val="AE2D2D"/>
                </a:solidFill>
                <a:latin typeface="Arial" charset="0"/>
              </a:rPr>
              <a:t>Split</a:t>
            </a:r>
            <a:r>
              <a:rPr lang="en-US" dirty="0" smtClean="0">
                <a:latin typeface="Arial" charset="0"/>
              </a:rPr>
              <a:t>: Split a ticket into two separate tickets</a:t>
            </a:r>
          </a:p>
          <a:p>
            <a:r>
              <a:rPr lang="en-US" dirty="0" smtClean="0">
                <a:latin typeface="Arial" charset="0"/>
              </a:rPr>
              <a:t>Granularity depends on resource variability</a:t>
            </a:r>
          </a:p>
          <a:p>
            <a:pPr lvl="1"/>
            <a:r>
              <a:rPr lang="en-US" dirty="0" smtClean="0">
                <a:latin typeface="Arial" charset="0"/>
              </a:rPr>
              <a:t>e.g., Bandwidth tickets would have a short expiry time; storage tickets need not expire.</a:t>
            </a:r>
          </a:p>
          <a:p>
            <a:pPr lvl="1"/>
            <a:endParaRPr lang="en-US" dirty="0" smtClean="0">
              <a:latin typeface="Arial" charset="0"/>
            </a:endParaRPr>
          </a:p>
          <a:p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Tickets are not guarantees!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39" y="1801813"/>
            <a:ext cx="9117220" cy="4760912"/>
          </a:xfrm>
        </p:spPr>
        <p:txBody>
          <a:bodyPr/>
          <a:lstStyle/>
          <a:p>
            <a:r>
              <a:rPr lang="en-US" dirty="0" smtClean="0"/>
              <a:t>Making strict guarantees about resource reservations is difficult:</a:t>
            </a:r>
          </a:p>
          <a:p>
            <a:pPr lvl="1"/>
            <a:r>
              <a:rPr lang="en-US" dirty="0" smtClean="0"/>
              <a:t>System cannot promise that a given resource will be available when needed.</a:t>
            </a:r>
          </a:p>
          <a:p>
            <a:pPr lvl="1"/>
            <a:r>
              <a:rPr lang="en-US" dirty="0" smtClean="0"/>
              <a:t>e.g., radio bandwidth can fluctuate considerably due to ambient conditions, cross traffic, and node mobility.	</a:t>
            </a:r>
          </a:p>
          <a:p>
            <a:r>
              <a:rPr lang="en-US" dirty="0" smtClean="0"/>
              <a:t>Pixie tickets are </a:t>
            </a:r>
            <a:r>
              <a:rPr lang="en-US" b="1" dirty="0" err="1" smtClean="0">
                <a:solidFill>
                  <a:srgbClr val="AE2D2D"/>
                </a:solidFill>
              </a:rPr>
              <a:t>revokable</a:t>
            </a:r>
            <a:r>
              <a:rPr lang="en-US" dirty="0" smtClean="0"/>
              <a:t>, even before the expiry time</a:t>
            </a:r>
          </a:p>
          <a:p>
            <a:pPr lvl="1"/>
            <a:r>
              <a:rPr lang="en-US" dirty="0" smtClean="0"/>
              <a:t>Trade off efficiency for ease of use.</a:t>
            </a:r>
          </a:p>
          <a:p>
            <a:endParaRPr lang="en-US" dirty="0"/>
          </a:p>
        </p:txBody>
      </p:sp>
      <p:pic>
        <p:nvPicPr>
          <p:cNvPr id="4" name="Picture 3" descr="jim_s_tkt.jpg"/>
          <p:cNvPicPr>
            <a:picLocks/>
          </p:cNvPicPr>
          <p:nvPr/>
        </p:nvPicPr>
        <p:blipFill>
          <a:blip r:embed="rId2"/>
          <a:srcRect l="2918" r="1522" b="2514"/>
          <a:stretch>
            <a:fillRect/>
          </a:stretch>
        </p:blipFill>
        <p:spPr>
          <a:xfrm rot="1500000">
            <a:off x="2723913" y="3394649"/>
            <a:ext cx="6473117" cy="2589897"/>
          </a:xfrm>
          <a:prstGeom prst="rect">
            <a:avLst/>
          </a:prstGeom>
          <a:effectLst>
            <a:outerShdw blurRad="50800" dist="76200" dir="318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Resource Allocators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Each physical resource has a corresponding </a:t>
            </a:r>
            <a:r>
              <a:rPr lang="en-US" b="1" smtClean="0">
                <a:solidFill>
                  <a:srgbClr val="AE2D2D"/>
                </a:solidFill>
                <a:latin typeface="Arial" charset="0"/>
              </a:rPr>
              <a:t>allocator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 charset="0"/>
              </a:rPr>
              <a:t>Allocators for energy, memory, flash storage, and radio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 charset="0"/>
              </a:rPr>
              <a:t>Implicit allocator for CPU – the scheduler</a:t>
            </a:r>
          </a:p>
          <a:p>
            <a:r>
              <a:rPr lang="en-US" smtClean="0">
                <a:solidFill>
                  <a:schemeClr val="tx1"/>
                </a:solidFill>
                <a:latin typeface="Arial" charset="0"/>
              </a:rPr>
              <a:t>Allocators estimate available resource, and allocate tickets.</a:t>
            </a:r>
          </a:p>
          <a:p>
            <a:pPr lvl="1"/>
            <a:r>
              <a:rPr lang="en-US" b="1" smtClean="0">
                <a:solidFill>
                  <a:srgbClr val="AE2D2D"/>
                </a:solidFill>
                <a:latin typeface="Arial" charset="0"/>
              </a:rPr>
              <a:t>No policy</a:t>
            </a:r>
            <a:r>
              <a:rPr lang="en-US" smtClean="0">
                <a:latin typeface="Arial" charset="0"/>
              </a:rPr>
              <a:t>: Always allocate ticket if the resources are available</a:t>
            </a:r>
          </a:p>
          <a:p>
            <a:pPr lvl="1"/>
            <a:r>
              <a:rPr lang="en-US" smtClean="0">
                <a:latin typeface="Arial" charset="0"/>
              </a:rPr>
              <a:t>Policies handled by higher-level abstractions (e.g., brokers)</a:t>
            </a:r>
          </a:p>
          <a:p>
            <a:r>
              <a:rPr lang="en-US" smtClean="0">
                <a:latin typeface="Arial" charset="0"/>
              </a:rPr>
              <a:t>Allocators also enforce ticket redemption</a:t>
            </a:r>
          </a:p>
          <a:p>
            <a:pPr lvl="1"/>
            <a:r>
              <a:rPr lang="en-US" smtClean="0">
                <a:latin typeface="Arial" charset="0"/>
              </a:rPr>
              <a:t>e.g., To transmit a packet must have corresponding bandwidth ticket</a:t>
            </a:r>
          </a:p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>
                <a:latin typeface="Gill Sans" charset="0"/>
              </a:rPr>
              <a:t>Resource Brokers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Apple Chancery" charset="0"/>
              <a:buNone/>
            </a:pPr>
            <a:r>
              <a:rPr lang="en-US" dirty="0" smtClean="0">
                <a:latin typeface="Arial" charset="0"/>
              </a:rPr>
              <a:t>Resource tickets are intended to be low-level and fine-grained</a:t>
            </a:r>
          </a:p>
          <a:p>
            <a:pPr lvl="1" eaLnBrk="1"/>
            <a:r>
              <a:rPr lang="en-US" dirty="0" smtClean="0">
                <a:latin typeface="Arial" charset="0"/>
              </a:rPr>
              <a:t>Very flexible and powerful, but sometimes difficult to use</a:t>
            </a:r>
          </a:p>
          <a:p>
            <a:pPr eaLnBrk="1">
              <a:buFont typeface="Apple Chancery" charset="0"/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To simplify app design, we introduce </a:t>
            </a:r>
            <a:r>
              <a:rPr lang="en-US" b="1" dirty="0" smtClean="0">
                <a:solidFill>
                  <a:srgbClr val="AE2D2D"/>
                </a:solidFill>
                <a:latin typeface="Arial" charset="0"/>
              </a:rPr>
              <a:t>resource brokers</a:t>
            </a:r>
          </a:p>
          <a:p>
            <a:pPr lvl="1" eaLnBrk="1"/>
            <a:r>
              <a:rPr lang="en-US" dirty="0" smtClean="0">
                <a:latin typeface="Arial" charset="0"/>
              </a:rPr>
              <a:t>Brokers request and manage resource tickets on behalf of the application</a:t>
            </a:r>
          </a:p>
          <a:p>
            <a:pPr lvl="1" eaLnBrk="1"/>
            <a:r>
              <a:rPr lang="en-US" dirty="0" smtClean="0">
                <a:latin typeface="Arial" charset="0"/>
              </a:rPr>
              <a:t>Each broker implements some policy and provides a high-level API to the app</a:t>
            </a:r>
          </a:p>
          <a:p>
            <a:pPr eaLnBrk="1">
              <a:buFont typeface="Apple Chancery" charset="0"/>
              <a:buNone/>
            </a:pPr>
            <a:r>
              <a:rPr lang="en-US" dirty="0" smtClean="0">
                <a:latin typeface="Arial" charset="0"/>
              </a:rPr>
              <a:t>Brokers are specialized stages</a:t>
            </a:r>
          </a:p>
          <a:p>
            <a:pPr lvl="1" eaLnBrk="1"/>
            <a:r>
              <a:rPr lang="en-US" dirty="0" smtClean="0">
                <a:latin typeface="Arial" charset="0"/>
              </a:rPr>
              <a:t>Can interpose directly on the application’s dataflow path</a:t>
            </a:r>
          </a:p>
          <a:p>
            <a:pPr lvl="1" eaLnBrk="1"/>
            <a:r>
              <a:rPr lang="en-US" dirty="0" smtClean="0">
                <a:latin typeface="Arial" charset="0"/>
              </a:rPr>
              <a:t>Can inspect, redirect, discard, or </a:t>
            </a:r>
            <a:r>
              <a:rPr lang="en-US" dirty="0" err="1" smtClean="0">
                <a:latin typeface="Arial" charset="0"/>
              </a:rPr>
              <a:t>refactor</a:t>
            </a:r>
            <a:r>
              <a:rPr lang="en-US" dirty="0" smtClean="0">
                <a:latin typeface="Arial" charset="0"/>
              </a:rPr>
              <a:t> data</a:t>
            </a:r>
          </a:p>
          <a:p>
            <a:pPr eaLnBrk="1">
              <a:buFont typeface="Apple Chancery" charset="0"/>
              <a:buNone/>
            </a:pPr>
            <a:r>
              <a:rPr lang="en-US" dirty="0" smtClean="0">
                <a:latin typeface="Arial" charset="0"/>
              </a:rPr>
              <a:t>Pixie provides a small library of standard brokers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67" name="Freeform 19"/>
          <p:cNvSpPr>
            <a:spLocks/>
          </p:cNvSpPr>
          <p:nvPr/>
        </p:nvSpPr>
        <p:spPr bwMode="auto">
          <a:xfrm>
            <a:off x="4514850" y="3024188"/>
            <a:ext cx="3392488" cy="2687637"/>
          </a:xfrm>
          <a:custGeom>
            <a:avLst/>
            <a:gdLst>
              <a:gd name="T0" fmla="*/ 0 w 1938"/>
              <a:gd name="T1" fmla="*/ 0 h 1536"/>
              <a:gd name="T2" fmla="*/ 2147483647 w 1938"/>
              <a:gd name="T3" fmla="*/ 2147483647 h 1536"/>
              <a:gd name="T4" fmla="*/ 2147483647 w 1938"/>
              <a:gd name="T5" fmla="*/ 2147483647 h 1536"/>
              <a:gd name="T6" fmla="*/ 0 60000 65536"/>
              <a:gd name="T7" fmla="*/ 0 60000 65536"/>
              <a:gd name="T8" fmla="*/ 0 60000 65536"/>
              <a:gd name="T9" fmla="*/ 0 w 1938"/>
              <a:gd name="T10" fmla="*/ 0 h 1536"/>
              <a:gd name="T11" fmla="*/ 1938 w 1938"/>
              <a:gd name="T12" fmla="*/ 1536 h 1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8" h="1536">
                <a:moveTo>
                  <a:pt x="0" y="0"/>
                </a:moveTo>
                <a:cubicBezTo>
                  <a:pt x="74" y="153"/>
                  <a:pt x="169" y="620"/>
                  <a:pt x="446" y="919"/>
                </a:cubicBezTo>
                <a:cubicBezTo>
                  <a:pt x="723" y="1218"/>
                  <a:pt x="1627" y="1408"/>
                  <a:pt x="1938" y="153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309268" name="Freeform 20"/>
          <p:cNvSpPr>
            <a:spLocks/>
          </p:cNvSpPr>
          <p:nvPr/>
        </p:nvSpPr>
        <p:spPr bwMode="auto">
          <a:xfrm>
            <a:off x="5041900" y="3024188"/>
            <a:ext cx="3606800" cy="2687637"/>
          </a:xfrm>
          <a:custGeom>
            <a:avLst/>
            <a:gdLst>
              <a:gd name="T0" fmla="*/ 2147483647 w 2061"/>
              <a:gd name="T1" fmla="*/ 2147483647 h 1536"/>
              <a:gd name="T2" fmla="*/ 2147483647 w 2061"/>
              <a:gd name="T3" fmla="*/ 2147483647 h 1536"/>
              <a:gd name="T4" fmla="*/ 0 w 2061"/>
              <a:gd name="T5" fmla="*/ 0 h 1536"/>
              <a:gd name="T6" fmla="*/ 0 60000 65536"/>
              <a:gd name="T7" fmla="*/ 0 60000 65536"/>
              <a:gd name="T8" fmla="*/ 0 60000 65536"/>
              <a:gd name="T9" fmla="*/ 0 w 2061"/>
              <a:gd name="T10" fmla="*/ 0 h 1536"/>
              <a:gd name="T11" fmla="*/ 2061 w 2061"/>
              <a:gd name="T12" fmla="*/ 1536 h 1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61" h="1536">
                <a:moveTo>
                  <a:pt x="2061" y="1536"/>
                </a:moveTo>
                <a:cubicBezTo>
                  <a:pt x="2061" y="1536"/>
                  <a:pt x="436" y="1035"/>
                  <a:pt x="247" y="766"/>
                </a:cubicBezTo>
                <a:cubicBezTo>
                  <a:pt x="58" y="497"/>
                  <a:pt x="0" y="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>
                <a:latin typeface="Gill Sans" charset="0"/>
                <a:ea typeface="Arial" charset="0"/>
                <a:cs typeface="Arial" charset="0"/>
              </a:rPr>
              <a:t>Bandwidth Broker</a:t>
            </a:r>
          </a:p>
        </p:txBody>
      </p:sp>
      <p:sp>
        <p:nvSpPr>
          <p:cNvPr id="309251" name="Rectangle 3"/>
          <p:cNvSpPr>
            <a:spLocks noChangeArrowheads="1"/>
          </p:cNvSpPr>
          <p:nvPr/>
        </p:nvSpPr>
        <p:spPr bwMode="auto">
          <a:xfrm>
            <a:off x="201613" y="244475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Gill Sans"/>
                <a:cs typeface="Gill Sans"/>
              </a:rPr>
              <a:t>Sampling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2135188" y="244475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 dirty="0">
                <a:latin typeface="Gill Sans"/>
                <a:cs typeface="Gill Sans"/>
              </a:rPr>
              <a:t>Activity Filter</a:t>
            </a:r>
          </a:p>
        </p:txBody>
      </p:sp>
      <p:sp>
        <p:nvSpPr>
          <p:cNvPr id="309255" name="Rectangle 7"/>
          <p:cNvSpPr>
            <a:spLocks noChangeArrowheads="1"/>
          </p:cNvSpPr>
          <p:nvPr/>
        </p:nvSpPr>
        <p:spPr bwMode="auto">
          <a:xfrm>
            <a:off x="5632450" y="365918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400" dirty="0" err="1">
                <a:latin typeface="Gill Sans"/>
                <a:cs typeface="Gill Sans"/>
              </a:rPr>
              <a:t>Autocorrellation</a:t>
            </a:r>
            <a:endParaRPr lang="en-US" sz="1400" dirty="0">
              <a:latin typeface="Gill Sans"/>
              <a:cs typeface="Gill Sans"/>
            </a:endParaRPr>
          </a:p>
          <a:p>
            <a:pPr>
              <a:defRPr/>
            </a:pPr>
            <a:r>
              <a:rPr lang="en-US" sz="1300" dirty="0">
                <a:latin typeface="Gill Sans"/>
                <a:cs typeface="Gill Sans"/>
              </a:rPr>
              <a:t>(2 </a:t>
            </a:r>
            <a:r>
              <a:rPr lang="en-US" sz="1300" dirty="0" err="1">
                <a:latin typeface="Gill Sans"/>
                <a:cs typeface="Gill Sans"/>
              </a:rPr>
              <a:t>pps</a:t>
            </a:r>
            <a:r>
              <a:rPr lang="en-US" sz="1300" dirty="0">
                <a:latin typeface="Gill Sans"/>
                <a:cs typeface="Gill Sans"/>
              </a:rPr>
              <a:t>)</a:t>
            </a:r>
          </a:p>
        </p:txBody>
      </p:sp>
      <p:cxnSp>
        <p:nvCxnSpPr>
          <p:cNvPr id="309258" name="AutoShape 10"/>
          <p:cNvCxnSpPr>
            <a:cxnSpLocks noChangeShapeType="1"/>
            <a:stCxn id="309284" idx="3"/>
            <a:endCxn id="309255" idx="1"/>
          </p:cNvCxnSpPr>
          <p:nvPr/>
        </p:nvCxnSpPr>
        <p:spPr bwMode="auto">
          <a:xfrm>
            <a:off x="5335588" y="2732088"/>
            <a:ext cx="296862" cy="12176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49" name="AutoShape 13"/>
          <p:cNvCxnSpPr>
            <a:cxnSpLocks noChangeShapeType="1"/>
            <a:stCxn id="309255" idx="3"/>
            <a:endCxn id="61488" idx="1"/>
          </p:cNvCxnSpPr>
          <p:nvPr/>
        </p:nvCxnSpPr>
        <p:spPr bwMode="auto">
          <a:xfrm flipV="1">
            <a:off x="7108825" y="2738438"/>
            <a:ext cx="1147763" cy="12112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50" name="AutoShape 14"/>
          <p:cNvCxnSpPr>
            <a:cxnSpLocks noChangeShapeType="1"/>
            <a:stCxn id="309251" idx="3"/>
            <a:endCxn id="309252" idx="1"/>
          </p:cNvCxnSpPr>
          <p:nvPr/>
        </p:nvCxnSpPr>
        <p:spPr bwMode="auto">
          <a:xfrm>
            <a:off x="1677988" y="2735263"/>
            <a:ext cx="457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9269" name="Text Box 21"/>
          <p:cNvSpPr txBox="1">
            <a:spLocks noChangeArrowheads="1"/>
          </p:cNvSpPr>
          <p:nvPr/>
        </p:nvSpPr>
        <p:spPr bwMode="auto">
          <a:xfrm>
            <a:off x="5295900" y="4792663"/>
            <a:ext cx="1863725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b="1">
                <a:latin typeface="Gill Sans" charset="0"/>
                <a:ea typeface="Arial" charset="0"/>
                <a:cs typeface="Arial" charset="0"/>
              </a:rPr>
              <a:t>request(20 packets, 1 sec)</a:t>
            </a:r>
          </a:p>
        </p:txBody>
      </p:sp>
      <p:cxnSp>
        <p:nvCxnSpPr>
          <p:cNvPr id="309281" name="AutoShape 33"/>
          <p:cNvCxnSpPr>
            <a:cxnSpLocks noChangeShapeType="1"/>
            <a:stCxn id="309252" idx="3"/>
            <a:endCxn id="309284" idx="1"/>
          </p:cNvCxnSpPr>
          <p:nvPr/>
        </p:nvCxnSpPr>
        <p:spPr bwMode="auto">
          <a:xfrm flipV="1">
            <a:off x="3611563" y="2732088"/>
            <a:ext cx="24447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9284" name="AutoShape 36"/>
          <p:cNvSpPr>
            <a:spLocks noChangeArrowheads="1"/>
          </p:cNvSpPr>
          <p:nvPr/>
        </p:nvSpPr>
        <p:spPr bwMode="auto">
          <a:xfrm>
            <a:off x="3856038" y="2444750"/>
            <a:ext cx="1479550" cy="573088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Bandwidth</a:t>
            </a:r>
          </a:p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Broker</a:t>
            </a:r>
          </a:p>
        </p:txBody>
      </p:sp>
      <p:cxnSp>
        <p:nvCxnSpPr>
          <p:cNvPr id="61454" name="AutoShape 37"/>
          <p:cNvCxnSpPr>
            <a:cxnSpLocks noChangeShapeType="1"/>
            <a:stCxn id="309252" idx="2"/>
            <a:endCxn id="61494" idx="1"/>
          </p:cNvCxnSpPr>
          <p:nvPr/>
        </p:nvCxnSpPr>
        <p:spPr bwMode="auto">
          <a:xfrm>
            <a:off x="2873375" y="3024188"/>
            <a:ext cx="1588" cy="5349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61455" name="Group 38"/>
          <p:cNvGrpSpPr>
            <a:grpSpLocks/>
          </p:cNvGrpSpPr>
          <p:nvPr/>
        </p:nvGrpSpPr>
        <p:grpSpPr bwMode="auto">
          <a:xfrm>
            <a:off x="2151063" y="3557588"/>
            <a:ext cx="1476375" cy="963612"/>
            <a:chOff x="1229" y="2033"/>
            <a:chExt cx="844" cy="551"/>
          </a:xfrm>
        </p:grpSpPr>
        <p:sp>
          <p:nvSpPr>
            <p:cNvPr id="309287" name="Rectangle 39"/>
            <p:cNvSpPr>
              <a:spLocks noChangeArrowheads="1"/>
            </p:cNvSpPr>
            <p:nvPr/>
          </p:nvSpPr>
          <p:spPr bwMode="auto">
            <a:xfrm>
              <a:off x="1229" y="2253"/>
              <a:ext cx="844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 dirty="0" err="1">
                  <a:latin typeface="Gill Sans"/>
                  <a:cs typeface="Gill Sans"/>
                </a:rPr>
                <a:t>FlashStorage</a:t>
              </a:r>
              <a:endParaRPr lang="en-US" sz="1800" dirty="0">
                <a:latin typeface="Gill Sans"/>
                <a:cs typeface="Gill Sans"/>
              </a:endParaRPr>
            </a:p>
          </p:txBody>
        </p:sp>
        <p:grpSp>
          <p:nvGrpSpPr>
            <p:cNvPr id="61490" name="Group 40"/>
            <p:cNvGrpSpPr>
              <a:grpSpLocks/>
            </p:cNvGrpSpPr>
            <p:nvPr/>
          </p:nvGrpSpPr>
          <p:grpSpPr bwMode="auto">
            <a:xfrm rot="5400000">
              <a:off x="1532" y="2075"/>
              <a:ext cx="220" cy="135"/>
              <a:chOff x="4718" y="1497"/>
              <a:chExt cx="220" cy="135"/>
            </a:xfrm>
          </p:grpSpPr>
          <p:sp>
            <p:nvSpPr>
              <p:cNvPr id="61491" name="Rectangle 41"/>
              <p:cNvSpPr>
                <a:spLocks noChangeArrowheads="1"/>
              </p:cNvSpPr>
              <p:nvPr/>
            </p:nvSpPr>
            <p:spPr bwMode="auto">
              <a:xfrm>
                <a:off x="4883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92" name="Rectangle 42"/>
              <p:cNvSpPr>
                <a:spLocks noChangeArrowheads="1"/>
              </p:cNvSpPr>
              <p:nvPr/>
            </p:nvSpPr>
            <p:spPr bwMode="auto">
              <a:xfrm>
                <a:off x="4828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93" name="Rectangle 43"/>
              <p:cNvSpPr>
                <a:spLocks noChangeArrowheads="1"/>
              </p:cNvSpPr>
              <p:nvPr/>
            </p:nvSpPr>
            <p:spPr bwMode="auto">
              <a:xfrm>
                <a:off x="4773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94" name="Rectangle 44"/>
              <p:cNvSpPr>
                <a:spLocks noChangeArrowheads="1"/>
              </p:cNvSpPr>
              <p:nvPr/>
            </p:nvSpPr>
            <p:spPr bwMode="auto">
              <a:xfrm>
                <a:off x="4718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09293" name="Rectangle 45"/>
          <p:cNvSpPr>
            <a:spLocks noChangeArrowheads="1"/>
          </p:cNvSpPr>
          <p:nvPr/>
        </p:nvSpPr>
        <p:spPr bwMode="auto">
          <a:xfrm>
            <a:off x="5632450" y="281940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 charset="0"/>
                <a:ea typeface="Gill Sans" charset="0"/>
                <a:cs typeface="Gill Sans" charset="0"/>
              </a:rPr>
              <a:t>Peak Amplitude</a:t>
            </a:r>
          </a:p>
          <a:p>
            <a:pPr>
              <a:defRPr/>
            </a:pPr>
            <a:r>
              <a:rPr lang="en-US" sz="1300">
                <a:latin typeface="Gill Sans" charset="0"/>
                <a:ea typeface="Gill Sans" charset="0"/>
                <a:cs typeface="Gill Sans" charset="0"/>
              </a:rPr>
              <a:t>(4 pps)</a:t>
            </a:r>
          </a:p>
        </p:txBody>
      </p:sp>
      <p:sp>
        <p:nvSpPr>
          <p:cNvPr id="309294" name="Rectangle 46"/>
          <p:cNvSpPr>
            <a:spLocks noChangeArrowheads="1"/>
          </p:cNvSpPr>
          <p:nvPr/>
        </p:nvSpPr>
        <p:spPr bwMode="auto">
          <a:xfrm>
            <a:off x="5632450" y="200183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RMS</a:t>
            </a:r>
          </a:p>
          <a:p>
            <a:pPr>
              <a:defRPr/>
            </a:pPr>
            <a:r>
              <a:rPr lang="en-US" sz="1300" dirty="0">
                <a:latin typeface="Gill Sans"/>
                <a:cs typeface="Gill Sans"/>
              </a:rPr>
              <a:t>(6 </a:t>
            </a:r>
            <a:r>
              <a:rPr lang="en-US" sz="1300" dirty="0" err="1">
                <a:latin typeface="Gill Sans"/>
                <a:cs typeface="Gill Sans"/>
              </a:rPr>
              <a:t>pps</a:t>
            </a:r>
            <a:r>
              <a:rPr lang="en-US" sz="1300" dirty="0">
                <a:latin typeface="Gill Sans"/>
                <a:cs typeface="Gill Sans"/>
              </a:rPr>
              <a:t>)</a:t>
            </a:r>
          </a:p>
        </p:txBody>
      </p:sp>
      <p:cxnSp>
        <p:nvCxnSpPr>
          <p:cNvPr id="309295" name="AutoShape 47"/>
          <p:cNvCxnSpPr>
            <a:cxnSpLocks noChangeShapeType="1"/>
            <a:stCxn id="309284" idx="3"/>
            <a:endCxn id="309293" idx="1"/>
          </p:cNvCxnSpPr>
          <p:nvPr/>
        </p:nvCxnSpPr>
        <p:spPr bwMode="auto">
          <a:xfrm>
            <a:off x="5335588" y="2732088"/>
            <a:ext cx="296862" cy="37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296" name="AutoShape 48"/>
          <p:cNvCxnSpPr>
            <a:cxnSpLocks noChangeShapeType="1"/>
            <a:stCxn id="309284" idx="3"/>
            <a:endCxn id="309294" idx="1"/>
          </p:cNvCxnSpPr>
          <p:nvPr/>
        </p:nvCxnSpPr>
        <p:spPr bwMode="auto">
          <a:xfrm flipV="1">
            <a:off x="5335588" y="2292350"/>
            <a:ext cx="296862" cy="4397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60" name="AutoShape 49"/>
          <p:cNvCxnSpPr>
            <a:cxnSpLocks noChangeShapeType="1"/>
            <a:stCxn id="309294" idx="3"/>
            <a:endCxn id="61488" idx="1"/>
          </p:cNvCxnSpPr>
          <p:nvPr/>
        </p:nvCxnSpPr>
        <p:spPr bwMode="auto">
          <a:xfrm>
            <a:off x="7108825" y="2292350"/>
            <a:ext cx="1147763" cy="446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61" name="AutoShape 50"/>
          <p:cNvCxnSpPr>
            <a:cxnSpLocks noChangeShapeType="1"/>
            <a:stCxn id="309293" idx="3"/>
            <a:endCxn id="61488" idx="1"/>
          </p:cNvCxnSpPr>
          <p:nvPr/>
        </p:nvCxnSpPr>
        <p:spPr bwMode="auto">
          <a:xfrm flipV="1">
            <a:off x="7108825" y="2738438"/>
            <a:ext cx="1147763" cy="3714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9299" name="Rectangle 51"/>
          <p:cNvSpPr>
            <a:spLocks noChangeArrowheads="1"/>
          </p:cNvSpPr>
          <p:nvPr/>
        </p:nvSpPr>
        <p:spPr bwMode="auto">
          <a:xfrm>
            <a:off x="5632450" y="116840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Decimate</a:t>
            </a:r>
          </a:p>
          <a:p>
            <a:pPr>
              <a:defRPr/>
            </a:pPr>
            <a:r>
              <a:rPr lang="en-US" sz="1300" dirty="0">
                <a:latin typeface="Gill Sans"/>
                <a:cs typeface="Gill Sans"/>
              </a:rPr>
              <a:t>(20 </a:t>
            </a:r>
            <a:r>
              <a:rPr lang="en-US" sz="1300" dirty="0" err="1">
                <a:latin typeface="Gill Sans"/>
                <a:cs typeface="Gill Sans"/>
              </a:rPr>
              <a:t>pps</a:t>
            </a:r>
            <a:r>
              <a:rPr lang="en-US" sz="1300" dirty="0">
                <a:latin typeface="Gill Sans"/>
                <a:cs typeface="Gill Sans"/>
              </a:rPr>
              <a:t>)</a:t>
            </a:r>
          </a:p>
        </p:txBody>
      </p:sp>
      <p:cxnSp>
        <p:nvCxnSpPr>
          <p:cNvPr id="309300" name="AutoShape 52"/>
          <p:cNvCxnSpPr>
            <a:cxnSpLocks noChangeShapeType="1"/>
            <a:stCxn id="309284" idx="3"/>
            <a:endCxn id="309299" idx="1"/>
          </p:cNvCxnSpPr>
          <p:nvPr/>
        </p:nvCxnSpPr>
        <p:spPr bwMode="auto">
          <a:xfrm flipV="1">
            <a:off x="5335588" y="1458913"/>
            <a:ext cx="296862" cy="127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64" name="AutoShape 53"/>
          <p:cNvCxnSpPr>
            <a:cxnSpLocks noChangeShapeType="1"/>
            <a:stCxn id="309299" idx="3"/>
          </p:cNvCxnSpPr>
          <p:nvPr/>
        </p:nvCxnSpPr>
        <p:spPr bwMode="auto">
          <a:xfrm>
            <a:off x="7108825" y="1458913"/>
            <a:ext cx="1147763" cy="127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303" name="AutoShape 55"/>
          <p:cNvCxnSpPr>
            <a:cxnSpLocks noChangeShapeType="1"/>
            <a:stCxn id="309299" idx="1"/>
            <a:endCxn id="309284" idx="0"/>
          </p:cNvCxnSpPr>
          <p:nvPr/>
        </p:nvCxnSpPr>
        <p:spPr bwMode="auto">
          <a:xfrm rot="10800000" flipV="1">
            <a:off x="4595813" y="1458913"/>
            <a:ext cx="1036637" cy="985837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309304" name="AutoShape 56"/>
          <p:cNvCxnSpPr>
            <a:cxnSpLocks noChangeShapeType="1"/>
            <a:stCxn id="309294" idx="1"/>
            <a:endCxn id="309284" idx="0"/>
          </p:cNvCxnSpPr>
          <p:nvPr/>
        </p:nvCxnSpPr>
        <p:spPr bwMode="auto">
          <a:xfrm rot="10800000" flipV="1">
            <a:off x="4595813" y="2292350"/>
            <a:ext cx="1036637" cy="152400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309305" name="AutoShape 57"/>
          <p:cNvCxnSpPr>
            <a:cxnSpLocks noChangeShapeType="1"/>
            <a:stCxn id="309293" idx="1"/>
            <a:endCxn id="309284" idx="2"/>
          </p:cNvCxnSpPr>
          <p:nvPr/>
        </p:nvCxnSpPr>
        <p:spPr bwMode="auto">
          <a:xfrm rot="10800000">
            <a:off x="4595813" y="3017838"/>
            <a:ext cx="1036637" cy="92075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309306" name="AutoShape 58"/>
          <p:cNvCxnSpPr>
            <a:cxnSpLocks noChangeShapeType="1"/>
            <a:stCxn id="309255" idx="1"/>
            <a:endCxn id="309284" idx="2"/>
          </p:cNvCxnSpPr>
          <p:nvPr/>
        </p:nvCxnSpPr>
        <p:spPr bwMode="auto">
          <a:xfrm rot="10800000">
            <a:off x="4595813" y="3017838"/>
            <a:ext cx="1036637" cy="931862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309316" name="Text Box 68"/>
          <p:cNvSpPr txBox="1">
            <a:spLocks noChangeArrowheads="1"/>
          </p:cNvSpPr>
          <p:nvPr/>
        </p:nvSpPr>
        <p:spPr bwMode="auto">
          <a:xfrm>
            <a:off x="4159250" y="3568700"/>
            <a:ext cx="1125538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b="1">
                <a:latin typeface="Gill Sans" charset="0"/>
                <a:ea typeface="Arial" charset="0"/>
                <a:cs typeface="Arial" charset="0"/>
              </a:rPr>
              <a:t>&lt;nominal rate&gt; </a:t>
            </a:r>
          </a:p>
        </p:txBody>
      </p:sp>
      <p:sp>
        <p:nvSpPr>
          <p:cNvPr id="309317" name="Text Box 69"/>
          <p:cNvSpPr txBox="1">
            <a:spLocks noChangeArrowheads="1"/>
          </p:cNvSpPr>
          <p:nvPr/>
        </p:nvSpPr>
        <p:spPr bwMode="auto">
          <a:xfrm>
            <a:off x="4159250" y="1558925"/>
            <a:ext cx="1125538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b="1">
                <a:latin typeface="Gill Sans" charset="0"/>
                <a:ea typeface="Arial" charset="0"/>
                <a:cs typeface="Arial" charset="0"/>
              </a:rPr>
              <a:t>&lt;nominal rate&gt; </a:t>
            </a:r>
          </a:p>
        </p:txBody>
      </p:sp>
      <p:sp>
        <p:nvSpPr>
          <p:cNvPr id="309279" name="AutoShape 31"/>
          <p:cNvSpPr>
            <a:spLocks noChangeArrowheads="1"/>
          </p:cNvSpPr>
          <p:nvPr/>
        </p:nvSpPr>
        <p:spPr bwMode="auto">
          <a:xfrm>
            <a:off x="7297738" y="5153025"/>
            <a:ext cx="304800" cy="24765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12pps</a:t>
            </a:r>
          </a:p>
        </p:txBody>
      </p:sp>
      <p:grpSp>
        <p:nvGrpSpPr>
          <p:cNvPr id="61472" name="Group 22"/>
          <p:cNvGrpSpPr>
            <a:grpSpLocks/>
          </p:cNvGrpSpPr>
          <p:nvPr/>
        </p:nvGrpSpPr>
        <p:grpSpPr bwMode="auto">
          <a:xfrm>
            <a:off x="8256588" y="2444750"/>
            <a:ext cx="1731962" cy="579438"/>
            <a:chOff x="1013" y="3029"/>
            <a:chExt cx="989" cy="331"/>
          </a:xfrm>
        </p:grpSpPr>
        <p:sp>
          <p:nvSpPr>
            <p:cNvPr id="309271" name="Rectangle 23"/>
            <p:cNvSpPr>
              <a:spLocks noChangeArrowheads="1"/>
            </p:cNvSpPr>
            <p:nvPr/>
          </p:nvSpPr>
          <p:spPr bwMode="auto">
            <a:xfrm>
              <a:off x="1236" y="3029"/>
              <a:ext cx="766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 dirty="0">
                  <a:latin typeface="Gill Sans"/>
                  <a:cs typeface="Gill Sans"/>
                </a:rPr>
                <a:t>Radio Link</a:t>
              </a:r>
            </a:p>
          </p:txBody>
        </p:sp>
        <p:sp>
          <p:nvSpPr>
            <p:cNvPr id="61485" name="Rectangle 24"/>
            <p:cNvSpPr>
              <a:spLocks noChangeArrowheads="1"/>
            </p:cNvSpPr>
            <p:nvPr/>
          </p:nvSpPr>
          <p:spPr bwMode="auto">
            <a:xfrm>
              <a:off x="1178" y="3129"/>
              <a:ext cx="55" cy="13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61486" name="Rectangle 25"/>
            <p:cNvSpPr>
              <a:spLocks noChangeArrowheads="1"/>
            </p:cNvSpPr>
            <p:nvPr/>
          </p:nvSpPr>
          <p:spPr bwMode="auto">
            <a:xfrm>
              <a:off x="1123" y="3129"/>
              <a:ext cx="55" cy="13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61487" name="Rectangle 26"/>
            <p:cNvSpPr>
              <a:spLocks noChangeArrowheads="1"/>
            </p:cNvSpPr>
            <p:nvPr/>
          </p:nvSpPr>
          <p:spPr bwMode="auto">
            <a:xfrm>
              <a:off x="1068" y="3129"/>
              <a:ext cx="55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61488" name="Rectangle 27"/>
            <p:cNvSpPr>
              <a:spLocks noChangeArrowheads="1"/>
            </p:cNvSpPr>
            <p:nvPr/>
          </p:nvSpPr>
          <p:spPr bwMode="auto">
            <a:xfrm>
              <a:off x="1013" y="3129"/>
              <a:ext cx="55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61473" name="Group 77"/>
          <p:cNvGrpSpPr>
            <a:grpSpLocks/>
          </p:cNvGrpSpPr>
          <p:nvPr/>
        </p:nvGrpSpPr>
        <p:grpSpPr bwMode="auto">
          <a:xfrm>
            <a:off x="7835900" y="5727700"/>
            <a:ext cx="2160588" cy="846138"/>
            <a:chOff x="4477" y="3273"/>
            <a:chExt cx="1235" cy="484"/>
          </a:xfrm>
        </p:grpSpPr>
        <p:sp>
          <p:nvSpPr>
            <p:cNvPr id="61482" name="AutoShape 78"/>
            <p:cNvSpPr>
              <a:spLocks noChangeArrowheads="1"/>
            </p:cNvSpPr>
            <p:nvPr/>
          </p:nvSpPr>
          <p:spPr bwMode="auto">
            <a:xfrm>
              <a:off x="4477" y="3273"/>
              <a:ext cx="1235" cy="48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Bandwidth Allocator</a:t>
              </a:r>
            </a:p>
          </p:txBody>
        </p:sp>
        <p:sp>
          <p:nvSpPr>
            <p:cNvPr id="61483" name="AutoShape 79"/>
            <p:cNvSpPr>
              <a:spLocks noChangeArrowheads="1"/>
            </p:cNvSpPr>
            <p:nvPr/>
          </p:nvSpPr>
          <p:spPr bwMode="auto">
            <a:xfrm>
              <a:off x="4573" y="3515"/>
              <a:ext cx="1089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Bandwidth Estimator</a:t>
              </a:r>
            </a:p>
          </p:txBody>
        </p:sp>
      </p:grpSp>
      <p:cxnSp>
        <p:nvCxnSpPr>
          <p:cNvPr id="309328" name="AutoShape 80"/>
          <p:cNvCxnSpPr>
            <a:cxnSpLocks noChangeShapeType="1"/>
            <a:stCxn id="309252" idx="3"/>
            <a:endCxn id="309299" idx="1"/>
          </p:cNvCxnSpPr>
          <p:nvPr/>
        </p:nvCxnSpPr>
        <p:spPr bwMode="auto">
          <a:xfrm flipV="1">
            <a:off x="3611563" y="1458913"/>
            <a:ext cx="2020887" cy="127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329" name="AutoShape 81"/>
          <p:cNvCxnSpPr>
            <a:cxnSpLocks noChangeShapeType="1"/>
            <a:stCxn id="309252" idx="3"/>
            <a:endCxn id="309294" idx="1"/>
          </p:cNvCxnSpPr>
          <p:nvPr/>
        </p:nvCxnSpPr>
        <p:spPr bwMode="auto">
          <a:xfrm flipV="1">
            <a:off x="3611563" y="2292350"/>
            <a:ext cx="2020887" cy="4429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330" name="AutoShape 82"/>
          <p:cNvCxnSpPr>
            <a:cxnSpLocks noChangeShapeType="1"/>
            <a:stCxn id="309252" idx="3"/>
            <a:endCxn id="309255" idx="1"/>
          </p:cNvCxnSpPr>
          <p:nvPr/>
        </p:nvCxnSpPr>
        <p:spPr bwMode="auto">
          <a:xfrm>
            <a:off x="3611563" y="2735263"/>
            <a:ext cx="2020887" cy="12144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331" name="AutoShape 83"/>
          <p:cNvCxnSpPr>
            <a:cxnSpLocks noChangeShapeType="1"/>
            <a:stCxn id="309252" idx="3"/>
            <a:endCxn id="309293" idx="1"/>
          </p:cNvCxnSpPr>
          <p:nvPr/>
        </p:nvCxnSpPr>
        <p:spPr bwMode="auto">
          <a:xfrm>
            <a:off x="3611563" y="2735263"/>
            <a:ext cx="2020887" cy="374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9332" name="AutoShape 84"/>
          <p:cNvSpPr>
            <a:spLocks noChangeArrowheads="1"/>
          </p:cNvSpPr>
          <p:nvPr/>
        </p:nvSpPr>
        <p:spPr bwMode="auto">
          <a:xfrm>
            <a:off x="4956175" y="2595563"/>
            <a:ext cx="304800" cy="246062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6pps</a:t>
            </a:r>
          </a:p>
        </p:txBody>
      </p:sp>
      <p:sp>
        <p:nvSpPr>
          <p:cNvPr id="309319" name="AutoShape 71"/>
          <p:cNvSpPr>
            <a:spLocks noChangeArrowheads="1"/>
          </p:cNvSpPr>
          <p:nvPr/>
        </p:nvSpPr>
        <p:spPr bwMode="auto">
          <a:xfrm>
            <a:off x="5000625" y="2671763"/>
            <a:ext cx="303213" cy="24765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4pps</a:t>
            </a:r>
          </a:p>
        </p:txBody>
      </p:sp>
      <p:sp>
        <p:nvSpPr>
          <p:cNvPr id="309320" name="AutoShape 72"/>
          <p:cNvSpPr>
            <a:spLocks noChangeArrowheads="1"/>
          </p:cNvSpPr>
          <p:nvPr/>
        </p:nvSpPr>
        <p:spPr bwMode="auto">
          <a:xfrm>
            <a:off x="5068888" y="2735263"/>
            <a:ext cx="303212" cy="246062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2pps</a:t>
            </a:r>
          </a:p>
        </p:txBody>
      </p:sp>
      <p:sp>
        <p:nvSpPr>
          <p:cNvPr id="61481" name="AutoShape 87"/>
          <p:cNvSpPr>
            <a:spLocks noChangeArrowheads="1"/>
          </p:cNvSpPr>
          <p:nvPr/>
        </p:nvSpPr>
        <p:spPr bwMode="auto">
          <a:xfrm>
            <a:off x="8680450" y="6453188"/>
            <a:ext cx="679450" cy="3333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500">
                <a:latin typeface="Gill Sans" charset="0"/>
                <a:ea typeface="Arial" charset="0"/>
                <a:cs typeface="Arial" charset="0"/>
              </a:rPr>
              <a:t>12 pps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09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09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09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9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30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309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30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30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309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1000"/>
                                        <p:tgtEl>
                                          <p:spTgt spid="30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30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30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309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309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309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09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309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09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0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0"/>
                                        <p:tgtEl>
                                          <p:spTgt spid="30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C -0.03021 -0.01644 -0.1434 -0.06297 -0.18142 -0.09931 C -0.21944 -0.13565 -0.21892 -0.1794 -0.2276 -0.21852 C -0.23628 -0.25764 -0.23212 -0.30973 -0.23333 -0.3338 " pathEditMode="relative" rAng="0" ptsTypes="assa">
                                      <p:cBhvr>
                                        <p:cTn id="94" dur="2000" fill="hold"/>
                                        <p:tgtEl>
                                          <p:spTgt spid="309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0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09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09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463 L 0.07205 -0.05648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309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31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6736 0.04352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309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2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06094 0.13565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309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309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09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09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7" grpId="0" animBg="1"/>
      <p:bldP spid="309268" grpId="0" animBg="1"/>
      <p:bldP spid="309269" grpId="0"/>
      <p:bldP spid="309284" grpId="0" animBg="1"/>
      <p:bldP spid="309316" grpId="0"/>
      <p:bldP spid="309316" grpId="1"/>
      <p:bldP spid="309317" grpId="0"/>
      <p:bldP spid="309317" grpId="1"/>
      <p:bldP spid="309279" grpId="0" animBg="1"/>
      <p:bldP spid="309279" grpId="1" animBg="1"/>
      <p:bldP spid="309279" grpId="2" animBg="1"/>
      <p:bldP spid="309332" grpId="0" animBg="1"/>
      <p:bldP spid="309332" grpId="1" animBg="1"/>
      <p:bldP spid="309319" grpId="0" animBg="1"/>
      <p:bldP spid="309319" grpId="1" animBg="1"/>
      <p:bldP spid="309320" grpId="0" animBg="1"/>
      <p:bldP spid="309320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The Pixie Energy Broker</a:t>
            </a:r>
          </a:p>
        </p:txBody>
      </p:sp>
      <p:cxnSp>
        <p:nvCxnSpPr>
          <p:cNvPr id="45059" name="Straight Connector 4"/>
          <p:cNvCxnSpPr>
            <a:cxnSpLocks noChangeShapeType="1"/>
          </p:cNvCxnSpPr>
          <p:nvPr/>
        </p:nvCxnSpPr>
        <p:spPr bwMode="auto">
          <a:xfrm rot="16200000" flipH="1">
            <a:off x="939007" y="3559969"/>
            <a:ext cx="3105150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45060" name="Straight Connector 6"/>
          <p:cNvCxnSpPr>
            <a:cxnSpLocks noChangeShapeType="1"/>
          </p:cNvCxnSpPr>
          <p:nvPr/>
        </p:nvCxnSpPr>
        <p:spPr bwMode="auto">
          <a:xfrm>
            <a:off x="2495550" y="5106988"/>
            <a:ext cx="4903788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Straight Connector 13"/>
          <p:cNvCxnSpPr/>
          <p:nvPr/>
        </p:nvCxnSpPr>
        <p:spPr bwMode="auto">
          <a:xfrm>
            <a:off x="2495550" y="2487613"/>
            <a:ext cx="4075113" cy="2619375"/>
          </a:xfrm>
          <a:prstGeom prst="line">
            <a:avLst/>
          </a:prstGeom>
          <a:ln>
            <a:solidFill>
              <a:srgbClr val="AE2D2D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2505075" y="2495550"/>
            <a:ext cx="4048125" cy="2611438"/>
          </a:xfrm>
          <a:custGeom>
            <a:avLst/>
            <a:gdLst>
              <a:gd name="T0" fmla="*/ 0 w 4048125"/>
              <a:gd name="T1" fmla="*/ 0 h 2610662"/>
              <a:gd name="T2" fmla="*/ 582083 w 4048125"/>
              <a:gd name="T3" fmla="*/ 644611 h 2610662"/>
              <a:gd name="T4" fmla="*/ 2222500 w 4048125"/>
              <a:gd name="T5" fmla="*/ 1271564 h 2610662"/>
              <a:gd name="T6" fmla="*/ 3227917 w 4048125"/>
              <a:gd name="T7" fmla="*/ 2269386 h 2610662"/>
              <a:gd name="T8" fmla="*/ 4048125 w 4048125"/>
              <a:gd name="T9" fmla="*/ 2613767 h 26106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8125"/>
              <a:gd name="T16" fmla="*/ 0 h 2610662"/>
              <a:gd name="T17" fmla="*/ 4048125 w 4048125"/>
              <a:gd name="T18" fmla="*/ 2610662 h 26106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8125" h="2610662">
                <a:moveTo>
                  <a:pt x="0" y="0"/>
                </a:moveTo>
                <a:cubicBezTo>
                  <a:pt x="105833" y="216085"/>
                  <a:pt x="211666" y="432171"/>
                  <a:pt x="582083" y="643846"/>
                </a:cubicBezTo>
                <a:cubicBezTo>
                  <a:pt x="952500" y="855521"/>
                  <a:pt x="1781528" y="999578"/>
                  <a:pt x="2222500" y="1270052"/>
                </a:cubicBezTo>
                <a:cubicBezTo>
                  <a:pt x="2663472" y="1540526"/>
                  <a:pt x="2923646" y="2043255"/>
                  <a:pt x="3227917" y="2266690"/>
                </a:cubicBezTo>
                <a:cubicBezTo>
                  <a:pt x="3532188" y="2490125"/>
                  <a:pt x="3790156" y="2550393"/>
                  <a:pt x="4048125" y="2610662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TextBox 18"/>
          <p:cNvSpPr txBox="1">
            <a:spLocks noChangeArrowheads="1"/>
          </p:cNvSpPr>
          <p:nvPr/>
        </p:nvSpPr>
        <p:spPr bwMode="auto">
          <a:xfrm>
            <a:off x="2654300" y="5062538"/>
            <a:ext cx="6889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time</a:t>
            </a:r>
          </a:p>
        </p:txBody>
      </p:sp>
      <p:sp>
        <p:nvSpPr>
          <p:cNvPr id="45064" name="TextBox 19"/>
          <p:cNvSpPr txBox="1">
            <a:spLocks noChangeArrowheads="1"/>
          </p:cNvSpPr>
          <p:nvPr/>
        </p:nvSpPr>
        <p:spPr bwMode="auto">
          <a:xfrm>
            <a:off x="1801813" y="2957513"/>
            <a:ext cx="9763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Battery</a:t>
            </a:r>
          </a:p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capacity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3263900" y="2214563"/>
            <a:ext cx="1587500" cy="669925"/>
          </a:xfrm>
          <a:prstGeom prst="wedgeEllipseCallout">
            <a:avLst>
              <a:gd name="adj1" fmla="val -61944"/>
              <a:gd name="adj2" fmla="val 7171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>
                <a:latin typeface="Gill Sans" charset="0"/>
                <a:ea typeface="Gill Sans" charset="0"/>
                <a:cs typeface="Gill Sans" charset="0"/>
              </a:rPr>
              <a:t>Energy debt</a:t>
            </a:r>
          </a:p>
        </p:txBody>
      </p:sp>
      <p:sp>
        <p:nvSpPr>
          <p:cNvPr id="28" name="Oval Callout 27"/>
          <p:cNvSpPr/>
          <p:nvPr/>
        </p:nvSpPr>
        <p:spPr bwMode="auto">
          <a:xfrm>
            <a:off x="2595563" y="3848100"/>
            <a:ext cx="1770062" cy="669925"/>
          </a:xfrm>
          <a:prstGeom prst="wedgeEllipseCallout">
            <a:avLst>
              <a:gd name="adj1" fmla="val -4651"/>
              <a:gd name="adj2" fmla="val -1243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Reduce ticket allocations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Oval Callout 28"/>
          <p:cNvSpPr/>
          <p:nvPr/>
        </p:nvSpPr>
        <p:spPr bwMode="auto">
          <a:xfrm>
            <a:off x="4864100" y="2976563"/>
            <a:ext cx="1770063" cy="671512"/>
          </a:xfrm>
          <a:prstGeom prst="wedgeEllipseCallout">
            <a:avLst>
              <a:gd name="adj1" fmla="val -58955"/>
              <a:gd name="adj2" fmla="val 5065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>
                <a:latin typeface="Gill Sans" charset="0"/>
                <a:ea typeface="Gill Sans" charset="0"/>
                <a:cs typeface="Gill Sans" charset="0"/>
              </a:rPr>
              <a:t>Surplus</a:t>
            </a:r>
          </a:p>
        </p:txBody>
      </p:sp>
      <p:sp>
        <p:nvSpPr>
          <p:cNvPr id="30" name="Oval Callout 29"/>
          <p:cNvSpPr/>
          <p:nvPr/>
        </p:nvSpPr>
        <p:spPr bwMode="auto">
          <a:xfrm>
            <a:off x="3744913" y="4387850"/>
            <a:ext cx="1770062" cy="671513"/>
          </a:xfrm>
          <a:prstGeom prst="wedgeEllipseCallout">
            <a:avLst>
              <a:gd name="adj1" fmla="val 17769"/>
              <a:gd name="adj2" fmla="val -10592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Increase ticket allocations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1" name="Oval Callout 30"/>
          <p:cNvSpPr/>
          <p:nvPr/>
        </p:nvSpPr>
        <p:spPr bwMode="auto">
          <a:xfrm>
            <a:off x="5351463" y="5802313"/>
            <a:ext cx="1770062" cy="669925"/>
          </a:xfrm>
          <a:prstGeom prst="wedgeEllipseCallout">
            <a:avLst>
              <a:gd name="adj1" fmla="val 17769"/>
              <a:gd name="adj2" fmla="val -1059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Lifetime target</a:t>
            </a:r>
          </a:p>
        </p:txBody>
      </p:sp>
      <p:sp>
        <p:nvSpPr>
          <p:cNvPr id="32" name="Oval Callout 31"/>
          <p:cNvSpPr/>
          <p:nvPr/>
        </p:nvSpPr>
        <p:spPr bwMode="auto">
          <a:xfrm>
            <a:off x="4305300" y="2762250"/>
            <a:ext cx="2124075" cy="669925"/>
          </a:xfrm>
          <a:prstGeom prst="wedgeEllipseCallout">
            <a:avLst>
              <a:gd name="adj1" fmla="val -37445"/>
              <a:gd name="adj2" fmla="val 101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Nominal energy schedule</a:t>
            </a:r>
          </a:p>
        </p:txBody>
      </p:sp>
      <p:sp>
        <p:nvSpPr>
          <p:cNvPr id="45071" name="TextBox 32"/>
          <p:cNvSpPr txBox="1">
            <a:spLocks noChangeArrowheads="1"/>
          </p:cNvSpPr>
          <p:nvPr/>
        </p:nvSpPr>
        <p:spPr bwMode="auto">
          <a:xfrm>
            <a:off x="2192338" y="2359025"/>
            <a:ext cx="400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45072" name="TextBox 33"/>
          <p:cNvSpPr txBox="1">
            <a:spLocks noChangeArrowheads="1"/>
          </p:cNvSpPr>
          <p:nvPr/>
        </p:nvSpPr>
        <p:spPr bwMode="auto">
          <a:xfrm>
            <a:off x="6340475" y="5140325"/>
            <a:ext cx="5302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LTT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457825" y="4073525"/>
            <a:ext cx="1023938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ρ  = C/LTT</a:t>
            </a:r>
          </a:p>
        </p:txBody>
      </p:sp>
      <p:sp>
        <p:nvSpPr>
          <p:cNvPr id="24" name="Freeform 23"/>
          <p:cNvSpPr/>
          <p:nvPr/>
        </p:nvSpPr>
        <p:spPr bwMode="auto">
          <a:xfrm>
            <a:off x="2476936" y="2481124"/>
            <a:ext cx="4111461" cy="2611048"/>
          </a:xfrm>
          <a:custGeom>
            <a:avLst/>
            <a:gdLst>
              <a:gd name="connsiteX0" fmla="*/ 0 w 4111461"/>
              <a:gd name="connsiteY0" fmla="*/ 8382 h 2611048"/>
              <a:gd name="connsiteX1" fmla="*/ 766970 w 4111461"/>
              <a:gd name="connsiteY1" fmla="*/ 171835 h 2611048"/>
              <a:gd name="connsiteX2" fmla="*/ 1785405 w 4111461"/>
              <a:gd name="connsiteY2" fmla="*/ 1039390 h 2611048"/>
              <a:gd name="connsiteX3" fmla="*/ 3369638 w 4111461"/>
              <a:gd name="connsiteY3" fmla="*/ 1793786 h 2611048"/>
              <a:gd name="connsiteX4" fmla="*/ 4111461 w 4111461"/>
              <a:gd name="connsiteY4" fmla="*/ 2611048 h 261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61" h="2611048">
                <a:moveTo>
                  <a:pt x="0" y="8382"/>
                </a:moveTo>
                <a:cubicBezTo>
                  <a:pt x="234701" y="4191"/>
                  <a:pt x="469403" y="0"/>
                  <a:pt x="766970" y="171835"/>
                </a:cubicBezTo>
                <a:cubicBezTo>
                  <a:pt x="1064537" y="343670"/>
                  <a:pt x="1351627" y="769065"/>
                  <a:pt x="1785405" y="1039390"/>
                </a:cubicBezTo>
                <a:cubicBezTo>
                  <a:pt x="2219183" y="1309715"/>
                  <a:pt x="2981962" y="1531843"/>
                  <a:pt x="3369638" y="1793786"/>
                </a:cubicBezTo>
                <a:cubicBezTo>
                  <a:pt x="3757314" y="2055729"/>
                  <a:pt x="3934387" y="2333388"/>
                  <a:pt x="4111461" y="2611048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25" name="Oval Callout 24"/>
          <p:cNvSpPr/>
          <p:nvPr/>
        </p:nvSpPr>
        <p:spPr bwMode="auto">
          <a:xfrm>
            <a:off x="4082684" y="2291524"/>
            <a:ext cx="1701024" cy="669925"/>
          </a:xfrm>
          <a:prstGeom prst="wedgeEllipseCallout">
            <a:avLst>
              <a:gd name="adj1" fmla="val -61944"/>
              <a:gd name="adj2" fmla="val 7171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Conservative strategy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35" grpId="0"/>
      <p:bldP spid="35" grpId="1"/>
      <p:bldP spid="24" grpId="0" animBg="1"/>
      <p:bldP spid="24" grpId="1" animBg="1"/>
      <p:bldP spid="25" grpId="0" animBg="1"/>
      <p:bldP spid="2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Sensor Networks: A New Computing Platform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8313" y="1798638"/>
            <a:ext cx="9612312" cy="4762500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Embedded devices integrating a modest amount</a:t>
            </a:r>
            <a:br>
              <a:rPr lang="en-GB" dirty="0" smtClean="0">
                <a:latin typeface="Helvetica" charset="0"/>
              </a:rPr>
            </a:br>
            <a:r>
              <a:rPr lang="en-GB" dirty="0" smtClean="0">
                <a:latin typeface="Helvetica" charset="0"/>
              </a:rPr>
              <a:t>of computation, communication, and sensing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Typical “mote” hardware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8 MHz CPU, 10 KB RAM, 60 KB ROM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Low-power radio (IEEE 802.15.4 </a:t>
            </a:r>
            <a:r>
              <a:rPr lang="en-US" dirty="0" smtClean="0">
                <a:latin typeface="Helvetica" charset="0"/>
              </a:rPr>
              <a:t>–</a:t>
            </a:r>
            <a:r>
              <a:rPr lang="en-GB" dirty="0" smtClean="0">
                <a:latin typeface="Helvetica" charset="0"/>
              </a:rPr>
              <a:t> 250 Kbps PHY rate)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Various sensors (light, temp, humidity)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Cost: Around $75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Designed for low power consumption: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25 </a:t>
            </a:r>
            <a:r>
              <a:rPr lang="en-GB" dirty="0" err="1" smtClean="0">
                <a:latin typeface="Helvetica" charset="0"/>
              </a:rPr>
              <a:t>mA</a:t>
            </a:r>
            <a:r>
              <a:rPr lang="en-GB" dirty="0" smtClean="0">
                <a:latin typeface="Helvetica" charset="0"/>
              </a:rPr>
              <a:t> active (</a:t>
            </a:r>
            <a:r>
              <a:rPr lang="en-GB" dirty="0" err="1" smtClean="0">
                <a:latin typeface="Helvetica" charset="0"/>
              </a:rPr>
              <a:t>CPU+radio</a:t>
            </a:r>
            <a:r>
              <a:rPr lang="en-GB" dirty="0" smtClean="0">
                <a:latin typeface="Helvetica" charset="0"/>
              </a:rPr>
              <a:t>); 1.8 </a:t>
            </a:r>
            <a:r>
              <a:rPr lang="en-GB" dirty="0" err="1" smtClean="0">
                <a:latin typeface="Helvetica" charset="0"/>
              </a:rPr>
              <a:t>uA</a:t>
            </a:r>
            <a:r>
              <a:rPr lang="en-GB" dirty="0" smtClean="0">
                <a:latin typeface="Helvetica" charset="0"/>
              </a:rPr>
              <a:t> sleep</a:t>
            </a:r>
          </a:p>
        </p:txBody>
      </p:sp>
      <p:grpSp>
        <p:nvGrpSpPr>
          <p:cNvPr id="29700" name="Group 3"/>
          <p:cNvGrpSpPr>
            <a:grpSpLocks/>
          </p:cNvGrpSpPr>
          <p:nvPr/>
        </p:nvGrpSpPr>
        <p:grpSpPr bwMode="auto">
          <a:xfrm>
            <a:off x="7961313" y="1612900"/>
            <a:ext cx="1892300" cy="1550988"/>
            <a:chOff x="5015" y="1016"/>
            <a:chExt cx="1192" cy="977"/>
          </a:xfrm>
        </p:grpSpPr>
        <p:pic>
          <p:nvPicPr>
            <p:cNvPr id="2971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15" y="1016"/>
              <a:ext cx="1193" cy="7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17" name="Text Box 5"/>
            <p:cNvSpPr txBox="1">
              <a:spLocks noChangeArrowheads="1"/>
            </p:cNvSpPr>
            <p:nvPr/>
          </p:nvSpPr>
          <p:spPr bwMode="auto">
            <a:xfrm>
              <a:off x="5202" y="1826"/>
              <a:ext cx="897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Lucidasans" charset="0"/>
                </a:rPr>
                <a:t>WeC (1999)</a:t>
              </a:r>
            </a:p>
          </p:txBody>
        </p:sp>
      </p:grpSp>
      <p:grpSp>
        <p:nvGrpSpPr>
          <p:cNvPr id="29701" name="Group 6"/>
          <p:cNvGrpSpPr>
            <a:grpSpLocks/>
          </p:cNvGrpSpPr>
          <p:nvPr/>
        </p:nvGrpSpPr>
        <p:grpSpPr bwMode="auto">
          <a:xfrm>
            <a:off x="8328025" y="3492500"/>
            <a:ext cx="1509713" cy="1598613"/>
            <a:chOff x="5246" y="2200"/>
            <a:chExt cx="951" cy="1007"/>
          </a:xfrm>
        </p:grpSpPr>
        <p:pic>
          <p:nvPicPr>
            <p:cNvPr id="29714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46" y="2200"/>
              <a:ext cx="952" cy="79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15" name="Text Box 8"/>
            <p:cNvSpPr txBox="1">
              <a:spLocks noChangeArrowheads="1"/>
            </p:cNvSpPr>
            <p:nvPr/>
          </p:nvSpPr>
          <p:spPr bwMode="auto">
            <a:xfrm>
              <a:off x="5288" y="3039"/>
              <a:ext cx="897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Lucidasans" charset="0"/>
                </a:rPr>
                <a:t>Rene (2000)</a:t>
              </a:r>
            </a:p>
          </p:txBody>
        </p:sp>
      </p:grpSp>
      <p:grpSp>
        <p:nvGrpSpPr>
          <p:cNvPr id="29702" name="Group 9"/>
          <p:cNvGrpSpPr>
            <a:grpSpLocks/>
          </p:cNvGrpSpPr>
          <p:nvPr/>
        </p:nvGrpSpPr>
        <p:grpSpPr bwMode="auto">
          <a:xfrm>
            <a:off x="8240713" y="5380038"/>
            <a:ext cx="1498600" cy="1608137"/>
            <a:chOff x="4652" y="3324"/>
            <a:chExt cx="944" cy="1013"/>
          </a:xfrm>
        </p:grpSpPr>
        <p:pic>
          <p:nvPicPr>
            <p:cNvPr id="29712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52" y="3324"/>
              <a:ext cx="933" cy="7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13" name="Text Box 11"/>
            <p:cNvSpPr txBox="1">
              <a:spLocks noChangeArrowheads="1"/>
            </p:cNvSpPr>
            <p:nvPr/>
          </p:nvSpPr>
          <p:spPr bwMode="auto">
            <a:xfrm>
              <a:off x="4701" y="4170"/>
              <a:ext cx="897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Lucidasans" charset="0"/>
                </a:rPr>
                <a:t>Dot (2001)</a:t>
              </a:r>
            </a:p>
          </p:txBody>
        </p:sp>
      </p:grpSp>
      <p:grpSp>
        <p:nvGrpSpPr>
          <p:cNvPr id="29703" name="Group 12"/>
          <p:cNvGrpSpPr>
            <a:grpSpLocks/>
          </p:cNvGrpSpPr>
          <p:nvPr/>
        </p:nvGrpSpPr>
        <p:grpSpPr bwMode="auto">
          <a:xfrm>
            <a:off x="6411913" y="5913438"/>
            <a:ext cx="1778000" cy="1411287"/>
            <a:chOff x="218" y="3600"/>
            <a:chExt cx="1120" cy="889"/>
          </a:xfrm>
        </p:grpSpPr>
        <p:pic>
          <p:nvPicPr>
            <p:cNvPr id="29710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18" y="3600"/>
              <a:ext cx="842" cy="6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11" name="Text Box 14"/>
            <p:cNvSpPr txBox="1">
              <a:spLocks noChangeArrowheads="1"/>
            </p:cNvSpPr>
            <p:nvPr/>
          </p:nvSpPr>
          <p:spPr bwMode="auto">
            <a:xfrm>
              <a:off x="259" y="4322"/>
              <a:ext cx="1081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  <a:tab pos="14478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Lucidasans" charset="0"/>
                </a:rPr>
                <a:t>MICA (2002)</a:t>
              </a:r>
            </a:p>
          </p:txBody>
        </p:sp>
      </p:grpSp>
      <p:grpSp>
        <p:nvGrpSpPr>
          <p:cNvPr id="29704" name="Group 15"/>
          <p:cNvGrpSpPr>
            <a:grpSpLocks/>
          </p:cNvGrpSpPr>
          <p:nvPr/>
        </p:nvGrpSpPr>
        <p:grpSpPr bwMode="auto">
          <a:xfrm>
            <a:off x="3973513" y="5913438"/>
            <a:ext cx="1898650" cy="1462087"/>
            <a:chOff x="1538" y="3584"/>
            <a:chExt cx="1196" cy="921"/>
          </a:xfrm>
        </p:grpSpPr>
        <p:pic>
          <p:nvPicPr>
            <p:cNvPr id="29708" name="Picture 16"/>
            <p:cNvPicPr>
              <a:picLocks noChangeAspect="1" noChangeArrowheads="1"/>
            </p:cNvPicPr>
            <p:nvPr/>
          </p:nvPicPr>
          <p:blipFill>
            <a:blip r:embed="rId7">
              <a:lum bright="8000"/>
            </a:blip>
            <a:srcRect/>
            <a:stretch>
              <a:fillRect/>
            </a:stretch>
          </p:blipFill>
          <p:spPr bwMode="auto">
            <a:xfrm>
              <a:off x="1538" y="3584"/>
              <a:ext cx="1033" cy="6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09" name="Text Box 17"/>
            <p:cNvSpPr txBox="1">
              <a:spLocks noChangeArrowheads="1"/>
            </p:cNvSpPr>
            <p:nvPr/>
          </p:nvSpPr>
          <p:spPr bwMode="auto">
            <a:xfrm>
              <a:off x="1654" y="4338"/>
              <a:ext cx="1081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  <a:tab pos="14478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Lucidasans" charset="0"/>
                </a:rPr>
                <a:t>Speck (2003)</a:t>
              </a:r>
            </a:p>
          </p:txBody>
        </p:sp>
      </p:grpSp>
      <p:grpSp>
        <p:nvGrpSpPr>
          <p:cNvPr id="29705" name="Group 20"/>
          <p:cNvGrpSpPr>
            <a:grpSpLocks/>
          </p:cNvGrpSpPr>
          <p:nvPr/>
        </p:nvGrpSpPr>
        <p:grpSpPr bwMode="auto">
          <a:xfrm>
            <a:off x="925513" y="5930900"/>
            <a:ext cx="2478087" cy="1282700"/>
            <a:chOff x="925513" y="5930900"/>
            <a:chExt cx="2478087" cy="1282700"/>
          </a:xfrm>
        </p:grpSpPr>
        <p:pic>
          <p:nvPicPr>
            <p:cNvPr id="29706" name="Picture 1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25513" y="5930900"/>
              <a:ext cx="1981200" cy="1282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07" name="Text Box 20"/>
            <p:cNvSpPr txBox="1">
              <a:spLocks noChangeArrowheads="1"/>
            </p:cNvSpPr>
            <p:nvPr/>
          </p:nvSpPr>
          <p:spPr bwMode="auto">
            <a:xfrm>
              <a:off x="2068513" y="6904038"/>
              <a:ext cx="1335087" cy="266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  <a:tab pos="14478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Lucidasans" charset="0"/>
                </a:rPr>
                <a:t>Telos (2004)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Evaluation: Acoustic Target Detection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315913" y="1722438"/>
            <a:ext cx="9610725" cy="4760912"/>
          </a:xfrm>
        </p:spPr>
        <p:txBody>
          <a:bodyPr/>
          <a:lstStyle/>
          <a:p>
            <a:r>
              <a:rPr lang="en-US" smtClean="0">
                <a:latin typeface="Arial" charset="0"/>
              </a:rPr>
              <a:t>Detect acoustic signature of target (marmot call)</a:t>
            </a:r>
            <a:br>
              <a:rPr lang="en-US" smtClean="0">
                <a:latin typeface="Arial" charset="0"/>
              </a:rPr>
            </a:br>
            <a:r>
              <a:rPr lang="en-US" smtClean="0">
                <a:latin typeface="Arial" charset="0"/>
              </a:rPr>
              <a:t>in acoustic signal, subject to variable noise.</a:t>
            </a:r>
          </a:p>
          <a:p>
            <a:pPr lvl="1"/>
            <a:r>
              <a:rPr lang="en-US" smtClean="0">
                <a:latin typeface="Arial" charset="0"/>
              </a:rPr>
              <a:t>Similar to ENSBox </a:t>
            </a:r>
            <a:r>
              <a:rPr lang="en-US" sz="1400" i="1" smtClean="0">
                <a:latin typeface="Arial" charset="0"/>
              </a:rPr>
              <a:t>[Girod et al. Sensys’06] </a:t>
            </a:r>
            <a:r>
              <a:rPr lang="en-US" smtClean="0">
                <a:latin typeface="Arial" charset="0"/>
              </a:rPr>
              <a:t>– but no ranging</a:t>
            </a:r>
          </a:p>
          <a:p>
            <a:r>
              <a:rPr lang="en-US" smtClean="0">
                <a:latin typeface="Arial" charset="0"/>
              </a:rPr>
              <a:t>Three detection algorithms with increasing energy cost and accuracy</a:t>
            </a:r>
          </a:p>
          <a:p>
            <a:r>
              <a:rPr lang="en-US" smtClean="0">
                <a:latin typeface="Arial" charset="0"/>
              </a:rPr>
              <a:t>Goal: Maximize accuracy subject to battery lifetime target</a:t>
            </a:r>
          </a:p>
          <a:p>
            <a:pPr>
              <a:buFont typeface="Apple Chancery" charset="0"/>
              <a:buNone/>
            </a:pPr>
            <a:endParaRPr lang="en-US" smtClean="0">
              <a:latin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25713" y="5532438"/>
            <a:ext cx="14001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Drop if quiet</a:t>
            </a:r>
          </a:p>
        </p:txBody>
      </p:sp>
      <p:cxnSp>
        <p:nvCxnSpPr>
          <p:cNvPr id="72709" name="AutoShape 33"/>
          <p:cNvCxnSpPr>
            <a:cxnSpLocks noChangeShapeType="1"/>
            <a:stCxn id="4" idx="3"/>
            <a:endCxn id="72710" idx="1"/>
          </p:cNvCxnSpPr>
          <p:nvPr/>
        </p:nvCxnSpPr>
        <p:spPr bwMode="auto">
          <a:xfrm flipV="1">
            <a:off x="3925888" y="5818188"/>
            <a:ext cx="24447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2710" name="AutoShape 36"/>
          <p:cNvSpPr>
            <a:spLocks noChangeArrowheads="1"/>
          </p:cNvSpPr>
          <p:nvPr/>
        </p:nvSpPr>
        <p:spPr bwMode="auto">
          <a:xfrm>
            <a:off x="4170363" y="5532438"/>
            <a:ext cx="1479550" cy="573087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Energy switch</a:t>
            </a:r>
          </a:p>
        </p:txBody>
      </p:sp>
      <p:sp>
        <p:nvSpPr>
          <p:cNvPr id="7" name="Rectangle 45"/>
          <p:cNvSpPr>
            <a:spLocks noChangeArrowheads="1"/>
          </p:cNvSpPr>
          <p:nvPr/>
        </p:nvSpPr>
        <p:spPr bwMode="auto">
          <a:xfrm>
            <a:off x="6307138" y="6345238"/>
            <a:ext cx="1095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Threshold</a:t>
            </a:r>
            <a:br>
              <a:rPr lang="en-US" sz="160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detector</a:t>
            </a:r>
            <a:endParaRPr lang="en-US" sz="13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6307138" y="5527675"/>
            <a:ext cx="11715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High-pass</a:t>
            </a:r>
            <a:br>
              <a:rPr lang="en-US" sz="1600" dirty="0">
                <a:latin typeface="Gill Sans"/>
                <a:cs typeface="Gill Sans"/>
              </a:rPr>
            </a:br>
            <a:r>
              <a:rPr lang="en-US" sz="1600" dirty="0">
                <a:latin typeface="Gill Sans"/>
                <a:cs typeface="Gill Sans"/>
              </a:rPr>
              <a:t>detector</a:t>
            </a:r>
            <a:endParaRPr lang="en-US" sz="1300" dirty="0">
              <a:latin typeface="Gill Sans"/>
              <a:cs typeface="Gill Sans"/>
            </a:endParaRPr>
          </a:p>
        </p:txBody>
      </p:sp>
      <p:cxnSp>
        <p:nvCxnSpPr>
          <p:cNvPr id="72713" name="AutoShape 47"/>
          <p:cNvCxnSpPr>
            <a:cxnSpLocks noChangeShapeType="1"/>
            <a:stCxn id="72710" idx="3"/>
            <a:endCxn id="7" idx="1"/>
          </p:cNvCxnSpPr>
          <p:nvPr/>
        </p:nvCxnSpPr>
        <p:spPr bwMode="auto">
          <a:xfrm>
            <a:off x="5649913" y="5818188"/>
            <a:ext cx="657225" cy="815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4" name="AutoShape 48"/>
          <p:cNvCxnSpPr>
            <a:cxnSpLocks noChangeShapeType="1"/>
            <a:stCxn id="72710" idx="3"/>
            <a:endCxn id="8" idx="1"/>
          </p:cNvCxnSpPr>
          <p:nvPr/>
        </p:nvCxnSpPr>
        <p:spPr bwMode="auto">
          <a:xfrm flipV="1">
            <a:off x="5649913" y="5818188"/>
            <a:ext cx="6572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6307138" y="4694238"/>
            <a:ext cx="1095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FFT</a:t>
            </a:r>
            <a:br>
              <a:rPr lang="en-US" sz="1600" dirty="0">
                <a:latin typeface="Gill Sans"/>
                <a:cs typeface="Gill Sans"/>
              </a:rPr>
            </a:br>
            <a:r>
              <a:rPr lang="en-US" sz="1600" dirty="0">
                <a:latin typeface="Gill Sans"/>
                <a:cs typeface="Gill Sans"/>
              </a:rPr>
              <a:t>detector</a:t>
            </a:r>
          </a:p>
        </p:txBody>
      </p:sp>
      <p:cxnSp>
        <p:nvCxnSpPr>
          <p:cNvPr id="72716" name="AutoShape 52"/>
          <p:cNvCxnSpPr>
            <a:cxnSpLocks noChangeShapeType="1"/>
            <a:stCxn id="72710" idx="3"/>
            <a:endCxn id="11" idx="1"/>
          </p:cNvCxnSpPr>
          <p:nvPr/>
        </p:nvCxnSpPr>
        <p:spPr bwMode="auto">
          <a:xfrm flipV="1">
            <a:off x="5649913" y="4983163"/>
            <a:ext cx="657225" cy="835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20713" y="5532438"/>
            <a:ext cx="16287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24 kHz acoustic</a:t>
            </a:r>
          </a:p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sampling</a:t>
            </a:r>
          </a:p>
        </p:txBody>
      </p:sp>
      <p:grpSp>
        <p:nvGrpSpPr>
          <p:cNvPr id="72718" name="Group 22"/>
          <p:cNvGrpSpPr>
            <a:grpSpLocks/>
          </p:cNvGrpSpPr>
          <p:nvPr/>
        </p:nvGrpSpPr>
        <p:grpSpPr bwMode="auto">
          <a:xfrm>
            <a:off x="8012113" y="5532438"/>
            <a:ext cx="1447800" cy="579437"/>
            <a:chOff x="1013" y="3029"/>
            <a:chExt cx="989" cy="331"/>
          </a:xfrm>
        </p:grpSpPr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236" y="3029"/>
              <a:ext cx="766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>
                  <a:latin typeface="Gill Sans" charset="0"/>
                  <a:ea typeface="Gill Sans" charset="0"/>
                  <a:cs typeface="Gill Sans" charset="0"/>
                </a:rPr>
                <a:t>Transmit</a:t>
              </a:r>
              <a:br>
                <a:rPr lang="en-US" sz="180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sz="1800">
                  <a:latin typeface="Gill Sans" charset="0"/>
                  <a:ea typeface="Gill Sans" charset="0"/>
                  <a:cs typeface="Gill Sans" charset="0"/>
                </a:rPr>
                <a:t>detection</a:t>
              </a:r>
            </a:p>
          </p:txBody>
        </p:sp>
        <p:sp>
          <p:nvSpPr>
            <p:cNvPr id="72729" name="Rectangle 24"/>
            <p:cNvSpPr>
              <a:spLocks noChangeArrowheads="1"/>
            </p:cNvSpPr>
            <p:nvPr/>
          </p:nvSpPr>
          <p:spPr bwMode="auto">
            <a:xfrm>
              <a:off x="1178" y="3129"/>
              <a:ext cx="55" cy="13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72730" name="Rectangle 25"/>
            <p:cNvSpPr>
              <a:spLocks noChangeArrowheads="1"/>
            </p:cNvSpPr>
            <p:nvPr/>
          </p:nvSpPr>
          <p:spPr bwMode="auto">
            <a:xfrm>
              <a:off x="1123" y="3129"/>
              <a:ext cx="55" cy="13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72731" name="Rectangle 26"/>
            <p:cNvSpPr>
              <a:spLocks noChangeArrowheads="1"/>
            </p:cNvSpPr>
            <p:nvPr/>
          </p:nvSpPr>
          <p:spPr bwMode="auto">
            <a:xfrm>
              <a:off x="1068" y="3129"/>
              <a:ext cx="55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72732" name="Rectangle 27"/>
            <p:cNvSpPr>
              <a:spLocks noChangeArrowheads="1"/>
            </p:cNvSpPr>
            <p:nvPr/>
          </p:nvSpPr>
          <p:spPr bwMode="auto">
            <a:xfrm>
              <a:off x="1013" y="3129"/>
              <a:ext cx="55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2719" name="TextBox 29"/>
          <p:cNvSpPr txBox="1">
            <a:spLocks noChangeArrowheads="1"/>
          </p:cNvSpPr>
          <p:nvPr/>
        </p:nvSpPr>
        <p:spPr bwMode="auto">
          <a:xfrm>
            <a:off x="6259513" y="4313238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High energy cost, very accurate</a:t>
            </a:r>
          </a:p>
        </p:txBody>
      </p:sp>
      <p:sp>
        <p:nvSpPr>
          <p:cNvPr id="72720" name="TextBox 30"/>
          <p:cNvSpPr txBox="1">
            <a:spLocks noChangeArrowheads="1"/>
          </p:cNvSpPr>
          <p:nvPr/>
        </p:nvSpPr>
        <p:spPr bwMode="auto">
          <a:xfrm>
            <a:off x="6335713" y="6980238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Low energy cost, many false positives</a:t>
            </a:r>
          </a:p>
        </p:txBody>
      </p:sp>
      <p:cxnSp>
        <p:nvCxnSpPr>
          <p:cNvPr id="72721" name="AutoShape 52"/>
          <p:cNvCxnSpPr>
            <a:cxnSpLocks noChangeShapeType="1"/>
            <a:stCxn id="11" idx="3"/>
          </p:cNvCxnSpPr>
          <p:nvPr/>
        </p:nvCxnSpPr>
        <p:spPr bwMode="auto">
          <a:xfrm>
            <a:off x="7402513" y="4983163"/>
            <a:ext cx="609600" cy="842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52"/>
          <p:cNvCxnSpPr>
            <a:cxnSpLocks noChangeShapeType="1"/>
            <a:stCxn id="8" idx="3"/>
          </p:cNvCxnSpPr>
          <p:nvPr/>
        </p:nvCxnSpPr>
        <p:spPr bwMode="auto">
          <a:xfrm>
            <a:off x="7478713" y="5818188"/>
            <a:ext cx="533400" cy="7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3" name="AutoShape 52"/>
          <p:cNvCxnSpPr>
            <a:cxnSpLocks noChangeShapeType="1"/>
            <a:stCxn id="7" idx="3"/>
          </p:cNvCxnSpPr>
          <p:nvPr/>
        </p:nvCxnSpPr>
        <p:spPr bwMode="auto">
          <a:xfrm flipV="1">
            <a:off x="7402513" y="5826125"/>
            <a:ext cx="609600" cy="808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4" name="AutoShape 33"/>
          <p:cNvCxnSpPr>
            <a:cxnSpLocks noChangeShapeType="1"/>
            <a:stCxn id="21" idx="3"/>
            <a:endCxn id="4" idx="1"/>
          </p:cNvCxnSpPr>
          <p:nvPr/>
        </p:nvCxnSpPr>
        <p:spPr bwMode="auto">
          <a:xfrm>
            <a:off x="2249488" y="5821363"/>
            <a:ext cx="27622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45" name="Picture 16" descr="marmot"/>
          <p:cNvPicPr>
            <a:picLocks noChangeAspect="1" noChangeArrowheads="1"/>
          </p:cNvPicPr>
          <p:nvPr/>
        </p:nvPicPr>
        <p:blipFill>
          <a:blip r:embed="rId3"/>
          <a:srcRect r="16000"/>
          <a:stretch>
            <a:fillRect/>
          </a:stretch>
        </p:blipFill>
        <p:spPr bwMode="auto">
          <a:xfrm>
            <a:off x="7250113" y="1112838"/>
            <a:ext cx="2362200" cy="1746250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29" name="Picture 28" descr="tracks002.png"/>
          <p:cNvPicPr>
            <a:picLocks noChangeAspect="1"/>
          </p:cNvPicPr>
          <p:nvPr/>
        </p:nvPicPr>
        <p:blipFill>
          <a:blip r:embed="rId4"/>
          <a:srcRect b="20567"/>
          <a:stretch>
            <a:fillRect/>
          </a:stretch>
        </p:blipFill>
        <p:spPr bwMode="auto">
          <a:xfrm>
            <a:off x="3429000" y="4383088"/>
            <a:ext cx="2328863" cy="28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tracks002.png"/>
          <p:cNvPicPr>
            <a:picLocks noChangeAspect="1"/>
          </p:cNvPicPr>
          <p:nvPr/>
        </p:nvPicPr>
        <p:blipFill>
          <a:blip r:embed="rId4"/>
          <a:srcRect t="80592"/>
          <a:stretch>
            <a:fillRect/>
          </a:stretch>
        </p:blipFill>
        <p:spPr bwMode="auto">
          <a:xfrm>
            <a:off x="247650" y="4430713"/>
            <a:ext cx="3087688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Energy adaptivity: Varying policies</a:t>
            </a:r>
            <a:br>
              <a:rPr lang="en-US" smtClean="0">
                <a:latin typeface="Gill Sans" charset="0"/>
              </a:rPr>
            </a:br>
            <a:r>
              <a:rPr lang="en-US" sz="1800" smtClean="0">
                <a:latin typeface="Gill Sans" charset="0"/>
              </a:rPr>
              <a:t>40-day lifetime target</a:t>
            </a:r>
          </a:p>
        </p:txBody>
      </p:sp>
      <p:pic>
        <p:nvPicPr>
          <p:cNvPr id="73731" name="Picture 5" descr="g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611313"/>
            <a:ext cx="8164513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Callout 6"/>
          <p:cNvSpPr>
            <a:spLocks noChangeArrowheads="1"/>
          </p:cNvSpPr>
          <p:nvPr/>
        </p:nvSpPr>
        <p:spPr bwMode="auto">
          <a:xfrm>
            <a:off x="2373313" y="3017838"/>
            <a:ext cx="2438400" cy="990600"/>
          </a:xfrm>
          <a:prstGeom prst="wedgeEllipseCallout">
            <a:avLst>
              <a:gd name="adj1" fmla="val 46093"/>
              <a:gd name="adj2" fmla="val 7045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Normalized to target energy schedule</a:t>
            </a:r>
          </a:p>
        </p:txBody>
      </p:sp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4125913" y="1417638"/>
            <a:ext cx="2819400" cy="990600"/>
          </a:xfrm>
          <a:prstGeom prst="wedgeEllipseCallout">
            <a:avLst>
              <a:gd name="adj1" fmla="val 46093"/>
              <a:gd name="adj2" fmla="val 7045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Optimistic policy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Does not meet schedule…</a:t>
            </a:r>
          </a:p>
        </p:txBody>
      </p:sp>
      <p:sp>
        <p:nvSpPr>
          <p:cNvPr id="9" name="Oval Callout 8"/>
          <p:cNvSpPr>
            <a:spLocks noChangeArrowheads="1"/>
          </p:cNvSpPr>
          <p:nvPr/>
        </p:nvSpPr>
        <p:spPr bwMode="auto">
          <a:xfrm>
            <a:off x="7032625" y="3094038"/>
            <a:ext cx="3048000" cy="990600"/>
          </a:xfrm>
          <a:prstGeom prst="wedgeEllipseCallout">
            <a:avLst>
              <a:gd name="adj1" fmla="val -28051"/>
              <a:gd name="adj2" fmla="val 11099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Conservative policy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Maintains schedule</a:t>
            </a:r>
          </a:p>
        </p:txBody>
      </p:sp>
      <p:sp>
        <p:nvSpPr>
          <p:cNvPr id="10" name="Oval Callout 9"/>
          <p:cNvSpPr>
            <a:spLocks noChangeArrowheads="1"/>
          </p:cNvSpPr>
          <p:nvPr/>
        </p:nvSpPr>
        <p:spPr bwMode="auto">
          <a:xfrm>
            <a:off x="5040313" y="3932238"/>
            <a:ext cx="2590800" cy="1143000"/>
          </a:xfrm>
          <a:prstGeom prst="wedgeEllipseCallout">
            <a:avLst>
              <a:gd name="adj1" fmla="val -44736"/>
              <a:gd name="adj2" fmla="val 10395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Dots represent </a:t>
            </a:r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target detections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i="1">
                <a:latin typeface="Arial" charset="0"/>
                <a:ea typeface="Arial" charset="0"/>
                <a:cs typeface="Arial" charset="0"/>
              </a:rPr>
            </a:br>
            <a:r>
              <a:rPr lang="en-US" sz="1600" i="1">
                <a:latin typeface="Arial" charset="0"/>
                <a:ea typeface="Arial" charset="0"/>
                <a:cs typeface="Arial" charset="0"/>
              </a:rPr>
              <a:t>(including false positives)</a:t>
            </a:r>
          </a:p>
        </p:txBody>
      </p:sp>
      <p:sp>
        <p:nvSpPr>
          <p:cNvPr id="11" name="Oval Callout 10"/>
          <p:cNvSpPr>
            <a:spLocks noChangeArrowheads="1"/>
          </p:cNvSpPr>
          <p:nvPr/>
        </p:nvSpPr>
        <p:spPr bwMode="auto">
          <a:xfrm>
            <a:off x="1992313" y="4465638"/>
            <a:ext cx="2514600" cy="838200"/>
          </a:xfrm>
          <a:prstGeom prst="wedgeEllipseCallout">
            <a:avLst>
              <a:gd name="adj1" fmla="val 50551"/>
              <a:gd name="adj2" fmla="val 10053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…But is 100% accurate</a:t>
            </a:r>
          </a:p>
        </p:txBody>
      </p:sp>
      <p:sp>
        <p:nvSpPr>
          <p:cNvPr id="13" name="Oval Callout 12"/>
          <p:cNvSpPr>
            <a:spLocks noChangeArrowheads="1"/>
          </p:cNvSpPr>
          <p:nvPr/>
        </p:nvSpPr>
        <p:spPr bwMode="auto">
          <a:xfrm>
            <a:off x="1458913" y="4541838"/>
            <a:ext cx="2438400" cy="762000"/>
          </a:xfrm>
          <a:prstGeom prst="wedgeEllipseCallout">
            <a:avLst>
              <a:gd name="adj1" fmla="val 43565"/>
              <a:gd name="adj2" fmla="val 13305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Lots of false positives</a:t>
            </a:r>
          </a:p>
        </p:txBody>
      </p:sp>
      <p:sp>
        <p:nvSpPr>
          <p:cNvPr id="14" name="Oval Callout 13"/>
          <p:cNvSpPr>
            <a:spLocks noChangeArrowheads="1"/>
          </p:cNvSpPr>
          <p:nvPr/>
        </p:nvSpPr>
        <p:spPr bwMode="auto">
          <a:xfrm>
            <a:off x="3363913" y="2560638"/>
            <a:ext cx="3048000" cy="990600"/>
          </a:xfrm>
          <a:prstGeom prst="wedgeEllipseCallout">
            <a:avLst>
              <a:gd name="adj1" fmla="val -28051"/>
              <a:gd name="adj2" fmla="val 11099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Credit-based policy:</a:t>
            </a:r>
            <a:br>
              <a:rPr lang="en-US" sz="1600" b="1" i="1">
                <a:latin typeface="Arial" charset="0"/>
                <a:ea typeface="Arial" charset="0"/>
                <a:cs typeface="Arial" charset="0"/>
              </a:rPr>
            </a:br>
            <a:r>
              <a:rPr lang="en-US" sz="1600" i="1">
                <a:latin typeface="Arial" charset="0"/>
                <a:ea typeface="Arial" charset="0"/>
                <a:cs typeface="Arial" charset="0"/>
              </a:rPr>
              <a:t>Incurs limited</a:t>
            </a:r>
            <a:br>
              <a:rPr lang="en-US" sz="1600" i="1">
                <a:latin typeface="Arial" charset="0"/>
                <a:ea typeface="Arial" charset="0"/>
                <a:cs typeface="Arial" charset="0"/>
              </a:rPr>
            </a:br>
            <a:r>
              <a:rPr lang="en-US" sz="1600" i="1">
                <a:latin typeface="Arial" charset="0"/>
                <a:ea typeface="Arial" charset="0"/>
                <a:cs typeface="Arial" charset="0"/>
              </a:rPr>
              <a:t>energy debt</a:t>
            </a:r>
          </a:p>
        </p:txBody>
      </p:sp>
      <p:sp>
        <p:nvSpPr>
          <p:cNvPr id="15" name="Oval Callout 14"/>
          <p:cNvSpPr>
            <a:spLocks noChangeArrowheads="1"/>
          </p:cNvSpPr>
          <p:nvPr/>
        </p:nvSpPr>
        <p:spPr bwMode="auto">
          <a:xfrm>
            <a:off x="2220913" y="4770438"/>
            <a:ext cx="2438400" cy="762000"/>
          </a:xfrm>
          <a:prstGeom prst="wedgeEllipseCallout">
            <a:avLst>
              <a:gd name="adj1" fmla="val 43565"/>
              <a:gd name="adj2" fmla="val 13305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Much more accurate</a:t>
            </a:r>
          </a:p>
        </p:txBody>
      </p:sp>
      <p:sp>
        <p:nvSpPr>
          <p:cNvPr id="16" name="Oval Callout 15"/>
          <p:cNvSpPr>
            <a:spLocks noChangeArrowheads="1"/>
          </p:cNvSpPr>
          <p:nvPr/>
        </p:nvSpPr>
        <p:spPr bwMode="auto">
          <a:xfrm>
            <a:off x="3636963" y="3095625"/>
            <a:ext cx="1855787" cy="752475"/>
          </a:xfrm>
          <a:prstGeom prst="wedgeEllipseCallout">
            <a:avLst>
              <a:gd name="adj1" fmla="val 10463"/>
              <a:gd name="adj2" fmla="val 125028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Adequate energy: FFT</a:t>
            </a:r>
          </a:p>
        </p:txBody>
      </p:sp>
      <p:sp>
        <p:nvSpPr>
          <p:cNvPr id="17" name="Oval Callout 16"/>
          <p:cNvSpPr>
            <a:spLocks noChangeArrowheads="1"/>
          </p:cNvSpPr>
          <p:nvPr/>
        </p:nvSpPr>
        <p:spPr bwMode="auto">
          <a:xfrm>
            <a:off x="6581775" y="2493963"/>
            <a:ext cx="2255838" cy="754062"/>
          </a:xfrm>
          <a:prstGeom prst="wedgeEllipseCallout">
            <a:avLst>
              <a:gd name="adj1" fmla="val -30597"/>
              <a:gd name="adj2" fmla="val 158370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Debt payback: Threshold</a:t>
            </a:r>
          </a:p>
        </p:txBody>
      </p:sp>
      <p:sp>
        <p:nvSpPr>
          <p:cNvPr id="73742" name="TextBox 17"/>
          <p:cNvSpPr txBox="1">
            <a:spLocks noChangeArrowheads="1"/>
          </p:cNvSpPr>
          <p:nvPr/>
        </p:nvSpPr>
        <p:spPr bwMode="auto">
          <a:xfrm>
            <a:off x="8656638" y="5351463"/>
            <a:ext cx="1185862" cy="3032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Ground truth</a:t>
            </a:r>
          </a:p>
        </p:txBody>
      </p:sp>
      <p:sp>
        <p:nvSpPr>
          <p:cNvPr id="73743" name="TextBox 18"/>
          <p:cNvSpPr txBox="1">
            <a:spLocks noChangeArrowheads="1"/>
          </p:cNvSpPr>
          <p:nvPr/>
        </p:nvSpPr>
        <p:spPr bwMode="auto">
          <a:xfrm>
            <a:off x="8650288" y="5597525"/>
            <a:ext cx="1185862" cy="303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Optimistic</a:t>
            </a:r>
          </a:p>
        </p:txBody>
      </p:sp>
      <p:sp>
        <p:nvSpPr>
          <p:cNvPr id="12" name="Oval Callout 11"/>
          <p:cNvSpPr>
            <a:spLocks noChangeArrowheads="1"/>
          </p:cNvSpPr>
          <p:nvPr/>
        </p:nvSpPr>
        <p:spPr bwMode="auto">
          <a:xfrm>
            <a:off x="6640513" y="5989638"/>
            <a:ext cx="1905000" cy="609600"/>
          </a:xfrm>
          <a:prstGeom prst="wedgeEllipseCallout">
            <a:avLst>
              <a:gd name="adj1" fmla="val 58204"/>
              <a:gd name="adj2" fmla="val -11205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Ground truth</a:t>
            </a:r>
          </a:p>
        </p:txBody>
      </p:sp>
      <p:sp>
        <p:nvSpPr>
          <p:cNvPr id="73745" name="TextBox 19"/>
          <p:cNvSpPr txBox="1">
            <a:spLocks noChangeArrowheads="1"/>
          </p:cNvSpPr>
          <p:nvPr/>
        </p:nvSpPr>
        <p:spPr bwMode="auto">
          <a:xfrm>
            <a:off x="8653463" y="5851525"/>
            <a:ext cx="1398587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Conservative</a:t>
            </a:r>
          </a:p>
        </p:txBody>
      </p:sp>
      <p:sp>
        <p:nvSpPr>
          <p:cNvPr id="73746" name="TextBox 20"/>
          <p:cNvSpPr txBox="1">
            <a:spLocks noChangeArrowheads="1"/>
          </p:cNvSpPr>
          <p:nvPr/>
        </p:nvSpPr>
        <p:spPr bwMode="auto">
          <a:xfrm>
            <a:off x="8662988" y="6107113"/>
            <a:ext cx="1398587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Credit-based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Network-Wide Resource Management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Large sensor networks constrained in two important ways:</a:t>
            </a:r>
          </a:p>
          <a:p>
            <a:pPr lvl="1"/>
            <a:r>
              <a:rPr lang="en-US" smtClean="0">
                <a:latin typeface="Arial" charset="0"/>
                <a:ea typeface="Arial" charset="0"/>
                <a:cs typeface="Arial" charset="0"/>
              </a:rPr>
              <a:t>Bandwidth: Reliable data transfer is very slow.</a:t>
            </a:r>
          </a:p>
          <a:p>
            <a:pPr lvl="1"/>
            <a:r>
              <a:rPr lang="en-US" smtClean="0">
                <a:latin typeface="Arial" charset="0"/>
                <a:ea typeface="Arial" charset="0"/>
                <a:cs typeface="Arial" charset="0"/>
              </a:rPr>
              <a:t>Energy availability: Even if bandwidth were plentiful, can’t run radios all the time.</a:t>
            </a: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To optimize data fidelity, need to carefully manage resources</a:t>
            </a:r>
            <a:br>
              <a:rPr lang="en-US" smtClean="0">
                <a:latin typeface="Arial" charset="0"/>
                <a:ea typeface="Arial" charset="0"/>
                <a:cs typeface="Arial" charset="0"/>
              </a:rPr>
            </a:br>
            <a:r>
              <a:rPr lang="en-US" b="1" smtClean="0">
                <a:solidFill>
                  <a:srgbClr val="AE2D2D"/>
                </a:solidFill>
                <a:latin typeface="Arial" charset="0"/>
                <a:ea typeface="Arial" charset="0"/>
                <a:cs typeface="Arial" charset="0"/>
              </a:rPr>
              <a:t>across the network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as a whole.</a:t>
            </a: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Let’s focus on one key problem: Reliable signal collection</a:t>
            </a:r>
          </a:p>
          <a:p>
            <a:pPr lvl="1"/>
            <a:endParaRPr lang="en-US" smtClean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5794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The Problem</a:t>
            </a: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03200" y="6446838"/>
            <a:ext cx="9612313" cy="601662"/>
          </a:xfrm>
        </p:spPr>
        <p:txBody>
          <a:bodyPr/>
          <a:lstStyle/>
          <a:p>
            <a:pPr marL="0" indent="0" algn="ctr">
              <a:lnSpc>
                <a:spcPct val="9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data generation rate &gt; available network capacity</a:t>
            </a:r>
          </a:p>
        </p:txBody>
      </p:sp>
      <p:grpSp>
        <p:nvGrpSpPr>
          <p:cNvPr id="76804" name="Group 3"/>
          <p:cNvGrpSpPr>
            <a:grpSpLocks/>
          </p:cNvGrpSpPr>
          <p:nvPr/>
        </p:nvGrpSpPr>
        <p:grpSpPr bwMode="auto">
          <a:xfrm>
            <a:off x="1230313" y="1570038"/>
            <a:ext cx="7535862" cy="4300537"/>
            <a:chOff x="1270" y="1475"/>
            <a:chExt cx="3643" cy="2079"/>
          </a:xfrm>
        </p:grpSpPr>
        <p:pic>
          <p:nvPicPr>
            <p:cNvPr id="7680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270" y="1475"/>
              <a:ext cx="3480" cy="208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grpSp>
          <p:nvGrpSpPr>
            <p:cNvPr id="76807" name="Group 5"/>
            <p:cNvGrpSpPr>
              <a:grpSpLocks/>
            </p:cNvGrpSpPr>
            <p:nvPr/>
          </p:nvGrpSpPr>
          <p:grpSpPr bwMode="auto">
            <a:xfrm>
              <a:off x="1518" y="2933"/>
              <a:ext cx="213" cy="178"/>
              <a:chOff x="1518" y="2933"/>
              <a:chExt cx="213" cy="178"/>
            </a:xfrm>
          </p:grpSpPr>
          <p:pic>
            <p:nvPicPr>
              <p:cNvPr id="76860" name="Picture 6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518" y="2933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08" name="Group 7"/>
            <p:cNvGrpSpPr>
              <a:grpSpLocks/>
            </p:cNvGrpSpPr>
            <p:nvPr/>
          </p:nvGrpSpPr>
          <p:grpSpPr bwMode="auto">
            <a:xfrm>
              <a:off x="2021" y="2933"/>
              <a:ext cx="213" cy="178"/>
              <a:chOff x="2021" y="2933"/>
              <a:chExt cx="213" cy="178"/>
            </a:xfrm>
          </p:grpSpPr>
          <p:pic>
            <p:nvPicPr>
              <p:cNvPr id="76859" name="Picture 8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021" y="2933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09" name="Group 9"/>
            <p:cNvGrpSpPr>
              <a:grpSpLocks/>
            </p:cNvGrpSpPr>
            <p:nvPr/>
          </p:nvGrpSpPr>
          <p:grpSpPr bwMode="auto">
            <a:xfrm>
              <a:off x="2569" y="2943"/>
              <a:ext cx="213" cy="178"/>
              <a:chOff x="2569" y="2943"/>
              <a:chExt cx="213" cy="178"/>
            </a:xfrm>
          </p:grpSpPr>
          <p:pic>
            <p:nvPicPr>
              <p:cNvPr id="76858" name="Picture 1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569" y="2943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0" name="Group 11"/>
            <p:cNvGrpSpPr>
              <a:grpSpLocks/>
            </p:cNvGrpSpPr>
            <p:nvPr/>
          </p:nvGrpSpPr>
          <p:grpSpPr bwMode="auto">
            <a:xfrm>
              <a:off x="2318" y="2692"/>
              <a:ext cx="213" cy="178"/>
              <a:chOff x="2318" y="2692"/>
              <a:chExt cx="213" cy="178"/>
            </a:xfrm>
          </p:grpSpPr>
          <p:pic>
            <p:nvPicPr>
              <p:cNvPr id="76857" name="Picture 1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318" y="2692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1" name="Group 13"/>
            <p:cNvGrpSpPr>
              <a:grpSpLocks/>
            </p:cNvGrpSpPr>
            <p:nvPr/>
          </p:nvGrpSpPr>
          <p:grpSpPr bwMode="auto">
            <a:xfrm>
              <a:off x="2520" y="2429"/>
              <a:ext cx="213" cy="178"/>
              <a:chOff x="2520" y="2429"/>
              <a:chExt cx="213" cy="178"/>
            </a:xfrm>
          </p:grpSpPr>
          <p:pic>
            <p:nvPicPr>
              <p:cNvPr id="76856" name="Picture 1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520" y="2429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2" name="Group 15"/>
            <p:cNvGrpSpPr>
              <a:grpSpLocks/>
            </p:cNvGrpSpPr>
            <p:nvPr/>
          </p:nvGrpSpPr>
          <p:grpSpPr bwMode="auto">
            <a:xfrm>
              <a:off x="3490" y="3195"/>
              <a:ext cx="213" cy="178"/>
              <a:chOff x="3490" y="3195"/>
              <a:chExt cx="213" cy="178"/>
            </a:xfrm>
          </p:grpSpPr>
          <p:pic>
            <p:nvPicPr>
              <p:cNvPr id="76855" name="Picture 16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490" y="3195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3" name="Group 17"/>
            <p:cNvGrpSpPr>
              <a:grpSpLocks/>
            </p:cNvGrpSpPr>
            <p:nvPr/>
          </p:nvGrpSpPr>
          <p:grpSpPr bwMode="auto">
            <a:xfrm>
              <a:off x="3072" y="3100"/>
              <a:ext cx="213" cy="178"/>
              <a:chOff x="3072" y="3100"/>
              <a:chExt cx="213" cy="178"/>
            </a:xfrm>
          </p:grpSpPr>
          <p:pic>
            <p:nvPicPr>
              <p:cNvPr id="76854" name="Picture 18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072" y="3100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4" name="Group 19"/>
            <p:cNvGrpSpPr>
              <a:grpSpLocks/>
            </p:cNvGrpSpPr>
            <p:nvPr/>
          </p:nvGrpSpPr>
          <p:grpSpPr bwMode="auto">
            <a:xfrm>
              <a:off x="3277" y="2849"/>
              <a:ext cx="213" cy="178"/>
              <a:chOff x="3277" y="2849"/>
              <a:chExt cx="213" cy="178"/>
            </a:xfrm>
          </p:grpSpPr>
          <p:pic>
            <p:nvPicPr>
              <p:cNvPr id="76853" name="Picture 20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277" y="2849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5" name="Group 21"/>
            <p:cNvGrpSpPr>
              <a:grpSpLocks/>
            </p:cNvGrpSpPr>
            <p:nvPr/>
          </p:nvGrpSpPr>
          <p:grpSpPr bwMode="auto">
            <a:xfrm>
              <a:off x="4202" y="2936"/>
              <a:ext cx="213" cy="178"/>
              <a:chOff x="4202" y="2936"/>
              <a:chExt cx="213" cy="178"/>
            </a:xfrm>
          </p:grpSpPr>
          <p:pic>
            <p:nvPicPr>
              <p:cNvPr id="76852" name="Picture 22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202" y="2936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6" name="Group 23"/>
            <p:cNvGrpSpPr>
              <a:grpSpLocks/>
            </p:cNvGrpSpPr>
            <p:nvPr/>
          </p:nvGrpSpPr>
          <p:grpSpPr bwMode="auto">
            <a:xfrm>
              <a:off x="3771" y="2986"/>
              <a:ext cx="213" cy="178"/>
              <a:chOff x="3771" y="2986"/>
              <a:chExt cx="213" cy="178"/>
            </a:xfrm>
          </p:grpSpPr>
          <p:pic>
            <p:nvPicPr>
              <p:cNvPr id="76851" name="Picture 24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771" y="2986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7" name="Group 25"/>
            <p:cNvGrpSpPr>
              <a:grpSpLocks/>
            </p:cNvGrpSpPr>
            <p:nvPr/>
          </p:nvGrpSpPr>
          <p:grpSpPr bwMode="auto">
            <a:xfrm>
              <a:off x="4533" y="3100"/>
              <a:ext cx="213" cy="178"/>
              <a:chOff x="4533" y="3100"/>
              <a:chExt cx="213" cy="178"/>
            </a:xfrm>
          </p:grpSpPr>
          <p:pic>
            <p:nvPicPr>
              <p:cNvPr id="76850" name="Picture 26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4533" y="3100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8" name="Group 27"/>
            <p:cNvGrpSpPr>
              <a:grpSpLocks/>
            </p:cNvGrpSpPr>
            <p:nvPr/>
          </p:nvGrpSpPr>
          <p:grpSpPr bwMode="auto">
            <a:xfrm>
              <a:off x="3173" y="2487"/>
              <a:ext cx="213" cy="178"/>
              <a:chOff x="3173" y="2487"/>
              <a:chExt cx="213" cy="178"/>
            </a:xfrm>
          </p:grpSpPr>
          <p:pic>
            <p:nvPicPr>
              <p:cNvPr id="76849" name="Picture 28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173" y="2487"/>
                <a:ext cx="214" cy="179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19" name="Group 29"/>
            <p:cNvGrpSpPr>
              <a:grpSpLocks/>
            </p:cNvGrpSpPr>
            <p:nvPr/>
          </p:nvGrpSpPr>
          <p:grpSpPr bwMode="auto">
            <a:xfrm>
              <a:off x="3827" y="3196"/>
              <a:ext cx="534" cy="193"/>
              <a:chOff x="3827" y="3196"/>
              <a:chExt cx="534" cy="193"/>
            </a:xfrm>
          </p:grpSpPr>
          <p:sp>
            <p:nvSpPr>
              <p:cNvPr id="76846" name="AutoShape 30"/>
              <p:cNvSpPr>
                <a:spLocks noChangeArrowheads="1"/>
              </p:cNvSpPr>
              <p:nvPr/>
            </p:nvSpPr>
            <p:spPr bwMode="auto">
              <a:xfrm>
                <a:off x="4105" y="3196"/>
                <a:ext cx="149" cy="59"/>
              </a:xfrm>
              <a:custGeom>
                <a:avLst/>
                <a:gdLst>
                  <a:gd name="T0" fmla="*/ 0 w 1123"/>
                  <a:gd name="T1" fmla="*/ 0 h 450"/>
                  <a:gd name="T2" fmla="*/ 0 w 1123"/>
                  <a:gd name="T3" fmla="*/ 0 h 450"/>
                  <a:gd name="T4" fmla="*/ 0 60000 65536"/>
                  <a:gd name="T5" fmla="*/ 0 60000 65536"/>
                  <a:gd name="T6" fmla="*/ 0 w 1123"/>
                  <a:gd name="T7" fmla="*/ 0 h 450"/>
                  <a:gd name="T8" fmla="*/ 1123 w 1123"/>
                  <a:gd name="T9" fmla="*/ 450 h 45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123" h="450">
                    <a:moveTo>
                      <a:pt x="0" y="243"/>
                    </a:moveTo>
                    <a:cubicBezTo>
                      <a:pt x="730" y="0"/>
                      <a:pt x="1122" y="449"/>
                      <a:pt x="1122" y="449"/>
                    </a:cubicBezTo>
                  </a:path>
                </a:pathLst>
              </a:custGeom>
              <a:noFill/>
              <a:ln w="3672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76847" name="Picture 31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180" y="3225"/>
                <a:ext cx="182" cy="16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48" name="Picture 32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3827" y="3199"/>
                <a:ext cx="292" cy="191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76820" name="Group 33"/>
            <p:cNvGrpSpPr>
              <a:grpSpLocks/>
            </p:cNvGrpSpPr>
            <p:nvPr/>
          </p:nvGrpSpPr>
          <p:grpSpPr bwMode="auto">
            <a:xfrm>
              <a:off x="1716" y="2629"/>
              <a:ext cx="2801" cy="643"/>
              <a:chOff x="1716" y="2629"/>
              <a:chExt cx="2801" cy="643"/>
            </a:xfrm>
          </p:grpSpPr>
          <p:sp>
            <p:nvSpPr>
              <p:cNvPr id="76834" name="Line 34"/>
              <p:cNvSpPr>
                <a:spLocks noChangeShapeType="1"/>
              </p:cNvSpPr>
              <p:nvPr/>
            </p:nvSpPr>
            <p:spPr bwMode="auto">
              <a:xfrm>
                <a:off x="2460" y="2866"/>
                <a:ext cx="161" cy="116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35" name="Line 35"/>
              <p:cNvSpPr>
                <a:spLocks noChangeShapeType="1"/>
              </p:cNvSpPr>
              <p:nvPr/>
            </p:nvSpPr>
            <p:spPr bwMode="auto">
              <a:xfrm>
                <a:off x="2239" y="3036"/>
                <a:ext cx="291" cy="25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36" name="Line 36"/>
              <p:cNvSpPr>
                <a:spLocks noChangeShapeType="1"/>
              </p:cNvSpPr>
              <p:nvPr/>
            </p:nvSpPr>
            <p:spPr bwMode="auto">
              <a:xfrm flipH="1">
                <a:off x="2508" y="2629"/>
                <a:ext cx="86" cy="103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37" name="Line 37"/>
              <p:cNvSpPr>
                <a:spLocks noChangeShapeType="1"/>
              </p:cNvSpPr>
              <p:nvPr/>
            </p:nvSpPr>
            <p:spPr bwMode="auto">
              <a:xfrm>
                <a:off x="2783" y="3073"/>
                <a:ext cx="283" cy="103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38" name="Line 38"/>
              <p:cNvSpPr>
                <a:spLocks noChangeShapeType="1"/>
              </p:cNvSpPr>
              <p:nvPr/>
            </p:nvSpPr>
            <p:spPr bwMode="auto">
              <a:xfrm flipH="1">
                <a:off x="4268" y="3104"/>
                <a:ext cx="53" cy="111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39" name="Line 39"/>
              <p:cNvSpPr>
                <a:spLocks noChangeShapeType="1"/>
              </p:cNvSpPr>
              <p:nvPr/>
            </p:nvSpPr>
            <p:spPr bwMode="auto">
              <a:xfrm>
                <a:off x="1716" y="3019"/>
                <a:ext cx="291" cy="25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40" name="Line 40"/>
              <p:cNvSpPr>
                <a:spLocks noChangeShapeType="1"/>
              </p:cNvSpPr>
              <p:nvPr/>
            </p:nvSpPr>
            <p:spPr bwMode="auto">
              <a:xfrm>
                <a:off x="3299" y="2666"/>
                <a:ext cx="49" cy="224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41" name="Line 41"/>
              <p:cNvSpPr>
                <a:spLocks noChangeShapeType="1"/>
              </p:cNvSpPr>
              <p:nvPr/>
            </p:nvSpPr>
            <p:spPr bwMode="auto">
              <a:xfrm>
                <a:off x="3448" y="3019"/>
                <a:ext cx="308" cy="58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42" name="Line 42"/>
              <p:cNvSpPr>
                <a:spLocks noChangeShapeType="1"/>
              </p:cNvSpPr>
              <p:nvPr/>
            </p:nvSpPr>
            <p:spPr bwMode="auto">
              <a:xfrm>
                <a:off x="3278" y="3227"/>
                <a:ext cx="203" cy="45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43" name="Line 43"/>
              <p:cNvSpPr>
                <a:spLocks noChangeShapeType="1"/>
              </p:cNvSpPr>
              <p:nvPr/>
            </p:nvSpPr>
            <p:spPr bwMode="auto">
              <a:xfrm>
                <a:off x="3976" y="3111"/>
                <a:ext cx="154" cy="48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44" name="Line 44"/>
              <p:cNvSpPr>
                <a:spLocks noChangeShapeType="1"/>
              </p:cNvSpPr>
              <p:nvPr/>
            </p:nvSpPr>
            <p:spPr bwMode="auto">
              <a:xfrm flipV="1">
                <a:off x="3698" y="3180"/>
                <a:ext cx="103" cy="94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845" name="Line 45"/>
              <p:cNvSpPr>
                <a:spLocks noChangeShapeType="1"/>
              </p:cNvSpPr>
              <p:nvPr/>
            </p:nvSpPr>
            <p:spPr bwMode="auto">
              <a:xfrm flipH="1">
                <a:off x="4383" y="3219"/>
                <a:ext cx="135" cy="25"/>
              </a:xfrm>
              <a:prstGeom prst="line">
                <a:avLst/>
              </a:prstGeom>
              <a:noFill/>
              <a:ln w="18360">
                <a:solidFill>
                  <a:srgbClr val="2323DC"/>
                </a:solidFill>
                <a:miter lim="800000"/>
                <a:headEnd/>
                <a:tailEnd type="triangle" w="med" len="med"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6821" name="Group 46"/>
            <p:cNvGrpSpPr>
              <a:grpSpLocks/>
            </p:cNvGrpSpPr>
            <p:nvPr/>
          </p:nvGrpSpPr>
          <p:grpSpPr bwMode="auto">
            <a:xfrm>
              <a:off x="1510" y="2334"/>
              <a:ext cx="3404" cy="1059"/>
              <a:chOff x="1510" y="2334"/>
              <a:chExt cx="3404" cy="1059"/>
            </a:xfrm>
          </p:grpSpPr>
          <p:pic>
            <p:nvPicPr>
              <p:cNvPr id="76822" name="Picture 47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510" y="2832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23" name="Picture 4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971" y="2840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24" name="Picture 49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211" y="2595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25" name="Picture 50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27" y="2334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26" name="Picture 5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150" y="2384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27" name="Picture 5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412" y="2795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28" name="Picture 53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773" y="2890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29" name="Picture 54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190" y="2827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30" name="Picture 55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4583" y="2957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31" name="Picture 56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397" y="3105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32" name="Picture 57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042" y="3268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76833" name="Picture 58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523" y="3123"/>
                <a:ext cx="332" cy="12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</p:grpSp>
      <p:sp>
        <p:nvSpPr>
          <p:cNvPr id="5179" name="Text Box 59"/>
          <p:cNvSpPr txBox="1">
            <a:spLocks noChangeArrowheads="1"/>
          </p:cNvSpPr>
          <p:nvPr/>
        </p:nvSpPr>
        <p:spPr bwMode="auto">
          <a:xfrm>
            <a:off x="3287713" y="5837238"/>
            <a:ext cx="3151187" cy="392112"/>
          </a:xfrm>
          <a:prstGeom prst="rect">
            <a:avLst/>
          </a:prstGeom>
          <a:solidFill>
            <a:srgbClr val="E6E6FF"/>
          </a:solidFill>
          <a:ln w="36720">
            <a:solidFill>
              <a:srgbClr val="FFFF00"/>
            </a:solidFill>
            <a:round/>
            <a:headEnd/>
            <a:tailEnd/>
          </a:ln>
        </p:spPr>
        <p:txBody>
          <a:bodyPr lIns="18360" tIns="18360" rIns="18360" bIns="18360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4800 b/s &gt; 512 b/s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8493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Observation: Data Differs in Value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8" y="1722438"/>
            <a:ext cx="9693275" cy="3205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14388" y="2035175"/>
            <a:ext cx="8099425" cy="4945063"/>
            <a:chOff x="513" y="730"/>
            <a:chExt cx="5102" cy="3115"/>
          </a:xfrm>
        </p:grpSpPr>
        <p:sp>
          <p:nvSpPr>
            <p:cNvPr id="78861" name="Rectangle 5"/>
            <p:cNvSpPr>
              <a:spLocks noChangeArrowheads="1"/>
            </p:cNvSpPr>
            <p:nvPr/>
          </p:nvSpPr>
          <p:spPr bwMode="auto">
            <a:xfrm>
              <a:off x="513" y="730"/>
              <a:ext cx="116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2" name="Rectangle 6"/>
            <p:cNvSpPr>
              <a:spLocks noChangeArrowheads="1"/>
            </p:cNvSpPr>
            <p:nvPr/>
          </p:nvSpPr>
          <p:spPr bwMode="auto">
            <a:xfrm>
              <a:off x="1647" y="732"/>
              <a:ext cx="23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3" name="Rectangle 7"/>
            <p:cNvSpPr>
              <a:spLocks noChangeArrowheads="1"/>
            </p:cNvSpPr>
            <p:nvPr/>
          </p:nvSpPr>
          <p:spPr bwMode="auto">
            <a:xfrm>
              <a:off x="1993" y="732"/>
              <a:ext cx="23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4" name="Rectangle 8"/>
            <p:cNvSpPr>
              <a:spLocks noChangeArrowheads="1"/>
            </p:cNvSpPr>
            <p:nvPr/>
          </p:nvSpPr>
          <p:spPr bwMode="auto">
            <a:xfrm>
              <a:off x="2740" y="732"/>
              <a:ext cx="266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5" name="Rectangle 9"/>
            <p:cNvSpPr>
              <a:spLocks noChangeArrowheads="1"/>
            </p:cNvSpPr>
            <p:nvPr/>
          </p:nvSpPr>
          <p:spPr bwMode="auto">
            <a:xfrm>
              <a:off x="3969" y="732"/>
              <a:ext cx="36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6" name="Rectangle 10"/>
            <p:cNvSpPr>
              <a:spLocks noChangeArrowheads="1"/>
            </p:cNvSpPr>
            <p:nvPr/>
          </p:nvSpPr>
          <p:spPr bwMode="auto">
            <a:xfrm>
              <a:off x="4844" y="732"/>
              <a:ext cx="36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7" name="Rectangle 11"/>
            <p:cNvSpPr>
              <a:spLocks noChangeArrowheads="1"/>
            </p:cNvSpPr>
            <p:nvPr/>
          </p:nvSpPr>
          <p:spPr bwMode="auto">
            <a:xfrm>
              <a:off x="5247" y="732"/>
              <a:ext cx="36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8" name="Text Box 12"/>
            <p:cNvSpPr txBox="1">
              <a:spLocks noChangeArrowheads="1"/>
            </p:cNvSpPr>
            <p:nvPr/>
          </p:nvSpPr>
          <p:spPr bwMode="auto">
            <a:xfrm>
              <a:off x="1627" y="3622"/>
              <a:ext cx="2819" cy="224"/>
            </a:xfrm>
            <a:prstGeom prst="rect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</a:tabLst>
              </a:pPr>
              <a:r>
                <a:rPr lang="en-GB">
                  <a:solidFill>
                    <a:srgbClr val="808000"/>
                  </a:solidFill>
                  <a:latin typeface="Gill Sans" charset="0"/>
                  <a:ea typeface="Arial" charset="0"/>
                  <a:cs typeface="Arial" charset="0"/>
                </a:rPr>
                <a:t>interesting data</a:t>
              </a:r>
            </a:p>
          </p:txBody>
        </p:sp>
        <p:cxnSp>
          <p:nvCxnSpPr>
            <p:cNvPr id="78869" name="AutoShape 13"/>
            <p:cNvCxnSpPr>
              <a:cxnSpLocks noChangeShapeType="1"/>
              <a:stCxn id="78868" idx="0"/>
              <a:endCxn id="78861" idx="2"/>
            </p:cNvCxnSpPr>
            <p:nvPr/>
          </p:nvCxnSpPr>
          <p:spPr bwMode="auto">
            <a:xfrm flipH="1" flipV="1">
              <a:off x="571" y="2921"/>
              <a:ext cx="2465" cy="701"/>
            </a:xfrm>
            <a:prstGeom prst="straightConnector1">
              <a:avLst/>
            </a:prstGeom>
            <a:noFill/>
            <a:ln w="36720">
              <a:solidFill>
                <a:srgbClr val="808000"/>
              </a:solidFill>
              <a:round/>
              <a:headEnd/>
              <a:tailEnd type="triangle" w="med" len="med"/>
            </a:ln>
          </p:spPr>
        </p:cxnSp>
        <p:cxnSp>
          <p:nvCxnSpPr>
            <p:cNvPr id="78870" name="AutoShape 14"/>
            <p:cNvCxnSpPr>
              <a:cxnSpLocks noChangeShapeType="1"/>
              <a:stCxn id="78868" idx="0"/>
              <a:endCxn id="78862" idx="2"/>
            </p:cNvCxnSpPr>
            <p:nvPr/>
          </p:nvCxnSpPr>
          <p:spPr bwMode="auto">
            <a:xfrm flipH="1" flipV="1">
              <a:off x="1767" y="2922"/>
              <a:ext cx="1269" cy="700"/>
            </a:xfrm>
            <a:prstGeom prst="straightConnector1">
              <a:avLst/>
            </a:prstGeom>
            <a:noFill/>
            <a:ln w="36720">
              <a:solidFill>
                <a:srgbClr val="808000"/>
              </a:solidFill>
              <a:round/>
              <a:headEnd/>
              <a:tailEnd type="triangle" w="med" len="med"/>
            </a:ln>
          </p:spPr>
        </p:cxnSp>
        <p:cxnSp>
          <p:nvCxnSpPr>
            <p:cNvPr id="78871" name="AutoShape 15"/>
            <p:cNvCxnSpPr>
              <a:cxnSpLocks noChangeShapeType="1"/>
              <a:stCxn id="78868" idx="0"/>
              <a:endCxn id="78863" idx="2"/>
            </p:cNvCxnSpPr>
            <p:nvPr/>
          </p:nvCxnSpPr>
          <p:spPr bwMode="auto">
            <a:xfrm flipH="1" flipV="1">
              <a:off x="2112" y="2922"/>
              <a:ext cx="924" cy="700"/>
            </a:xfrm>
            <a:prstGeom prst="straightConnector1">
              <a:avLst/>
            </a:prstGeom>
            <a:noFill/>
            <a:ln w="36720">
              <a:solidFill>
                <a:srgbClr val="808000"/>
              </a:solidFill>
              <a:round/>
              <a:headEnd/>
              <a:tailEnd type="triangle" w="med" len="med"/>
            </a:ln>
          </p:spPr>
        </p:cxnSp>
        <p:cxnSp>
          <p:nvCxnSpPr>
            <p:cNvPr id="78872" name="AutoShape 16"/>
            <p:cNvCxnSpPr>
              <a:cxnSpLocks noChangeShapeType="1"/>
              <a:stCxn id="78868" idx="0"/>
              <a:endCxn id="78864" idx="2"/>
            </p:cNvCxnSpPr>
            <p:nvPr/>
          </p:nvCxnSpPr>
          <p:spPr bwMode="auto">
            <a:xfrm flipH="1" flipV="1">
              <a:off x="2873" y="2922"/>
              <a:ext cx="163" cy="700"/>
            </a:xfrm>
            <a:prstGeom prst="straightConnector1">
              <a:avLst/>
            </a:prstGeom>
            <a:noFill/>
            <a:ln w="36720">
              <a:solidFill>
                <a:srgbClr val="808000"/>
              </a:solidFill>
              <a:round/>
              <a:headEnd/>
              <a:tailEnd type="triangle" w="med" len="med"/>
            </a:ln>
          </p:spPr>
        </p:cxnSp>
        <p:cxnSp>
          <p:nvCxnSpPr>
            <p:cNvPr id="78873" name="AutoShape 17"/>
            <p:cNvCxnSpPr>
              <a:cxnSpLocks noChangeShapeType="1"/>
              <a:endCxn id="78865" idx="2"/>
            </p:cNvCxnSpPr>
            <p:nvPr/>
          </p:nvCxnSpPr>
          <p:spPr bwMode="auto">
            <a:xfrm flipV="1">
              <a:off x="3036" y="2922"/>
              <a:ext cx="1117" cy="700"/>
            </a:xfrm>
            <a:prstGeom prst="straightConnector1">
              <a:avLst/>
            </a:prstGeom>
            <a:noFill/>
            <a:ln w="36720">
              <a:solidFill>
                <a:srgbClr val="808000"/>
              </a:solidFill>
              <a:round/>
              <a:headEnd/>
              <a:tailEnd type="triangle" w="med" len="med"/>
            </a:ln>
          </p:spPr>
        </p:cxnSp>
        <p:cxnSp>
          <p:nvCxnSpPr>
            <p:cNvPr id="78874" name="AutoShape 18"/>
            <p:cNvCxnSpPr>
              <a:cxnSpLocks noChangeShapeType="1"/>
              <a:endCxn id="78866" idx="2"/>
            </p:cNvCxnSpPr>
            <p:nvPr/>
          </p:nvCxnSpPr>
          <p:spPr bwMode="auto">
            <a:xfrm flipV="1">
              <a:off x="3037" y="2922"/>
              <a:ext cx="1992" cy="700"/>
            </a:xfrm>
            <a:prstGeom prst="straightConnector1">
              <a:avLst/>
            </a:prstGeom>
            <a:noFill/>
            <a:ln w="36720">
              <a:solidFill>
                <a:srgbClr val="808000"/>
              </a:solidFill>
              <a:round/>
              <a:headEnd/>
              <a:tailEnd type="triangle" w="med" len="med"/>
            </a:ln>
          </p:spPr>
        </p:cxnSp>
        <p:cxnSp>
          <p:nvCxnSpPr>
            <p:cNvPr id="78875" name="AutoShape 19"/>
            <p:cNvCxnSpPr>
              <a:cxnSpLocks noChangeShapeType="1"/>
              <a:endCxn id="78867" idx="2"/>
            </p:cNvCxnSpPr>
            <p:nvPr/>
          </p:nvCxnSpPr>
          <p:spPr bwMode="auto">
            <a:xfrm flipV="1">
              <a:off x="3037" y="2922"/>
              <a:ext cx="2395" cy="700"/>
            </a:xfrm>
            <a:prstGeom prst="straightConnector1">
              <a:avLst/>
            </a:prstGeom>
            <a:noFill/>
            <a:ln w="36720">
              <a:solidFill>
                <a:srgbClr val="808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0260" name="AutoShape 20"/>
          <p:cNvSpPr>
            <a:spLocks noChangeArrowheads="1"/>
          </p:cNvSpPr>
          <p:nvPr/>
        </p:nvSpPr>
        <p:spPr bwMode="auto">
          <a:xfrm>
            <a:off x="1033463" y="2127250"/>
            <a:ext cx="1825625" cy="654050"/>
          </a:xfrm>
          <a:prstGeom prst="wedgeRoundRectCallout">
            <a:avLst>
              <a:gd name="adj1" fmla="val -47477"/>
              <a:gd name="adj2" fmla="val 130690"/>
              <a:gd name="adj3" fmla="val 16667"/>
            </a:avLst>
          </a:prstGeom>
          <a:solidFill>
            <a:srgbClr val="D7EFD7"/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000000"/>
                </a:solidFill>
                <a:latin typeface="Gill Sans" charset="0"/>
                <a:ea typeface="Arial" charset="0"/>
                <a:cs typeface="Arial" charset="0"/>
              </a:rPr>
              <a:t>Small</a:t>
            </a:r>
          </a:p>
          <a:p>
            <a:pPr algn="ctr"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000000"/>
                </a:solidFill>
                <a:latin typeface="Gill Sans" charset="0"/>
                <a:ea typeface="Arial" charset="0"/>
                <a:cs typeface="Arial" charset="0"/>
              </a:rPr>
              <a:t>Earthquake</a:t>
            </a:r>
          </a:p>
        </p:txBody>
      </p: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1171575" y="5375275"/>
            <a:ext cx="1824038" cy="652463"/>
            <a:chOff x="738" y="2834"/>
            <a:chExt cx="1149" cy="411"/>
          </a:xfrm>
        </p:grpSpPr>
        <p:sp>
          <p:nvSpPr>
            <p:cNvPr id="78859" name="AutoShape 22"/>
            <p:cNvSpPr>
              <a:spLocks noChangeArrowheads="1"/>
            </p:cNvSpPr>
            <p:nvPr/>
          </p:nvSpPr>
          <p:spPr bwMode="auto">
            <a:xfrm>
              <a:off x="738" y="2834"/>
              <a:ext cx="1150" cy="412"/>
            </a:xfrm>
            <a:prstGeom prst="wedgeRoundRectCallout">
              <a:avLst>
                <a:gd name="adj1" fmla="val 42440"/>
                <a:gd name="adj2" fmla="val -99065"/>
                <a:gd name="adj3" fmla="val 16667"/>
              </a:avLst>
            </a:prstGeom>
            <a:solidFill>
              <a:srgbClr val="D7EFD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Gill Sans" charset="0"/>
                  <a:ea typeface="Arial" charset="0"/>
                  <a:cs typeface="Arial" charset="0"/>
                </a:rPr>
                <a:t>Large</a:t>
              </a:r>
            </a:p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Gill Sans" charset="0"/>
                  <a:ea typeface="Arial" charset="0"/>
                  <a:cs typeface="Arial" charset="0"/>
                </a:rPr>
                <a:t>Eruption</a:t>
              </a:r>
            </a:p>
          </p:txBody>
        </p:sp>
        <p:sp>
          <p:nvSpPr>
            <p:cNvPr id="78860" name="AutoShape 23"/>
            <p:cNvSpPr>
              <a:spLocks noChangeArrowheads="1"/>
            </p:cNvSpPr>
            <p:nvPr/>
          </p:nvSpPr>
          <p:spPr bwMode="auto">
            <a:xfrm>
              <a:off x="738" y="2834"/>
              <a:ext cx="1150" cy="412"/>
            </a:xfrm>
            <a:prstGeom prst="wedgeRoundRectCallout">
              <a:avLst>
                <a:gd name="adj1" fmla="val 70713"/>
                <a:gd name="adj2" fmla="val -97356"/>
                <a:gd name="adj3" fmla="val 16667"/>
              </a:avLst>
            </a:prstGeom>
            <a:solidFill>
              <a:srgbClr val="D7EFD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Gill Sans" charset="0"/>
                  <a:ea typeface="Arial" charset="0"/>
                  <a:cs typeface="Arial" charset="0"/>
                </a:rPr>
                <a:t>Large</a:t>
              </a:r>
            </a:p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Gill Sans" charset="0"/>
                  <a:ea typeface="Arial" charset="0"/>
                  <a:cs typeface="Arial" charset="0"/>
                </a:rPr>
                <a:t>Eruptions</a:t>
              </a:r>
            </a:p>
          </p:txBody>
        </p:sp>
      </p:grpSp>
      <p:sp>
        <p:nvSpPr>
          <p:cNvPr id="10264" name="AutoShape 24"/>
          <p:cNvSpPr>
            <a:spLocks noChangeArrowheads="1"/>
          </p:cNvSpPr>
          <p:nvPr/>
        </p:nvSpPr>
        <p:spPr bwMode="auto">
          <a:xfrm>
            <a:off x="3155950" y="2460625"/>
            <a:ext cx="1825625" cy="379413"/>
          </a:xfrm>
          <a:prstGeom prst="wedgeRoundRectCallout">
            <a:avLst>
              <a:gd name="adj1" fmla="val -3444"/>
              <a:gd name="adj2" fmla="val 265208"/>
              <a:gd name="adj3" fmla="val 16667"/>
            </a:avLst>
          </a:prstGeom>
          <a:solidFill>
            <a:srgbClr val="D7EFD7"/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000000"/>
                </a:solidFill>
                <a:latin typeface="Gill Sans" charset="0"/>
                <a:ea typeface="Arial" charset="0"/>
                <a:cs typeface="Arial" charset="0"/>
              </a:rPr>
              <a:t>Noise</a:t>
            </a:r>
          </a:p>
        </p:txBody>
      </p: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4579938" y="5397500"/>
            <a:ext cx="1824037" cy="652463"/>
            <a:chOff x="2885" y="2848"/>
            <a:chExt cx="1149" cy="411"/>
          </a:xfrm>
        </p:grpSpPr>
        <p:sp>
          <p:nvSpPr>
            <p:cNvPr id="78857" name="AutoShape 26"/>
            <p:cNvSpPr>
              <a:spLocks noChangeArrowheads="1"/>
            </p:cNvSpPr>
            <p:nvPr/>
          </p:nvSpPr>
          <p:spPr bwMode="auto">
            <a:xfrm>
              <a:off x="2885" y="2848"/>
              <a:ext cx="1150" cy="412"/>
            </a:xfrm>
            <a:prstGeom prst="wedgeRoundRectCallout">
              <a:avLst>
                <a:gd name="adj1" fmla="val -50019"/>
                <a:gd name="adj2" fmla="val -107866"/>
                <a:gd name="adj3" fmla="val 16667"/>
              </a:avLst>
            </a:prstGeom>
            <a:solidFill>
              <a:srgbClr val="D7EFD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GB" sz="1800" b="1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Large</a:t>
              </a:r>
            </a:p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GB" sz="1800" b="1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Eruption</a:t>
              </a:r>
            </a:p>
          </p:txBody>
        </p:sp>
        <p:sp>
          <p:nvSpPr>
            <p:cNvPr id="78858" name="AutoShape 27"/>
            <p:cNvSpPr>
              <a:spLocks noChangeArrowheads="1"/>
            </p:cNvSpPr>
            <p:nvPr/>
          </p:nvSpPr>
          <p:spPr bwMode="auto">
            <a:xfrm>
              <a:off x="2885" y="2849"/>
              <a:ext cx="1150" cy="412"/>
            </a:xfrm>
            <a:prstGeom prst="wedgeRoundRectCallout">
              <a:avLst>
                <a:gd name="adj1" fmla="val 70713"/>
                <a:gd name="adj2" fmla="val -97356"/>
                <a:gd name="adj3" fmla="val 16667"/>
              </a:avLst>
            </a:prstGeom>
            <a:solidFill>
              <a:srgbClr val="D7EFD7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 anchor="ctr">
              <a:prstTxWarp prst="textNoShape">
                <a:avLst/>
              </a:prstTxWarp>
            </a:bodyPr>
            <a:lstStyle/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Gill Sans" charset="0"/>
                  <a:ea typeface="Arial" charset="0"/>
                  <a:cs typeface="Arial" charset="0"/>
                </a:rPr>
                <a:t>Large</a:t>
              </a:r>
            </a:p>
            <a:p>
              <a:pPr algn="ctr">
                <a:tabLst>
                  <a:tab pos="723900" algn="l"/>
                  <a:tab pos="1447800" algn="l"/>
                </a:tabLst>
              </a:pPr>
              <a:r>
                <a:rPr lang="en-GB" sz="1800">
                  <a:solidFill>
                    <a:srgbClr val="000000"/>
                  </a:solidFill>
                  <a:latin typeface="Gill Sans" charset="0"/>
                  <a:ea typeface="Arial" charset="0"/>
                  <a:cs typeface="Arial" charset="0"/>
                </a:rPr>
                <a:t>Eruptions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57163" y="169863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Observation: Data Differs in Cost</a:t>
            </a:r>
          </a:p>
        </p:txBody>
      </p:sp>
      <p:sp>
        <p:nvSpPr>
          <p:cNvPr id="11266" name="Oval 2"/>
          <p:cNvSpPr>
            <a:spLocks noChangeArrowheads="1"/>
          </p:cNvSpPr>
          <p:nvPr/>
        </p:nvSpPr>
        <p:spPr bwMode="auto">
          <a:xfrm>
            <a:off x="4740275" y="5719763"/>
            <a:ext cx="539750" cy="53975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11267" name="Oval 3"/>
          <p:cNvSpPr>
            <a:spLocks noChangeArrowheads="1"/>
          </p:cNvSpPr>
          <p:nvPr/>
        </p:nvSpPr>
        <p:spPr bwMode="auto">
          <a:xfrm>
            <a:off x="5818188" y="4984750"/>
            <a:ext cx="539750" cy="53975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80901" name="Oval 4"/>
          <p:cNvSpPr>
            <a:spLocks noChangeArrowheads="1"/>
          </p:cNvSpPr>
          <p:nvPr/>
        </p:nvSpPr>
        <p:spPr bwMode="auto">
          <a:xfrm>
            <a:off x="5095875" y="3871913"/>
            <a:ext cx="539750" cy="53975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1269" name="Oval 5"/>
          <p:cNvSpPr>
            <a:spLocks noChangeArrowheads="1"/>
          </p:cNvSpPr>
          <p:nvPr/>
        </p:nvSpPr>
        <p:spPr bwMode="auto">
          <a:xfrm>
            <a:off x="6472238" y="3836988"/>
            <a:ext cx="539750" cy="53975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80903" name="Oval 6"/>
          <p:cNvSpPr>
            <a:spLocks noChangeArrowheads="1"/>
          </p:cNvSpPr>
          <p:nvPr/>
        </p:nvSpPr>
        <p:spPr bwMode="auto">
          <a:xfrm>
            <a:off x="7459663" y="2770188"/>
            <a:ext cx="539750" cy="53975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11271" name="Oval 7"/>
          <p:cNvSpPr>
            <a:spLocks noChangeArrowheads="1"/>
          </p:cNvSpPr>
          <p:nvPr/>
        </p:nvSpPr>
        <p:spPr bwMode="auto">
          <a:xfrm>
            <a:off x="6070600" y="1731963"/>
            <a:ext cx="539750" cy="53975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11272" name="Oval 8"/>
          <p:cNvSpPr>
            <a:spLocks noChangeArrowheads="1"/>
          </p:cNvSpPr>
          <p:nvPr/>
        </p:nvSpPr>
        <p:spPr bwMode="auto">
          <a:xfrm>
            <a:off x="3030538" y="4560888"/>
            <a:ext cx="539750" cy="53975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80906" name="Oval 9"/>
          <p:cNvSpPr>
            <a:spLocks noChangeArrowheads="1"/>
          </p:cNvSpPr>
          <p:nvPr/>
        </p:nvSpPr>
        <p:spPr bwMode="auto">
          <a:xfrm>
            <a:off x="1893888" y="3000375"/>
            <a:ext cx="539750" cy="539750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cxnSp>
        <p:nvCxnSpPr>
          <p:cNvPr id="11274" name="AutoShape 10"/>
          <p:cNvCxnSpPr>
            <a:cxnSpLocks noChangeShapeType="1"/>
            <a:stCxn id="11272" idx="5"/>
            <a:endCxn id="11266" idx="1"/>
          </p:cNvCxnSpPr>
          <p:nvPr/>
        </p:nvCxnSpPr>
        <p:spPr bwMode="auto">
          <a:xfrm>
            <a:off x="3489325" y="5021263"/>
            <a:ext cx="1328738" cy="777875"/>
          </a:xfrm>
          <a:prstGeom prst="straightConnector1">
            <a:avLst/>
          </a:prstGeom>
          <a:noFill/>
          <a:ln w="36720">
            <a:solidFill>
              <a:srgbClr val="800000"/>
            </a:solidFill>
            <a:round/>
            <a:headEnd/>
            <a:tailEnd type="triangle" w="med" len="med"/>
          </a:ln>
        </p:spPr>
      </p:cxnSp>
      <p:sp>
        <p:nvSpPr>
          <p:cNvPr id="11275" name="Text Box 11"/>
          <p:cNvSpPr txBox="1">
            <a:spLocks noChangeArrowheads="1"/>
          </p:cNvSpPr>
          <p:nvPr/>
        </p:nvSpPr>
        <p:spPr bwMode="auto">
          <a:xfrm>
            <a:off x="677863" y="6292850"/>
            <a:ext cx="3706812" cy="992188"/>
          </a:xfrm>
          <a:prstGeom prst="rect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2000">
                <a:solidFill>
                  <a:srgbClr val="800000"/>
                </a:solidFill>
                <a:latin typeface="Gill Sans" charset="0"/>
                <a:ea typeface="Arial" charset="0"/>
                <a:cs typeface="Arial" charset="0"/>
              </a:rPr>
              <a:t>Bandwidth to Node 1: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2000">
                <a:solidFill>
                  <a:srgbClr val="800000"/>
                </a:solidFill>
                <a:latin typeface="Gill Sans" charset="0"/>
                <a:ea typeface="Arial" charset="0"/>
                <a:cs typeface="Arial" charset="0"/>
              </a:rPr>
              <a:t>2048 Bytes/sec</a:t>
            </a:r>
            <a:br>
              <a:rPr lang="en-GB" sz="2000">
                <a:solidFill>
                  <a:srgbClr val="800000"/>
                </a:solidFill>
                <a:latin typeface="Gill Sans" charset="0"/>
                <a:ea typeface="Arial" charset="0"/>
                <a:cs typeface="Arial" charset="0"/>
              </a:rPr>
            </a:br>
            <a:r>
              <a:rPr lang="en-GB" sz="2000">
                <a:solidFill>
                  <a:srgbClr val="800000"/>
                </a:solidFill>
                <a:latin typeface="Gill Sans" charset="0"/>
                <a:ea typeface="Arial" charset="0"/>
                <a:cs typeface="Arial" charset="0"/>
              </a:rPr>
              <a:t>Energy cost: 522 mJ</a:t>
            </a:r>
          </a:p>
        </p:txBody>
      </p:sp>
      <p:cxnSp>
        <p:nvCxnSpPr>
          <p:cNvPr id="11276" name="AutoShape 12"/>
          <p:cNvCxnSpPr>
            <a:cxnSpLocks noChangeShapeType="1"/>
            <a:endCxn id="11269" idx="0"/>
          </p:cNvCxnSpPr>
          <p:nvPr/>
        </p:nvCxnSpPr>
        <p:spPr bwMode="auto">
          <a:xfrm>
            <a:off x="6340475" y="2482850"/>
            <a:ext cx="401638" cy="1354138"/>
          </a:xfrm>
          <a:prstGeom prst="straightConnector1">
            <a:avLst/>
          </a:prstGeom>
          <a:noFill/>
          <a:ln w="36720">
            <a:solidFill>
              <a:srgbClr val="355E00"/>
            </a:solidFill>
            <a:round/>
            <a:headEnd/>
            <a:tailEnd type="triangle" w="med" len="med"/>
          </a:ln>
        </p:spPr>
      </p:cxnSp>
      <p:cxnSp>
        <p:nvCxnSpPr>
          <p:cNvPr id="11277" name="AutoShape 13"/>
          <p:cNvCxnSpPr>
            <a:cxnSpLocks noChangeShapeType="1"/>
            <a:stCxn id="11269" idx="4"/>
            <a:endCxn id="11267" idx="7"/>
          </p:cNvCxnSpPr>
          <p:nvPr/>
        </p:nvCxnSpPr>
        <p:spPr bwMode="auto">
          <a:xfrm flipH="1">
            <a:off x="6278563" y="4376738"/>
            <a:ext cx="463550" cy="687387"/>
          </a:xfrm>
          <a:prstGeom prst="straightConnector1">
            <a:avLst/>
          </a:prstGeom>
          <a:noFill/>
          <a:ln w="36720">
            <a:solidFill>
              <a:srgbClr val="355E00"/>
            </a:solidFill>
            <a:round/>
            <a:headEnd/>
            <a:tailEnd type="triangle" w="med" len="med"/>
          </a:ln>
        </p:spPr>
      </p:cxnSp>
      <p:cxnSp>
        <p:nvCxnSpPr>
          <p:cNvPr id="11278" name="AutoShape 14"/>
          <p:cNvCxnSpPr>
            <a:cxnSpLocks noChangeShapeType="1"/>
            <a:stCxn id="11267" idx="3"/>
            <a:endCxn id="11266" idx="7"/>
          </p:cNvCxnSpPr>
          <p:nvPr/>
        </p:nvCxnSpPr>
        <p:spPr bwMode="auto">
          <a:xfrm flipH="1">
            <a:off x="5199063" y="5445125"/>
            <a:ext cx="696912" cy="352425"/>
          </a:xfrm>
          <a:prstGeom prst="straightConnector1">
            <a:avLst/>
          </a:prstGeom>
          <a:noFill/>
          <a:ln w="36720">
            <a:solidFill>
              <a:srgbClr val="355E00"/>
            </a:solidFill>
            <a:round/>
            <a:headEnd/>
            <a:tailEnd type="triangle" w="med" len="med"/>
          </a:ln>
        </p:spPr>
      </p:cxnSp>
      <p:sp>
        <p:nvSpPr>
          <p:cNvPr id="11279" name="Text Box 15"/>
          <p:cNvSpPr txBox="1">
            <a:spLocks noChangeArrowheads="1"/>
          </p:cNvSpPr>
          <p:nvPr/>
        </p:nvSpPr>
        <p:spPr bwMode="auto">
          <a:xfrm>
            <a:off x="5451475" y="6305550"/>
            <a:ext cx="3706813" cy="979488"/>
          </a:xfrm>
          <a:prstGeom prst="rect">
            <a:avLst/>
          </a:prstGeom>
          <a:solidFill>
            <a:srgbClr val="C0C0C0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2000">
                <a:solidFill>
                  <a:srgbClr val="355E00"/>
                </a:solidFill>
                <a:latin typeface="Gill Sans" charset="0"/>
                <a:ea typeface="Arial" charset="0"/>
                <a:cs typeface="Arial" charset="0"/>
              </a:rPr>
              <a:t>Bandwidth to Node 7: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2000">
                <a:solidFill>
                  <a:srgbClr val="355E00"/>
                </a:solidFill>
                <a:latin typeface="Gill Sans" charset="0"/>
                <a:ea typeface="Arial" charset="0"/>
                <a:cs typeface="Arial" charset="0"/>
              </a:rPr>
              <a:t>512 Bytes/sec</a:t>
            </a: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2000">
                <a:solidFill>
                  <a:srgbClr val="355E00"/>
                </a:solidFill>
                <a:latin typeface="Gill Sans" charset="0"/>
                <a:ea typeface="Arial" charset="0"/>
                <a:cs typeface="Arial" charset="0"/>
              </a:rPr>
              <a:t>Energy cost: 6106 mJ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 masterRel="sameClick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 masterRel="sameClick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 masterRel="sameClick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E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12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 masterRel="sameClick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E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12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 masterRel="sameClick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E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 masterRel="sameClick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5E0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latin typeface="Gill Sans" charset="0"/>
              </a:rPr>
              <a:t>Our Approach: Lance</a:t>
            </a:r>
            <a:endParaRPr lang="en-GB" dirty="0">
              <a:latin typeface="Gill Sans" charset="0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41288" y="1814513"/>
            <a:ext cx="9612312" cy="4762500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System for </a:t>
            </a:r>
            <a:r>
              <a:rPr lang="en-GB" dirty="0">
                <a:solidFill>
                  <a:srgbClr val="993333"/>
                </a:solidFill>
                <a:latin typeface="Helvetica" charset="0"/>
              </a:rPr>
              <a:t>priority driven</a:t>
            </a:r>
            <a:r>
              <a:rPr lang="en-GB" dirty="0">
                <a:latin typeface="Helvetica" charset="0"/>
              </a:rPr>
              <a:t> allocation of bandwidth and storage resources within a sensor </a:t>
            </a:r>
            <a:r>
              <a:rPr lang="en-GB" dirty="0" smtClean="0">
                <a:latin typeface="Helvetica" charset="0"/>
              </a:rPr>
              <a:t>network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Goal: Optimize data quality subject to energy</a:t>
            </a:r>
            <a:br>
              <a:rPr lang="en-GB" dirty="0" smtClean="0">
                <a:latin typeface="Helvetica" charset="0"/>
              </a:rPr>
            </a:br>
            <a:r>
              <a:rPr lang="en-GB" dirty="0" smtClean="0">
                <a:latin typeface="Helvetica" charset="0"/>
              </a:rPr>
              <a:t>and bandwidth constraints</a:t>
            </a:r>
            <a:endParaRPr lang="en-GB" dirty="0" smtClean="0">
              <a:latin typeface="Helvetica" charset="0"/>
            </a:endParaRP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Lance </a:t>
            </a:r>
            <a:r>
              <a:rPr lang="en-GB" dirty="0">
                <a:latin typeface="Helvetica" charset="0"/>
              </a:rPr>
              <a:t>decouples </a:t>
            </a:r>
            <a:r>
              <a:rPr lang="en-GB" dirty="0">
                <a:solidFill>
                  <a:srgbClr val="993333"/>
                </a:solidFill>
                <a:latin typeface="Helvetica" charset="0"/>
              </a:rPr>
              <a:t>mechanisms</a:t>
            </a:r>
            <a:r>
              <a:rPr lang="en-GB" dirty="0">
                <a:latin typeface="Helvetica" charset="0"/>
              </a:rPr>
              <a:t> for resource</a:t>
            </a:r>
            <a:br>
              <a:rPr lang="en-GB" dirty="0">
                <a:latin typeface="Helvetica" charset="0"/>
              </a:rPr>
            </a:br>
            <a:r>
              <a:rPr lang="en-GB" dirty="0">
                <a:latin typeface="Helvetica" charset="0"/>
              </a:rPr>
              <a:t>allocation from app-specific </a:t>
            </a:r>
            <a:r>
              <a:rPr lang="en-GB" dirty="0">
                <a:solidFill>
                  <a:srgbClr val="993333"/>
                </a:solidFill>
                <a:latin typeface="Helvetica" charset="0"/>
              </a:rPr>
              <a:t>policies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App-supplied </a:t>
            </a:r>
            <a:r>
              <a:rPr lang="en-GB" b="1" dirty="0">
                <a:solidFill>
                  <a:srgbClr val="993333"/>
                </a:solidFill>
                <a:latin typeface="Helvetica" charset="0"/>
              </a:rPr>
              <a:t>policy modules</a:t>
            </a:r>
            <a:r>
              <a:rPr lang="en-GB" dirty="0">
                <a:latin typeface="Helvetica" charset="0"/>
              </a:rPr>
              <a:t> permit a wide range</a:t>
            </a:r>
            <a:br>
              <a:rPr lang="en-GB" dirty="0">
                <a:latin typeface="Helvetica" charset="0"/>
              </a:rPr>
            </a:br>
            <a:r>
              <a:rPr lang="en-GB" dirty="0">
                <a:latin typeface="Helvetica" charset="0"/>
              </a:rPr>
              <a:t>of allocation policies to be implemented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Can target many optimization metrics: priority</a:t>
            </a:r>
            <a:br>
              <a:rPr lang="en-GB" dirty="0">
                <a:latin typeface="Helvetica" charset="0"/>
              </a:rPr>
            </a:br>
            <a:r>
              <a:rPr lang="en-GB" dirty="0">
                <a:latin typeface="Helvetica" charset="0"/>
              </a:rPr>
              <a:t>maximization, fairness, spatial/temporal data</a:t>
            </a:r>
            <a:br>
              <a:rPr lang="en-GB" dirty="0">
                <a:latin typeface="Helvetica" charset="0"/>
              </a:rPr>
            </a:br>
            <a:r>
              <a:rPr lang="en-GB" dirty="0">
                <a:latin typeface="Helvetica" charset="0"/>
              </a:rPr>
              <a:t>distribution, and more</a:t>
            </a:r>
          </a:p>
        </p:txBody>
      </p:sp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3"/>
          <a:srcRect b="19884"/>
          <a:stretch>
            <a:fillRect/>
          </a:stretch>
        </p:blipFill>
        <p:spPr bwMode="auto">
          <a:xfrm>
            <a:off x="6940550" y="2636838"/>
            <a:ext cx="3140075" cy="4008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Lance System Architecture</a:t>
            </a:r>
          </a:p>
        </p:txBody>
      </p:sp>
      <p:grpSp>
        <p:nvGrpSpPr>
          <p:cNvPr id="84995" name="Group 2"/>
          <p:cNvGrpSpPr>
            <a:grpSpLocks/>
          </p:cNvGrpSpPr>
          <p:nvPr/>
        </p:nvGrpSpPr>
        <p:grpSpPr bwMode="auto">
          <a:xfrm>
            <a:off x="479425" y="1570038"/>
            <a:ext cx="7642225" cy="5935662"/>
            <a:chOff x="302" y="810"/>
            <a:chExt cx="4814" cy="3739"/>
          </a:xfrm>
        </p:grpSpPr>
        <p:sp>
          <p:nvSpPr>
            <p:cNvPr id="84996" name="Rectangle 3"/>
            <p:cNvSpPr>
              <a:spLocks noChangeArrowheads="1"/>
            </p:cNvSpPr>
            <p:nvPr/>
          </p:nvSpPr>
          <p:spPr bwMode="auto">
            <a:xfrm>
              <a:off x="3672" y="1309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84997" name="Group 4"/>
            <p:cNvGrpSpPr>
              <a:grpSpLocks/>
            </p:cNvGrpSpPr>
            <p:nvPr/>
          </p:nvGrpSpPr>
          <p:grpSpPr bwMode="auto">
            <a:xfrm>
              <a:off x="302" y="810"/>
              <a:ext cx="4814" cy="3739"/>
              <a:chOff x="302" y="810"/>
              <a:chExt cx="4814" cy="3739"/>
            </a:xfrm>
          </p:grpSpPr>
          <p:grpSp>
            <p:nvGrpSpPr>
              <p:cNvPr id="84998" name="Group 5"/>
              <p:cNvGrpSpPr>
                <a:grpSpLocks/>
              </p:cNvGrpSpPr>
              <p:nvPr/>
            </p:nvGrpSpPr>
            <p:grpSpPr bwMode="auto">
              <a:xfrm>
                <a:off x="302" y="810"/>
                <a:ext cx="4814" cy="3739"/>
                <a:chOff x="302" y="810"/>
                <a:chExt cx="4814" cy="3739"/>
              </a:xfrm>
            </p:grpSpPr>
            <p:pic>
              <p:nvPicPr>
                <p:cNvPr id="84999" name="Picture 6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/>
                <a:stretch>
                  <a:fillRect/>
                </a:stretch>
              </p:blipFill>
              <p:spPr bwMode="auto">
                <a:xfrm>
                  <a:off x="302" y="815"/>
                  <a:ext cx="4815" cy="3734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sp>
              <p:nvSpPr>
                <p:cNvPr id="85000" name="Rectangle 7"/>
                <p:cNvSpPr>
                  <a:spLocks noChangeArrowheads="1"/>
                </p:cNvSpPr>
                <p:nvPr/>
              </p:nvSpPr>
              <p:spPr bwMode="auto">
                <a:xfrm>
                  <a:off x="3658" y="810"/>
                  <a:ext cx="832" cy="31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01" name="Rectangle 8"/>
                <p:cNvSpPr>
                  <a:spLocks noChangeArrowheads="1"/>
                </p:cNvSpPr>
                <p:nvPr/>
              </p:nvSpPr>
              <p:spPr bwMode="auto">
                <a:xfrm>
                  <a:off x="3643" y="1757"/>
                  <a:ext cx="832" cy="31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02" name="Rectangle 9"/>
                <p:cNvSpPr>
                  <a:spLocks noChangeArrowheads="1"/>
                </p:cNvSpPr>
                <p:nvPr/>
              </p:nvSpPr>
              <p:spPr bwMode="auto">
                <a:xfrm>
                  <a:off x="3672" y="2321"/>
                  <a:ext cx="832" cy="31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03" name="Rectangle 10"/>
                <p:cNvSpPr>
                  <a:spLocks noChangeArrowheads="1"/>
                </p:cNvSpPr>
                <p:nvPr/>
              </p:nvSpPr>
              <p:spPr bwMode="auto">
                <a:xfrm>
                  <a:off x="3882" y="2921"/>
                  <a:ext cx="571" cy="31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04" name="Rectangle 11"/>
                <p:cNvSpPr>
                  <a:spLocks noChangeArrowheads="1"/>
                </p:cNvSpPr>
                <p:nvPr/>
              </p:nvSpPr>
              <p:spPr bwMode="auto">
                <a:xfrm>
                  <a:off x="3665" y="1316"/>
                  <a:ext cx="832" cy="31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005" name="Rectangle 12"/>
                <p:cNvSpPr>
                  <a:spLocks noChangeArrowheads="1"/>
                </p:cNvSpPr>
                <p:nvPr/>
              </p:nvSpPr>
              <p:spPr bwMode="auto">
                <a:xfrm>
                  <a:off x="730" y="3260"/>
                  <a:ext cx="622" cy="318"/>
                </a:xfrm>
                <a:prstGeom prst="rect">
                  <a:avLst/>
                </a:pr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042" name="Group 2"/>
          <p:cNvGrpSpPr>
            <a:grpSpLocks/>
          </p:cNvGrpSpPr>
          <p:nvPr/>
        </p:nvGrpSpPr>
        <p:grpSpPr bwMode="auto">
          <a:xfrm>
            <a:off x="479425" y="1579563"/>
            <a:ext cx="7642225" cy="5935662"/>
            <a:chOff x="302" y="810"/>
            <a:chExt cx="4814" cy="3739"/>
          </a:xfrm>
        </p:grpSpPr>
        <p:pic>
          <p:nvPicPr>
            <p:cNvPr id="8704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" y="815"/>
              <a:ext cx="4815" cy="37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87049" name="Rectangle 4"/>
            <p:cNvSpPr>
              <a:spLocks noChangeArrowheads="1"/>
            </p:cNvSpPr>
            <p:nvPr/>
          </p:nvSpPr>
          <p:spPr bwMode="auto">
            <a:xfrm>
              <a:off x="3658" y="810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050" name="Rectangle 5"/>
            <p:cNvSpPr>
              <a:spLocks noChangeArrowheads="1"/>
            </p:cNvSpPr>
            <p:nvPr/>
          </p:nvSpPr>
          <p:spPr bwMode="auto">
            <a:xfrm>
              <a:off x="3643" y="1757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051" name="Rectangle 6"/>
            <p:cNvSpPr>
              <a:spLocks noChangeArrowheads="1"/>
            </p:cNvSpPr>
            <p:nvPr/>
          </p:nvSpPr>
          <p:spPr bwMode="auto">
            <a:xfrm>
              <a:off x="3672" y="2321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052" name="Rectangle 7"/>
            <p:cNvSpPr>
              <a:spLocks noChangeArrowheads="1"/>
            </p:cNvSpPr>
            <p:nvPr/>
          </p:nvSpPr>
          <p:spPr bwMode="auto">
            <a:xfrm>
              <a:off x="3882" y="2921"/>
              <a:ext cx="571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053" name="Rectangle 8"/>
            <p:cNvSpPr>
              <a:spLocks noChangeArrowheads="1"/>
            </p:cNvSpPr>
            <p:nvPr/>
          </p:nvSpPr>
          <p:spPr bwMode="auto">
            <a:xfrm>
              <a:off x="3665" y="1316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054" name="Rectangle 9"/>
            <p:cNvSpPr>
              <a:spLocks noChangeArrowheads="1"/>
            </p:cNvSpPr>
            <p:nvPr/>
          </p:nvSpPr>
          <p:spPr bwMode="auto">
            <a:xfrm>
              <a:off x="730" y="3260"/>
              <a:ext cx="62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7043" name="Group 10"/>
          <p:cNvGrpSpPr>
            <a:grpSpLocks/>
          </p:cNvGrpSpPr>
          <p:nvPr/>
        </p:nvGrpSpPr>
        <p:grpSpPr bwMode="auto">
          <a:xfrm>
            <a:off x="485775" y="1570038"/>
            <a:ext cx="9594850" cy="1395412"/>
            <a:chOff x="215" y="708"/>
            <a:chExt cx="6044" cy="975"/>
          </a:xfrm>
        </p:grpSpPr>
        <p:sp>
          <p:nvSpPr>
            <p:cNvPr id="87046" name="Rectangle 11"/>
            <p:cNvSpPr>
              <a:spLocks noChangeArrowheads="1"/>
            </p:cNvSpPr>
            <p:nvPr/>
          </p:nvSpPr>
          <p:spPr bwMode="auto">
            <a:xfrm>
              <a:off x="215" y="708"/>
              <a:ext cx="6045" cy="976"/>
            </a:xfrm>
            <a:prstGeom prst="rect">
              <a:avLst/>
            </a:prstGeom>
            <a:solidFill>
              <a:srgbClr val="E6E6FF">
                <a:alpha val="20000"/>
              </a:srgbClr>
            </a:solidFill>
            <a:ln w="3672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7047" name="Text Box 12"/>
            <p:cNvSpPr txBox="1">
              <a:spLocks noChangeArrowheads="1"/>
            </p:cNvSpPr>
            <p:nvPr/>
          </p:nvSpPr>
          <p:spPr bwMode="auto">
            <a:xfrm>
              <a:off x="4100" y="770"/>
              <a:ext cx="1523" cy="3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  <a:tab pos="1447800" algn="l"/>
                  <a:tab pos="2171700" algn="l"/>
                </a:tabLst>
              </a:pPr>
              <a:r>
                <a:rPr lang="en-GB" sz="2000" b="1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1) Nodes sample data to ADUs</a:t>
              </a:r>
            </a:p>
          </p:txBody>
        </p:sp>
      </p:grpSp>
      <p:sp>
        <p:nvSpPr>
          <p:cNvPr id="17422" name="Text Box 14"/>
          <p:cNvSpPr txBox="1">
            <a:spLocks noChangeArrowheads="1"/>
          </p:cNvSpPr>
          <p:nvPr/>
        </p:nvSpPr>
        <p:spPr bwMode="auto">
          <a:xfrm>
            <a:off x="6411913" y="3246438"/>
            <a:ext cx="3362325" cy="2024062"/>
          </a:xfrm>
          <a:prstGeom prst="rect">
            <a:avLst/>
          </a:prstGeom>
          <a:solidFill>
            <a:srgbClr val="E6E6FF">
              <a:alpha val="79999"/>
            </a:srgbClr>
          </a:solidFill>
          <a:ln w="9525">
            <a:noFill/>
            <a:round/>
            <a:headEnd/>
            <a:tailEnd/>
          </a:ln>
        </p:spPr>
        <p:txBody>
          <a:bodyPr tIns="91440" bIns="9144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1800" b="1" u="sng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Application Data Unit: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Chunk of data sampled from single node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endParaRPr lang="en-GB" sz="180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1800" b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Example: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18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60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seconds of </a:t>
            </a:r>
            <a:r>
              <a:rPr lang="en-GB" sz="18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100Hz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seismometer data = 18kB</a:t>
            </a:r>
          </a:p>
        </p:txBody>
      </p:sp>
      <p:sp>
        <p:nvSpPr>
          <p:cNvPr id="8704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Lance System Architecture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90" name="Group 2"/>
          <p:cNvGrpSpPr>
            <a:grpSpLocks/>
          </p:cNvGrpSpPr>
          <p:nvPr/>
        </p:nvGrpSpPr>
        <p:grpSpPr bwMode="auto">
          <a:xfrm>
            <a:off x="479425" y="1587500"/>
            <a:ext cx="7642225" cy="5926138"/>
            <a:chOff x="302" y="815"/>
            <a:chExt cx="4814" cy="3733"/>
          </a:xfrm>
        </p:grpSpPr>
        <p:pic>
          <p:nvPicPr>
            <p:cNvPr id="89095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" y="815"/>
              <a:ext cx="4815" cy="37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89096" name="Rectangle 4"/>
            <p:cNvSpPr>
              <a:spLocks noChangeArrowheads="1"/>
            </p:cNvSpPr>
            <p:nvPr/>
          </p:nvSpPr>
          <p:spPr bwMode="auto">
            <a:xfrm>
              <a:off x="3643" y="1757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9097" name="Rectangle 5"/>
            <p:cNvSpPr>
              <a:spLocks noChangeArrowheads="1"/>
            </p:cNvSpPr>
            <p:nvPr/>
          </p:nvSpPr>
          <p:spPr bwMode="auto">
            <a:xfrm>
              <a:off x="3672" y="2321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9098" name="Rectangle 6"/>
            <p:cNvSpPr>
              <a:spLocks noChangeArrowheads="1"/>
            </p:cNvSpPr>
            <p:nvPr/>
          </p:nvSpPr>
          <p:spPr bwMode="auto">
            <a:xfrm>
              <a:off x="3882" y="2921"/>
              <a:ext cx="571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9099" name="Rectangle 7"/>
            <p:cNvSpPr>
              <a:spLocks noChangeArrowheads="1"/>
            </p:cNvSpPr>
            <p:nvPr/>
          </p:nvSpPr>
          <p:spPr bwMode="auto">
            <a:xfrm>
              <a:off x="3665" y="1316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9100" name="Rectangle 8"/>
            <p:cNvSpPr>
              <a:spLocks noChangeArrowheads="1"/>
            </p:cNvSpPr>
            <p:nvPr/>
          </p:nvSpPr>
          <p:spPr bwMode="auto">
            <a:xfrm>
              <a:off x="730" y="3260"/>
              <a:ext cx="62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89091" name="Group 9"/>
          <p:cNvGrpSpPr>
            <a:grpSpLocks/>
          </p:cNvGrpSpPr>
          <p:nvPr/>
        </p:nvGrpSpPr>
        <p:grpSpPr bwMode="auto">
          <a:xfrm>
            <a:off x="341313" y="2454275"/>
            <a:ext cx="9594850" cy="1463675"/>
            <a:chOff x="215" y="1361"/>
            <a:chExt cx="6044" cy="922"/>
          </a:xfrm>
        </p:grpSpPr>
        <p:sp>
          <p:nvSpPr>
            <p:cNvPr id="89093" name="Rectangle 10"/>
            <p:cNvSpPr>
              <a:spLocks noChangeArrowheads="1"/>
            </p:cNvSpPr>
            <p:nvPr/>
          </p:nvSpPr>
          <p:spPr bwMode="auto">
            <a:xfrm>
              <a:off x="215" y="1361"/>
              <a:ext cx="6045" cy="923"/>
            </a:xfrm>
            <a:prstGeom prst="rect">
              <a:avLst/>
            </a:prstGeom>
            <a:solidFill>
              <a:srgbClr val="E6E6FF">
                <a:alpha val="20000"/>
              </a:srgbClr>
            </a:solidFill>
            <a:ln w="3672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89094" name="Text Box 11"/>
            <p:cNvSpPr txBox="1">
              <a:spLocks noChangeArrowheads="1"/>
            </p:cNvSpPr>
            <p:nvPr/>
          </p:nvSpPr>
          <p:spPr bwMode="auto">
            <a:xfrm>
              <a:off x="4020" y="1406"/>
              <a:ext cx="2158" cy="55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b="1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2) Nodes compute summary for each ADU</a:t>
              </a:r>
            </a:p>
            <a:p>
              <a:pPr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endParaRPr lang="en-GB" sz="20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8909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Lance System Architecture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Lots of exciting application domains…</a:t>
            </a:r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63513" y="1646238"/>
            <a:ext cx="2887662" cy="2859087"/>
            <a:chOff x="163513" y="1646238"/>
            <a:chExt cx="2887662" cy="2859087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/>
            <a:srcRect b="24820"/>
            <a:stretch>
              <a:fillRect/>
            </a:stretch>
          </p:blipFill>
          <p:spPr bwMode="auto">
            <a:xfrm>
              <a:off x="163513" y="1646238"/>
              <a:ext cx="2887662" cy="28590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3" name="Rectangle 12"/>
            <p:cNvSpPr/>
            <p:nvPr/>
          </p:nvSpPr>
          <p:spPr bwMode="auto">
            <a:xfrm>
              <a:off x="2068513" y="4237038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Berkeley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3211513" y="1646238"/>
            <a:ext cx="2689225" cy="2586037"/>
            <a:chOff x="3211513" y="1646238"/>
            <a:chExt cx="2689225" cy="2586037"/>
          </a:xfrm>
        </p:grpSpPr>
        <p:pic>
          <p:nvPicPr>
            <p:cNvPr id="14" name="Picture 13" descr="collar-full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1513" y="1646238"/>
              <a:ext cx="2689225" cy="2586037"/>
            </a:xfrm>
            <a:prstGeom prst="rect">
              <a:avLst/>
            </a:prstGeom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5" name="Rectangle 14"/>
            <p:cNvSpPr/>
            <p:nvPr/>
          </p:nvSpPr>
          <p:spPr bwMode="auto">
            <a:xfrm>
              <a:off x="4811713" y="3932238"/>
              <a:ext cx="990600" cy="228600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Princeton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6030913" y="1646238"/>
            <a:ext cx="3787775" cy="2500312"/>
            <a:chOff x="6030913" y="1646238"/>
            <a:chExt cx="3787775" cy="250031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/>
            <a:srcRect r="1165"/>
            <a:stretch>
              <a:fillRect/>
            </a:stretch>
          </p:blipFill>
          <p:spPr bwMode="auto">
            <a:xfrm>
              <a:off x="6030913" y="1646238"/>
              <a:ext cx="3787775" cy="25003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Rectangle 15"/>
            <p:cNvSpPr/>
            <p:nvPr/>
          </p:nvSpPr>
          <p:spPr bwMode="auto">
            <a:xfrm>
              <a:off x="8621713" y="1722438"/>
              <a:ext cx="1143000" cy="228600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Vanderbilt</a:t>
              </a:r>
            </a:p>
          </p:txBody>
        </p:sp>
      </p:grpSp>
      <p:grpSp>
        <p:nvGrpSpPr>
          <p:cNvPr id="6" name="Group 22"/>
          <p:cNvGrpSpPr>
            <a:grpSpLocks/>
          </p:cNvGrpSpPr>
          <p:nvPr/>
        </p:nvGrpSpPr>
        <p:grpSpPr bwMode="auto">
          <a:xfrm>
            <a:off x="468313" y="4846638"/>
            <a:ext cx="2828925" cy="1828800"/>
            <a:chOff x="468313" y="4846638"/>
            <a:chExt cx="2828925" cy="1828800"/>
          </a:xfrm>
        </p:grpSpPr>
        <p:pic>
          <p:nvPicPr>
            <p:cNvPr id="12" name="Picture 53" descr="goldengate_bridge_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68313" y="4846638"/>
              <a:ext cx="2828925" cy="1828800"/>
            </a:xfrm>
            <a:prstGeom prst="rect">
              <a:avLst/>
            </a:prstGeom>
            <a:noFill/>
            <a:effectLst>
              <a:outerShdw blurRad="63500" dist="38099" dir="2700000" algn="ctr" rotWithShape="0">
                <a:srgbClr val="000000">
                  <a:alpha val="74998"/>
                </a:srgbClr>
              </a:outerShdw>
            </a:effectLst>
          </p:spPr>
        </p:pic>
        <p:sp>
          <p:nvSpPr>
            <p:cNvPr id="17" name="Rectangle 16"/>
            <p:cNvSpPr/>
            <p:nvPr/>
          </p:nvSpPr>
          <p:spPr bwMode="auto">
            <a:xfrm>
              <a:off x="620713" y="6370638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Berkeley</a:t>
              </a:r>
            </a:p>
          </p:txBody>
        </p:sp>
      </p:grpSp>
      <p:grpSp>
        <p:nvGrpSpPr>
          <p:cNvPr id="8" name="Group 24"/>
          <p:cNvGrpSpPr>
            <a:grpSpLocks/>
          </p:cNvGrpSpPr>
          <p:nvPr/>
        </p:nvGrpSpPr>
        <p:grpSpPr bwMode="auto">
          <a:xfrm>
            <a:off x="6869113" y="4237038"/>
            <a:ext cx="3044825" cy="2817812"/>
            <a:chOff x="6869113" y="4237038"/>
            <a:chExt cx="3044825" cy="281781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7"/>
            <a:srcRect l="17999" r="9999"/>
            <a:stretch>
              <a:fillRect/>
            </a:stretch>
          </p:blipFill>
          <p:spPr bwMode="auto">
            <a:xfrm>
              <a:off x="6869113" y="4237038"/>
              <a:ext cx="3044825" cy="2817812"/>
            </a:xfrm>
            <a:prstGeom prst="rect">
              <a:avLst/>
            </a:prstGeom>
            <a:noFill/>
            <a:ln w="3175" cmpd="sng">
              <a:solidFill>
                <a:srgbClr val="FFFFFF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9" name="Rectangle 18"/>
            <p:cNvSpPr/>
            <p:nvPr/>
          </p:nvSpPr>
          <p:spPr bwMode="auto">
            <a:xfrm>
              <a:off x="8469313" y="6751638"/>
              <a:ext cx="1371600" cy="228600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JHU/Harvard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440113" y="4541838"/>
            <a:ext cx="3128962" cy="2332037"/>
            <a:chOff x="3440113" y="4541838"/>
            <a:chExt cx="3128962" cy="2332037"/>
          </a:xfrm>
        </p:grpSpPr>
        <p:pic>
          <p:nvPicPr>
            <p:cNvPr id="9" name="Picture 1"/>
            <p:cNvPicPr>
              <a:picLocks noChangeAspect="1" noChangeArrowheads="1"/>
            </p:cNvPicPr>
            <p:nvPr/>
          </p:nvPicPr>
          <p:blipFill>
            <a:blip r:embed="rId8"/>
            <a:srcRect t="4985" r="5006"/>
            <a:stretch>
              <a:fillRect/>
            </a:stretch>
          </p:blipFill>
          <p:spPr bwMode="auto">
            <a:xfrm>
              <a:off x="3440113" y="4541838"/>
              <a:ext cx="3128962" cy="2332037"/>
            </a:xfrm>
            <a:prstGeom prst="rect">
              <a:avLst/>
            </a:prstGeom>
            <a:noFill/>
            <a:ln w="36720">
              <a:noFill/>
              <a:round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0" name="Rectangle 19"/>
            <p:cNvSpPr/>
            <p:nvPr/>
          </p:nvSpPr>
          <p:spPr bwMode="auto">
            <a:xfrm>
              <a:off x="3516313" y="6523038"/>
              <a:ext cx="914400" cy="228600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60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Harvard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138" name="Group 2"/>
          <p:cNvGrpSpPr>
            <a:grpSpLocks/>
          </p:cNvGrpSpPr>
          <p:nvPr/>
        </p:nvGrpSpPr>
        <p:grpSpPr bwMode="auto">
          <a:xfrm>
            <a:off x="479425" y="1587500"/>
            <a:ext cx="7642225" cy="5926138"/>
            <a:chOff x="302" y="816"/>
            <a:chExt cx="4814" cy="3733"/>
          </a:xfrm>
        </p:grpSpPr>
        <p:pic>
          <p:nvPicPr>
            <p:cNvPr id="91143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" y="816"/>
              <a:ext cx="4815" cy="37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91144" name="Rectangle 4"/>
            <p:cNvSpPr>
              <a:spLocks noChangeArrowheads="1"/>
            </p:cNvSpPr>
            <p:nvPr/>
          </p:nvSpPr>
          <p:spPr bwMode="auto">
            <a:xfrm>
              <a:off x="3643" y="1757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1145" name="Rectangle 5"/>
            <p:cNvSpPr>
              <a:spLocks noChangeArrowheads="1"/>
            </p:cNvSpPr>
            <p:nvPr/>
          </p:nvSpPr>
          <p:spPr bwMode="auto">
            <a:xfrm>
              <a:off x="3672" y="2321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1146" name="Rectangle 6"/>
            <p:cNvSpPr>
              <a:spLocks noChangeArrowheads="1"/>
            </p:cNvSpPr>
            <p:nvPr/>
          </p:nvSpPr>
          <p:spPr bwMode="auto">
            <a:xfrm>
              <a:off x="3882" y="2921"/>
              <a:ext cx="571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1147" name="Rectangle 7"/>
            <p:cNvSpPr>
              <a:spLocks noChangeArrowheads="1"/>
            </p:cNvSpPr>
            <p:nvPr/>
          </p:nvSpPr>
          <p:spPr bwMode="auto">
            <a:xfrm>
              <a:off x="3665" y="1316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1148" name="Rectangle 8"/>
            <p:cNvSpPr>
              <a:spLocks noChangeArrowheads="1"/>
            </p:cNvSpPr>
            <p:nvPr/>
          </p:nvSpPr>
          <p:spPr bwMode="auto">
            <a:xfrm>
              <a:off x="730" y="3261"/>
              <a:ext cx="62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1139" name="Group 9"/>
          <p:cNvGrpSpPr>
            <a:grpSpLocks/>
          </p:cNvGrpSpPr>
          <p:nvPr/>
        </p:nvGrpSpPr>
        <p:grpSpPr bwMode="auto">
          <a:xfrm>
            <a:off x="341313" y="2452688"/>
            <a:ext cx="9594850" cy="1547812"/>
            <a:chOff x="215" y="1361"/>
            <a:chExt cx="6044" cy="975"/>
          </a:xfrm>
        </p:grpSpPr>
        <p:sp>
          <p:nvSpPr>
            <p:cNvPr id="91141" name="Rectangle 10"/>
            <p:cNvSpPr>
              <a:spLocks noChangeArrowheads="1"/>
            </p:cNvSpPr>
            <p:nvPr/>
          </p:nvSpPr>
          <p:spPr bwMode="auto">
            <a:xfrm>
              <a:off x="215" y="1361"/>
              <a:ext cx="6045" cy="923"/>
            </a:xfrm>
            <a:prstGeom prst="rect">
              <a:avLst/>
            </a:prstGeom>
            <a:solidFill>
              <a:srgbClr val="E6E6FF">
                <a:alpha val="20000"/>
              </a:srgbClr>
            </a:solidFill>
            <a:ln w="3672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1142" name="Text Box 11"/>
            <p:cNvSpPr txBox="1">
              <a:spLocks noChangeArrowheads="1"/>
            </p:cNvSpPr>
            <p:nvPr/>
          </p:nvSpPr>
          <p:spPr bwMode="auto">
            <a:xfrm>
              <a:off x="4020" y="1406"/>
              <a:ext cx="2158" cy="9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b="1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2) Nodes compute summary for each ADU</a:t>
              </a:r>
            </a:p>
            <a:p>
              <a:pPr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b="1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3) Summaries sent to base station</a:t>
              </a:r>
            </a:p>
            <a:p>
              <a:pPr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endParaRPr lang="en-GB" sz="20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9114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Lance System Architecture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86" name="Group 2"/>
          <p:cNvGrpSpPr>
            <a:grpSpLocks/>
          </p:cNvGrpSpPr>
          <p:nvPr/>
        </p:nvGrpSpPr>
        <p:grpSpPr bwMode="auto">
          <a:xfrm>
            <a:off x="479425" y="1587500"/>
            <a:ext cx="7642225" cy="5926138"/>
            <a:chOff x="302" y="815"/>
            <a:chExt cx="4814" cy="3733"/>
          </a:xfrm>
        </p:grpSpPr>
        <p:pic>
          <p:nvPicPr>
            <p:cNvPr id="9319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" y="815"/>
              <a:ext cx="4815" cy="37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93192" name="Rectangle 4"/>
            <p:cNvSpPr>
              <a:spLocks noChangeArrowheads="1"/>
            </p:cNvSpPr>
            <p:nvPr/>
          </p:nvSpPr>
          <p:spPr bwMode="auto">
            <a:xfrm>
              <a:off x="3672" y="2321"/>
              <a:ext cx="832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3193" name="Rectangle 5"/>
            <p:cNvSpPr>
              <a:spLocks noChangeArrowheads="1"/>
            </p:cNvSpPr>
            <p:nvPr/>
          </p:nvSpPr>
          <p:spPr bwMode="auto">
            <a:xfrm>
              <a:off x="3882" y="2921"/>
              <a:ext cx="571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93187" name="Group 6"/>
          <p:cNvGrpSpPr>
            <a:grpSpLocks/>
          </p:cNvGrpSpPr>
          <p:nvPr/>
        </p:nvGrpSpPr>
        <p:grpSpPr bwMode="auto">
          <a:xfrm>
            <a:off x="312738" y="3876675"/>
            <a:ext cx="9594850" cy="1463675"/>
            <a:chOff x="197" y="2257"/>
            <a:chExt cx="6044" cy="922"/>
          </a:xfrm>
        </p:grpSpPr>
        <p:sp>
          <p:nvSpPr>
            <p:cNvPr id="93189" name="Rectangle 7"/>
            <p:cNvSpPr>
              <a:spLocks noChangeArrowheads="1"/>
            </p:cNvSpPr>
            <p:nvPr/>
          </p:nvSpPr>
          <p:spPr bwMode="auto">
            <a:xfrm>
              <a:off x="197" y="2257"/>
              <a:ext cx="6045" cy="923"/>
            </a:xfrm>
            <a:prstGeom prst="rect">
              <a:avLst/>
            </a:prstGeom>
            <a:solidFill>
              <a:srgbClr val="E6E6FF">
                <a:alpha val="20000"/>
              </a:srgbClr>
            </a:solidFill>
            <a:ln w="3672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93190" name="Text Box 8"/>
            <p:cNvSpPr txBox="1">
              <a:spLocks noChangeArrowheads="1"/>
            </p:cNvSpPr>
            <p:nvPr/>
          </p:nvSpPr>
          <p:spPr bwMode="auto">
            <a:xfrm>
              <a:off x="4024" y="2316"/>
              <a:ext cx="2158" cy="3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4) </a:t>
              </a:r>
              <a:r>
                <a:rPr lang="en-GB" sz="2000" b="1" dirty="0" err="1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ADUs</a:t>
              </a:r>
              <a:r>
                <a:rPr lang="en-GB" sz="2000" b="1" dirty="0">
                  <a:solidFill>
                    <a:srgbClr val="000000"/>
                  </a:solidFill>
                  <a:latin typeface="Arial" charset="0"/>
                  <a:ea typeface="Arial" charset="0"/>
                  <a:cs typeface="Arial" charset="0"/>
                </a:rPr>
                <a:t> logged to Flash</a:t>
              </a:r>
            </a:p>
          </p:txBody>
        </p:sp>
      </p:grpSp>
      <p:sp>
        <p:nvSpPr>
          <p:cNvPr id="9318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Lance System Architecture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234" name="Group 2"/>
          <p:cNvGrpSpPr>
            <a:grpSpLocks/>
          </p:cNvGrpSpPr>
          <p:nvPr/>
        </p:nvGrpSpPr>
        <p:grpSpPr bwMode="auto">
          <a:xfrm>
            <a:off x="479425" y="1587500"/>
            <a:ext cx="7642225" cy="5926138"/>
            <a:chOff x="302" y="816"/>
            <a:chExt cx="4814" cy="3733"/>
          </a:xfrm>
        </p:grpSpPr>
        <p:pic>
          <p:nvPicPr>
            <p:cNvPr id="95237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2" y="816"/>
              <a:ext cx="4815" cy="373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95238" name="Rectangle 4"/>
            <p:cNvSpPr>
              <a:spLocks noChangeArrowheads="1"/>
            </p:cNvSpPr>
            <p:nvPr/>
          </p:nvSpPr>
          <p:spPr bwMode="auto">
            <a:xfrm>
              <a:off x="3882" y="2921"/>
              <a:ext cx="571" cy="3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235" name="Rectangle 5"/>
          <p:cNvSpPr>
            <a:spLocks noChangeArrowheads="1"/>
          </p:cNvSpPr>
          <p:nvPr/>
        </p:nvSpPr>
        <p:spPr bwMode="auto">
          <a:xfrm>
            <a:off x="355600" y="5126038"/>
            <a:ext cx="9596438" cy="2433637"/>
          </a:xfrm>
          <a:prstGeom prst="rect">
            <a:avLst/>
          </a:prstGeom>
          <a:solidFill>
            <a:srgbClr val="E6E6FF">
              <a:alpha val="20000"/>
            </a:srgbClr>
          </a:solidFill>
          <a:ln w="36720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3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Lance System Architecture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6629654" y="5127079"/>
            <a:ext cx="3425825" cy="94580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2000" b="1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5) Base station </a:t>
            </a:r>
            <a:r>
              <a:rPr lang="en-GB" sz="2000" b="1" dirty="0" smtClean="0">
                <a:solidFill>
                  <a:srgbClr val="AE2D2D"/>
                </a:solidFill>
                <a:latin typeface="Arial" charset="0"/>
                <a:ea typeface="Arial" charset="0"/>
                <a:cs typeface="Arial" charset="0"/>
              </a:rPr>
              <a:t>scores </a:t>
            </a:r>
            <a:r>
              <a:rPr lang="en-GB" sz="2000" b="1" dirty="0" err="1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ADUs</a:t>
            </a:r>
            <a:r>
              <a:rPr lang="en-GB" sz="2000" b="1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, downloads top scoring ADU from network</a:t>
            </a:r>
            <a:endParaRPr lang="en-GB" sz="2000" b="1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Defining Data Value</a:t>
            </a:r>
          </a:p>
        </p:txBody>
      </p:sp>
      <p:sp>
        <p:nvSpPr>
          <p:cNvPr id="105475" name="Text Box 3"/>
          <p:cNvSpPr txBox="1">
            <a:spLocks noChangeArrowheads="1"/>
          </p:cNvSpPr>
          <p:nvPr/>
        </p:nvSpPr>
        <p:spPr bwMode="auto">
          <a:xfrm>
            <a:off x="138113" y="3873500"/>
            <a:ext cx="1116012" cy="40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Raw signal</a:t>
            </a:r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147638" y="5414963"/>
            <a:ext cx="1395412" cy="1320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Reduced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Seismic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Amplitude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Measurement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(RSAM)</a:t>
            </a:r>
          </a:p>
        </p:txBody>
      </p:sp>
      <p:pic>
        <p:nvPicPr>
          <p:cNvPr id="1054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8613" y="2870200"/>
            <a:ext cx="8483600" cy="2252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547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8775" y="5494338"/>
            <a:ext cx="8448675" cy="1239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12738" y="1801813"/>
            <a:ext cx="9612312" cy="4762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290513" indent="-182563" eaLnBrk="0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en-GB" ker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Assumption: nodes compute initial value for each ADU.</a:t>
            </a:r>
          </a:p>
          <a:p>
            <a:pPr marL="758825" lvl="1" indent="-182563" eaLnBrk="0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en-GB" sz="1800" ker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This determination is inherently app-specific</a:t>
            </a:r>
          </a:p>
          <a:p>
            <a:pPr marL="758825" lvl="1" indent="-182563" eaLnBrk="0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endParaRPr lang="en-GB" sz="1800" kern="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Optimization Goal</a:t>
            </a:r>
          </a:p>
        </p:txBody>
      </p:sp>
      <p:sp>
        <p:nvSpPr>
          <p:cNvPr id="107523" name="Text Box 2"/>
          <p:cNvSpPr txBox="1">
            <a:spLocks noChangeArrowheads="1"/>
          </p:cNvSpPr>
          <p:nvPr/>
        </p:nvSpPr>
        <p:spPr bwMode="auto">
          <a:xfrm>
            <a:off x="333375" y="1804988"/>
            <a:ext cx="8837613" cy="2532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= Set of all possible ADUs</a:t>
            </a:r>
            <a:b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GB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 </a:t>
            </a: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 Vector of energy capacity of each node</a:t>
            </a:r>
            <a:b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GB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c(u), v(u) </a:t>
            </a: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are the cost and value for each ADU </a:t>
            </a:r>
            <a:r>
              <a:rPr lang="en-GB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endParaRPr lang="en-GB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sz="280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The optimal set u</a:t>
            </a:r>
            <a:r>
              <a:rPr lang="en-GB" baseline="-33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is the set of ADUs maximizing</a:t>
            </a:r>
            <a:b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GB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>
                <a:solidFill>
                  <a:srgbClr val="000000"/>
                </a:solidFill>
                <a:latin typeface="Arial" charset="0"/>
                <a:ea typeface="Bitstream Vera Sans" charset="0"/>
                <a:cs typeface="Bitstream Vera Sans" charset="0"/>
              </a:rPr>
              <a:t>∑ </a:t>
            </a:r>
            <a:r>
              <a:rPr lang="en-GB" b="1" i="1">
                <a:solidFill>
                  <a:srgbClr val="000000"/>
                </a:solidFill>
                <a:latin typeface="Arial" charset="0"/>
                <a:ea typeface="Bitstream Vera Sans" charset="0"/>
                <a:cs typeface="Bitstream Vera Sans" charset="0"/>
              </a:rPr>
              <a:t>v</a:t>
            </a:r>
            <a:r>
              <a:rPr lang="en-GB" b="1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(u</a:t>
            </a:r>
            <a:r>
              <a:rPr lang="en-GB" b="1" i="1" baseline="-33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GB" b="1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subject to</a:t>
            </a:r>
            <a:r>
              <a:rPr lang="en-GB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b="1">
                <a:solidFill>
                  <a:srgbClr val="000000"/>
                </a:solidFill>
                <a:latin typeface="Arial" charset="0"/>
                <a:ea typeface="Bitstream Vera Sans" charset="0"/>
                <a:cs typeface="Bitstream Vera Sans" charset="0"/>
              </a:rPr>
              <a:t>∑ </a:t>
            </a:r>
            <a:r>
              <a:rPr lang="en-GB" b="1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c(u</a:t>
            </a:r>
            <a:r>
              <a:rPr lang="en-GB" b="1" i="1" baseline="-330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GB" b="1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GB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&lt; </a:t>
            </a:r>
            <a:r>
              <a:rPr lang="en-GB" b="1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107524" name="Text Box 6"/>
          <p:cNvSpPr txBox="1">
            <a:spLocks noChangeArrowheads="1"/>
          </p:cNvSpPr>
          <p:nvPr/>
        </p:nvSpPr>
        <p:spPr bwMode="auto">
          <a:xfrm>
            <a:off x="468313" y="5837238"/>
            <a:ext cx="9077325" cy="381000"/>
          </a:xfrm>
          <a:prstGeom prst="rect">
            <a:avLst/>
          </a:prstGeom>
          <a:solidFill>
            <a:srgbClr val="E6E6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Offline Solution: </a:t>
            </a:r>
            <a:r>
              <a:rPr lang="en-GB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Multidimensional Knapsack Problem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Optimization Strategy</a:t>
            </a:r>
          </a:p>
        </p:txBody>
      </p:sp>
      <p:sp>
        <p:nvSpPr>
          <p:cNvPr id="109571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</a:rPr>
              <a:t>Achieving optimal behavior requires complete knowledge of all</a:t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data sampled by nodes over time.</a:t>
            </a:r>
          </a:p>
          <a:p>
            <a:pPr lvl="1"/>
            <a:r>
              <a:rPr lang="en-US" dirty="0" smtClean="0">
                <a:latin typeface="Helvetica" charset="0"/>
              </a:rPr>
              <a:t>We need an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online </a:t>
            </a:r>
            <a:r>
              <a:rPr lang="en-US" dirty="0" smtClean="0">
                <a:latin typeface="Helvetica" charset="0"/>
              </a:rPr>
              <a:t>greedy approximation.</a:t>
            </a:r>
          </a:p>
          <a:p>
            <a:r>
              <a:rPr lang="en-US" dirty="0" smtClean="0">
                <a:latin typeface="Helvetica" charset="0"/>
              </a:rPr>
              <a:t>Algorithm operates as follows:</a:t>
            </a:r>
          </a:p>
          <a:p>
            <a:r>
              <a:rPr lang="en-US" dirty="0" smtClean="0">
                <a:latin typeface="Helvetica" charset="0"/>
              </a:rPr>
              <a:t>1) Assign a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score </a:t>
            </a:r>
            <a:r>
              <a:rPr lang="en-US" dirty="0" smtClean="0">
                <a:latin typeface="Helvetica" charset="0"/>
              </a:rPr>
              <a:t>to each ADU currently stored by the network</a:t>
            </a:r>
          </a:p>
          <a:p>
            <a:pPr lvl="1"/>
            <a:r>
              <a:rPr lang="en-US" dirty="0" smtClean="0">
                <a:latin typeface="Helvetica" charset="0"/>
              </a:rPr>
              <a:t>We explore three separate scoring functions (next slide)</a:t>
            </a:r>
          </a:p>
          <a:p>
            <a:r>
              <a:rPr lang="en-US" dirty="0" smtClean="0">
                <a:latin typeface="Helvetica" charset="0"/>
              </a:rPr>
              <a:t>2) Exclude data stored on nodes without enough energy:</a:t>
            </a:r>
          </a:p>
          <a:p>
            <a:pPr lvl="1"/>
            <a:r>
              <a:rPr lang="en-US" dirty="0" smtClean="0">
                <a:latin typeface="Helvetica" charset="0"/>
              </a:rPr>
              <a:t>Given battery capacity C and lifetime target L, require node consume energy</a:t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at a rate no greater than C/L.</a:t>
            </a:r>
          </a:p>
          <a:p>
            <a:pPr lvl="1"/>
            <a:r>
              <a:rPr lang="en-US" dirty="0" smtClean="0">
                <a:latin typeface="Helvetica" charset="0"/>
              </a:rPr>
              <a:t>Model energy cost for data download, routing, and overhearing on nearby nodes.</a:t>
            </a:r>
          </a:p>
          <a:p>
            <a:r>
              <a:rPr lang="en-US" dirty="0" smtClean="0">
                <a:latin typeface="Helvetica" charset="0"/>
              </a:rPr>
              <a:t>3) Download the ADU with the highest score.</a:t>
            </a:r>
          </a:p>
          <a:p>
            <a:r>
              <a:rPr lang="en-US" dirty="0" smtClean="0">
                <a:latin typeface="Helvetica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207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Energy Cost for Data Collection</a:t>
            </a:r>
          </a:p>
        </p:txBody>
      </p:sp>
      <p:grpSp>
        <p:nvGrpSpPr>
          <p:cNvPr id="110595" name="Group 3"/>
          <p:cNvGrpSpPr>
            <a:grpSpLocks/>
          </p:cNvGrpSpPr>
          <p:nvPr/>
        </p:nvGrpSpPr>
        <p:grpSpPr bwMode="auto">
          <a:xfrm>
            <a:off x="5410200" y="2925763"/>
            <a:ext cx="4319588" cy="3751262"/>
            <a:chOff x="3408" y="1843"/>
            <a:chExt cx="2721" cy="2363"/>
          </a:xfrm>
        </p:grpSpPr>
        <p:sp>
          <p:nvSpPr>
            <p:cNvPr id="110597" name="Oval 4"/>
            <p:cNvSpPr>
              <a:spLocks noChangeArrowheads="1"/>
            </p:cNvSpPr>
            <p:nvPr/>
          </p:nvSpPr>
          <p:spPr bwMode="auto">
            <a:xfrm>
              <a:off x="4345" y="3912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110598" name="Oval 5"/>
            <p:cNvSpPr>
              <a:spLocks noChangeArrowheads="1"/>
            </p:cNvSpPr>
            <p:nvPr/>
          </p:nvSpPr>
          <p:spPr bwMode="auto">
            <a:xfrm>
              <a:off x="4936" y="3510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110599" name="Oval 6"/>
            <p:cNvSpPr>
              <a:spLocks noChangeArrowheads="1"/>
            </p:cNvSpPr>
            <p:nvPr/>
          </p:nvSpPr>
          <p:spPr bwMode="auto">
            <a:xfrm>
              <a:off x="4540" y="2900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4</a:t>
              </a:r>
            </a:p>
          </p:txBody>
        </p:sp>
        <p:sp>
          <p:nvSpPr>
            <p:cNvPr id="110600" name="Oval 7"/>
            <p:cNvSpPr>
              <a:spLocks noChangeArrowheads="1"/>
            </p:cNvSpPr>
            <p:nvPr/>
          </p:nvSpPr>
          <p:spPr bwMode="auto">
            <a:xfrm>
              <a:off x="5294" y="2881"/>
              <a:ext cx="295" cy="295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5</a:t>
              </a:r>
            </a:p>
          </p:txBody>
        </p:sp>
        <p:sp>
          <p:nvSpPr>
            <p:cNvPr id="110601" name="Oval 8"/>
            <p:cNvSpPr>
              <a:spLocks noChangeArrowheads="1"/>
            </p:cNvSpPr>
            <p:nvPr/>
          </p:nvSpPr>
          <p:spPr bwMode="auto">
            <a:xfrm>
              <a:off x="5835" y="2296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6</a:t>
              </a:r>
            </a:p>
          </p:txBody>
        </p:sp>
        <p:sp>
          <p:nvSpPr>
            <p:cNvPr id="110602" name="Oval 9"/>
            <p:cNvSpPr>
              <a:spLocks noChangeArrowheads="1"/>
            </p:cNvSpPr>
            <p:nvPr/>
          </p:nvSpPr>
          <p:spPr bwMode="auto">
            <a:xfrm>
              <a:off x="5074" y="1843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7</a:t>
              </a:r>
            </a:p>
          </p:txBody>
        </p:sp>
        <p:sp>
          <p:nvSpPr>
            <p:cNvPr id="110603" name="Oval 10"/>
            <p:cNvSpPr>
              <a:spLocks noChangeArrowheads="1"/>
            </p:cNvSpPr>
            <p:nvPr/>
          </p:nvSpPr>
          <p:spPr bwMode="auto">
            <a:xfrm>
              <a:off x="3408" y="3277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110604" name="Oval 11"/>
            <p:cNvSpPr>
              <a:spLocks noChangeArrowheads="1"/>
            </p:cNvSpPr>
            <p:nvPr/>
          </p:nvSpPr>
          <p:spPr bwMode="auto">
            <a:xfrm>
              <a:off x="3813" y="2583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</p:grpSp>
      <p:sp>
        <p:nvSpPr>
          <p:cNvPr id="110596" name="Text Box 2"/>
          <p:cNvSpPr txBox="1">
            <a:spLocks noChangeArrowheads="1"/>
          </p:cNvSpPr>
          <p:nvPr/>
        </p:nvSpPr>
        <p:spPr bwMode="auto">
          <a:xfrm>
            <a:off x="206375" y="1635125"/>
            <a:ext cx="9421813" cy="2068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Empirically measure: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sz="1800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GB" sz="1800" b="1" baseline="-330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the energy drain during </a:t>
            </a:r>
            <a:r>
              <a:rPr lang="en-GB" sz="1800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downloading (58 mJ/s)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1800" b="1">
                <a:solidFill>
                  <a:srgbClr val="355E00"/>
                </a:solidFill>
                <a:latin typeface="Arial" charset="0"/>
                <a:ea typeface="Arial" charset="0"/>
                <a:cs typeface="Arial" charset="0"/>
              </a:rPr>
              <a:t>	e</a:t>
            </a:r>
            <a:r>
              <a:rPr lang="en-GB" sz="1800" b="1" baseline="-33000">
                <a:solidFill>
                  <a:srgbClr val="355E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the energy drain during </a:t>
            </a:r>
            <a:r>
              <a:rPr lang="en-GB" sz="1800" b="1">
                <a:solidFill>
                  <a:srgbClr val="355E00"/>
                </a:solidFill>
                <a:latin typeface="Arial" charset="0"/>
                <a:ea typeface="Arial" charset="0"/>
                <a:cs typeface="Arial" charset="0"/>
              </a:rPr>
              <a:t>routing (55 mJ/s)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1800" b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	e</a:t>
            </a:r>
            <a:r>
              <a:rPr lang="en-GB" sz="1800" b="1" baseline="-3300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the energy drain during </a:t>
            </a:r>
            <a:r>
              <a:rPr lang="en-GB" sz="1800" b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overhearing (6.6 mJ/s)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 sz="1800" b="1">
              <a:solidFill>
                <a:srgbClr val="8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Group 3"/>
          <p:cNvGrpSpPr>
            <a:grpSpLocks/>
          </p:cNvGrpSpPr>
          <p:nvPr/>
        </p:nvGrpSpPr>
        <p:grpSpPr bwMode="auto">
          <a:xfrm>
            <a:off x="5410200" y="2925763"/>
            <a:ext cx="4319588" cy="3751262"/>
            <a:chOff x="3408" y="1843"/>
            <a:chExt cx="2721" cy="2363"/>
          </a:xfrm>
        </p:grpSpPr>
        <p:sp>
          <p:nvSpPr>
            <p:cNvPr id="112645" name="Oval 4"/>
            <p:cNvSpPr>
              <a:spLocks noChangeArrowheads="1"/>
            </p:cNvSpPr>
            <p:nvPr/>
          </p:nvSpPr>
          <p:spPr bwMode="auto">
            <a:xfrm>
              <a:off x="4345" y="3912"/>
              <a:ext cx="296" cy="296"/>
            </a:xfrm>
            <a:prstGeom prst="ellipse">
              <a:avLst/>
            </a:prstGeom>
            <a:solidFill>
              <a:srgbClr val="355E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112646" name="Oval 5"/>
            <p:cNvSpPr>
              <a:spLocks noChangeArrowheads="1"/>
            </p:cNvSpPr>
            <p:nvPr/>
          </p:nvSpPr>
          <p:spPr bwMode="auto">
            <a:xfrm>
              <a:off x="4936" y="3510"/>
              <a:ext cx="296" cy="296"/>
            </a:xfrm>
            <a:prstGeom prst="ellipse">
              <a:avLst/>
            </a:prstGeom>
            <a:solidFill>
              <a:srgbClr val="355E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112647" name="Oval 6"/>
            <p:cNvSpPr>
              <a:spLocks noChangeArrowheads="1"/>
            </p:cNvSpPr>
            <p:nvPr/>
          </p:nvSpPr>
          <p:spPr bwMode="auto">
            <a:xfrm>
              <a:off x="4540" y="2900"/>
              <a:ext cx="296" cy="296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4</a:t>
              </a:r>
            </a:p>
          </p:txBody>
        </p:sp>
        <p:sp>
          <p:nvSpPr>
            <p:cNvPr id="112648" name="Oval 7"/>
            <p:cNvSpPr>
              <a:spLocks noChangeArrowheads="1"/>
            </p:cNvSpPr>
            <p:nvPr/>
          </p:nvSpPr>
          <p:spPr bwMode="auto">
            <a:xfrm>
              <a:off x="5294" y="2881"/>
              <a:ext cx="295" cy="295"/>
            </a:xfrm>
            <a:prstGeom prst="ellipse">
              <a:avLst/>
            </a:prstGeom>
            <a:solidFill>
              <a:srgbClr val="355E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5</a:t>
              </a:r>
            </a:p>
          </p:txBody>
        </p:sp>
        <p:sp>
          <p:nvSpPr>
            <p:cNvPr id="112649" name="Oval 8"/>
            <p:cNvSpPr>
              <a:spLocks noChangeArrowheads="1"/>
            </p:cNvSpPr>
            <p:nvPr/>
          </p:nvSpPr>
          <p:spPr bwMode="auto">
            <a:xfrm>
              <a:off x="5835" y="2296"/>
              <a:ext cx="296" cy="296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6</a:t>
              </a:r>
            </a:p>
          </p:txBody>
        </p:sp>
        <p:sp>
          <p:nvSpPr>
            <p:cNvPr id="112650" name="Oval 9"/>
            <p:cNvSpPr>
              <a:spLocks noChangeArrowheads="1"/>
            </p:cNvSpPr>
            <p:nvPr/>
          </p:nvSpPr>
          <p:spPr bwMode="auto">
            <a:xfrm>
              <a:off x="5074" y="1843"/>
              <a:ext cx="296" cy="29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7</a:t>
              </a:r>
            </a:p>
          </p:txBody>
        </p:sp>
        <p:sp>
          <p:nvSpPr>
            <p:cNvPr id="112651" name="Oval 10"/>
            <p:cNvSpPr>
              <a:spLocks noChangeArrowheads="1"/>
            </p:cNvSpPr>
            <p:nvPr/>
          </p:nvSpPr>
          <p:spPr bwMode="auto">
            <a:xfrm>
              <a:off x="3408" y="3277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112652" name="Oval 11"/>
            <p:cNvSpPr>
              <a:spLocks noChangeArrowheads="1"/>
            </p:cNvSpPr>
            <p:nvPr/>
          </p:nvSpPr>
          <p:spPr bwMode="auto">
            <a:xfrm>
              <a:off x="3813" y="2583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cxnSp>
          <p:nvCxnSpPr>
            <p:cNvPr id="112653" name="AutoShape 12"/>
            <p:cNvCxnSpPr>
              <a:cxnSpLocks noChangeShapeType="1"/>
              <a:stCxn id="112650" idx="4"/>
              <a:endCxn id="112648" idx="0"/>
            </p:cNvCxnSpPr>
            <p:nvPr/>
          </p:nvCxnSpPr>
          <p:spPr bwMode="auto">
            <a:xfrm>
              <a:off x="5222" y="2139"/>
              <a:ext cx="220" cy="742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12654" name="AutoShape 13"/>
            <p:cNvCxnSpPr>
              <a:cxnSpLocks noChangeShapeType="1"/>
              <a:stCxn id="112648" idx="4"/>
              <a:endCxn id="112646" idx="7"/>
            </p:cNvCxnSpPr>
            <p:nvPr/>
          </p:nvCxnSpPr>
          <p:spPr bwMode="auto">
            <a:xfrm flipH="1">
              <a:off x="5188" y="3176"/>
              <a:ext cx="254" cy="376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12655" name="AutoShape 14"/>
            <p:cNvCxnSpPr>
              <a:cxnSpLocks noChangeShapeType="1"/>
              <a:stCxn id="112646" idx="3"/>
              <a:endCxn id="112645" idx="7"/>
            </p:cNvCxnSpPr>
            <p:nvPr/>
          </p:nvCxnSpPr>
          <p:spPr bwMode="auto">
            <a:xfrm flipH="1">
              <a:off x="4597" y="3762"/>
              <a:ext cx="381" cy="193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1264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207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Energy Cost for Data Collection</a:t>
            </a:r>
          </a:p>
        </p:txBody>
      </p:sp>
      <p:sp>
        <p:nvSpPr>
          <p:cNvPr id="112644" name="Text Box 2"/>
          <p:cNvSpPr txBox="1">
            <a:spLocks noChangeArrowheads="1"/>
          </p:cNvSpPr>
          <p:nvPr/>
        </p:nvSpPr>
        <p:spPr bwMode="auto">
          <a:xfrm>
            <a:off x="206375" y="1635125"/>
            <a:ext cx="9421813" cy="2068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Empirically measure: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sz="1800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GB" sz="1800" b="1" baseline="-330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the energy drain during </a:t>
            </a:r>
            <a:r>
              <a:rPr lang="en-GB" sz="1800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downloading (58 mJ/s)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1800" b="1">
                <a:solidFill>
                  <a:srgbClr val="355E00"/>
                </a:solidFill>
                <a:latin typeface="Arial" charset="0"/>
                <a:ea typeface="Arial" charset="0"/>
                <a:cs typeface="Arial" charset="0"/>
              </a:rPr>
              <a:t>	e</a:t>
            </a:r>
            <a:r>
              <a:rPr lang="en-GB" sz="1800" b="1" baseline="-33000">
                <a:solidFill>
                  <a:srgbClr val="355E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the energy drain during </a:t>
            </a:r>
            <a:r>
              <a:rPr lang="en-GB" sz="1800" b="1">
                <a:solidFill>
                  <a:srgbClr val="355E00"/>
                </a:solidFill>
                <a:latin typeface="Arial" charset="0"/>
                <a:ea typeface="Arial" charset="0"/>
                <a:cs typeface="Arial" charset="0"/>
              </a:rPr>
              <a:t>routing (55 mJ/s)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1800" b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	e</a:t>
            </a:r>
            <a:r>
              <a:rPr lang="en-GB" sz="1800" b="1" baseline="-3300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the energy drain during </a:t>
            </a:r>
            <a:r>
              <a:rPr lang="en-GB" sz="1800" b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overhearing (6.6 mJ/s)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 sz="1800" b="1">
              <a:solidFill>
                <a:srgbClr val="80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Group 3"/>
          <p:cNvGrpSpPr>
            <a:grpSpLocks/>
          </p:cNvGrpSpPr>
          <p:nvPr/>
        </p:nvGrpSpPr>
        <p:grpSpPr bwMode="auto">
          <a:xfrm>
            <a:off x="5410200" y="2925763"/>
            <a:ext cx="4319588" cy="3751262"/>
            <a:chOff x="3408" y="1843"/>
            <a:chExt cx="2721" cy="2363"/>
          </a:xfrm>
        </p:grpSpPr>
        <p:sp>
          <p:nvSpPr>
            <p:cNvPr id="114694" name="Oval 4"/>
            <p:cNvSpPr>
              <a:spLocks noChangeArrowheads="1"/>
            </p:cNvSpPr>
            <p:nvPr/>
          </p:nvSpPr>
          <p:spPr bwMode="auto">
            <a:xfrm>
              <a:off x="4345" y="3912"/>
              <a:ext cx="296" cy="296"/>
            </a:xfrm>
            <a:prstGeom prst="ellipse">
              <a:avLst/>
            </a:prstGeom>
            <a:solidFill>
              <a:srgbClr val="355E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B</a:t>
              </a:r>
            </a:p>
          </p:txBody>
        </p:sp>
        <p:sp>
          <p:nvSpPr>
            <p:cNvPr id="114695" name="Oval 5"/>
            <p:cNvSpPr>
              <a:spLocks noChangeArrowheads="1"/>
            </p:cNvSpPr>
            <p:nvPr/>
          </p:nvSpPr>
          <p:spPr bwMode="auto">
            <a:xfrm>
              <a:off x="4936" y="3510"/>
              <a:ext cx="296" cy="296"/>
            </a:xfrm>
            <a:prstGeom prst="ellipse">
              <a:avLst/>
            </a:prstGeom>
            <a:solidFill>
              <a:srgbClr val="355E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</a:p>
          </p:txBody>
        </p:sp>
        <p:sp>
          <p:nvSpPr>
            <p:cNvPr id="114696" name="Oval 6"/>
            <p:cNvSpPr>
              <a:spLocks noChangeArrowheads="1"/>
            </p:cNvSpPr>
            <p:nvPr/>
          </p:nvSpPr>
          <p:spPr bwMode="auto">
            <a:xfrm>
              <a:off x="4540" y="2900"/>
              <a:ext cx="296" cy="296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4</a:t>
              </a:r>
            </a:p>
          </p:txBody>
        </p:sp>
        <p:sp>
          <p:nvSpPr>
            <p:cNvPr id="114697" name="Oval 7"/>
            <p:cNvSpPr>
              <a:spLocks noChangeArrowheads="1"/>
            </p:cNvSpPr>
            <p:nvPr/>
          </p:nvSpPr>
          <p:spPr bwMode="auto">
            <a:xfrm>
              <a:off x="5294" y="2881"/>
              <a:ext cx="295" cy="295"/>
            </a:xfrm>
            <a:prstGeom prst="ellipse">
              <a:avLst/>
            </a:prstGeom>
            <a:solidFill>
              <a:srgbClr val="355E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5</a:t>
              </a:r>
            </a:p>
          </p:txBody>
        </p:sp>
        <p:sp>
          <p:nvSpPr>
            <p:cNvPr id="114698" name="Oval 8"/>
            <p:cNvSpPr>
              <a:spLocks noChangeArrowheads="1"/>
            </p:cNvSpPr>
            <p:nvPr/>
          </p:nvSpPr>
          <p:spPr bwMode="auto">
            <a:xfrm>
              <a:off x="5835" y="2296"/>
              <a:ext cx="296" cy="296"/>
            </a:xfrm>
            <a:prstGeom prst="ellipse">
              <a:avLst/>
            </a:prstGeom>
            <a:solidFill>
              <a:srgbClr val="8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6</a:t>
              </a:r>
            </a:p>
          </p:txBody>
        </p:sp>
        <p:sp>
          <p:nvSpPr>
            <p:cNvPr id="114699" name="Oval 9"/>
            <p:cNvSpPr>
              <a:spLocks noChangeArrowheads="1"/>
            </p:cNvSpPr>
            <p:nvPr/>
          </p:nvSpPr>
          <p:spPr bwMode="auto">
            <a:xfrm>
              <a:off x="5074" y="1843"/>
              <a:ext cx="296" cy="296"/>
            </a:xfrm>
            <a:prstGeom prst="ellipse">
              <a:avLst/>
            </a:prstGeom>
            <a:solidFill>
              <a:srgbClr val="0000FF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7</a:t>
              </a:r>
            </a:p>
          </p:txBody>
        </p:sp>
        <p:sp>
          <p:nvSpPr>
            <p:cNvPr id="114700" name="Oval 10"/>
            <p:cNvSpPr>
              <a:spLocks noChangeArrowheads="1"/>
            </p:cNvSpPr>
            <p:nvPr/>
          </p:nvSpPr>
          <p:spPr bwMode="auto">
            <a:xfrm>
              <a:off x="3408" y="3277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</a:p>
          </p:txBody>
        </p:sp>
        <p:sp>
          <p:nvSpPr>
            <p:cNvPr id="114701" name="Oval 11"/>
            <p:cNvSpPr>
              <a:spLocks noChangeArrowheads="1"/>
            </p:cNvSpPr>
            <p:nvPr/>
          </p:nvSpPr>
          <p:spPr bwMode="auto">
            <a:xfrm>
              <a:off x="3813" y="2583"/>
              <a:ext cx="296" cy="296"/>
            </a:xfrm>
            <a:prstGeom prst="ellipse">
              <a:avLst/>
            </a:pr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 anchor="ctr">
              <a:prstTxWarp prst="textNoShape">
                <a:avLst/>
              </a:prstTxWarp>
            </a:bodyPr>
            <a:lstStyle/>
            <a:p>
              <a:pPr algn="ctr"/>
              <a:r>
                <a:rPr lang="en-GB" b="1">
                  <a:solidFill>
                    <a:srgbClr val="FFFFFF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</a:p>
          </p:txBody>
        </p:sp>
        <p:cxnSp>
          <p:nvCxnSpPr>
            <p:cNvPr id="114702" name="AutoShape 12"/>
            <p:cNvCxnSpPr>
              <a:cxnSpLocks noChangeShapeType="1"/>
              <a:stCxn id="114699" idx="4"/>
              <a:endCxn id="114697" idx="0"/>
            </p:cNvCxnSpPr>
            <p:nvPr/>
          </p:nvCxnSpPr>
          <p:spPr bwMode="auto">
            <a:xfrm>
              <a:off x="5222" y="2139"/>
              <a:ext cx="220" cy="742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14703" name="AutoShape 13"/>
            <p:cNvCxnSpPr>
              <a:cxnSpLocks noChangeShapeType="1"/>
              <a:stCxn id="114697" idx="4"/>
              <a:endCxn id="114695" idx="7"/>
            </p:cNvCxnSpPr>
            <p:nvPr/>
          </p:nvCxnSpPr>
          <p:spPr bwMode="auto">
            <a:xfrm flipH="1">
              <a:off x="5188" y="3176"/>
              <a:ext cx="254" cy="376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14704" name="AutoShape 14"/>
            <p:cNvCxnSpPr>
              <a:cxnSpLocks noChangeShapeType="1"/>
              <a:stCxn id="114695" idx="3"/>
              <a:endCxn id="114694" idx="7"/>
            </p:cNvCxnSpPr>
            <p:nvPr/>
          </p:nvCxnSpPr>
          <p:spPr bwMode="auto">
            <a:xfrm flipH="1">
              <a:off x="4597" y="3762"/>
              <a:ext cx="381" cy="193"/>
            </a:xfrm>
            <a:prstGeom prst="straightConnector1">
              <a:avLst/>
            </a:prstGeom>
            <a:noFill/>
            <a:ln w="3672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14691" name="Text Box 15"/>
          <p:cNvSpPr txBox="1">
            <a:spLocks noChangeArrowheads="1"/>
          </p:cNvSpPr>
          <p:nvPr/>
        </p:nvSpPr>
        <p:spPr bwMode="auto">
          <a:xfrm>
            <a:off x="315913" y="3170238"/>
            <a:ext cx="6678612" cy="677862"/>
          </a:xfrm>
          <a:prstGeom prst="rect">
            <a:avLst/>
          </a:prstGeom>
          <a:solidFill>
            <a:srgbClr val="E6E6FF"/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</a:pPr>
            <a:r>
              <a:rPr lang="en-GB" sz="20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c</a:t>
            </a:r>
            <a:r>
              <a:rPr lang="en-GB" baseline="-250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7</a:t>
            </a:r>
            <a: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 = (0, 0, </a:t>
            </a:r>
            <a:r>
              <a:rPr lang="en-GB" b="1">
                <a:solidFill>
                  <a:srgbClr val="355E00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  <a:r>
              <a:rPr lang="en-GB" b="1" baseline="-33000">
                <a:solidFill>
                  <a:srgbClr val="355E00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b="1">
                <a:solidFill>
                  <a:srgbClr val="800000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  <a:r>
              <a:rPr lang="en-GB" b="1" baseline="-33000">
                <a:solidFill>
                  <a:srgbClr val="800000"/>
                </a:solidFill>
                <a:latin typeface="Gill Sans" charset="0"/>
                <a:ea typeface="Gill Sans" charset="0"/>
                <a:cs typeface="Gill Sans" charset="0"/>
              </a:rPr>
              <a:t>o</a:t>
            </a:r>
            <a: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b="1">
                <a:solidFill>
                  <a:srgbClr val="355E00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  <a:r>
              <a:rPr lang="en-GB" b="1" baseline="-33000">
                <a:solidFill>
                  <a:srgbClr val="355E00"/>
                </a:solidFill>
                <a:latin typeface="Gill Sans" charset="0"/>
                <a:ea typeface="Gill Sans" charset="0"/>
                <a:cs typeface="Gill Sans" charset="0"/>
              </a:rPr>
              <a:t>r</a:t>
            </a:r>
            <a: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b="1">
                <a:solidFill>
                  <a:srgbClr val="800000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  <a:r>
              <a:rPr lang="en-GB" b="1" baseline="-33000">
                <a:solidFill>
                  <a:srgbClr val="800000"/>
                </a:solidFill>
                <a:latin typeface="Gill Sans" charset="0"/>
                <a:ea typeface="Gill Sans" charset="0"/>
                <a:cs typeface="Gill Sans" charset="0"/>
              </a:rPr>
              <a:t>o</a:t>
            </a:r>
            <a: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b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e</a:t>
            </a:r>
            <a:r>
              <a:rPr lang="en-GB" b="1" baseline="-33000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) * t</a:t>
            </a:r>
            <a:r>
              <a:rPr lang="en-GB" baseline="-250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7</a:t>
            </a:r>
          </a:p>
        </p:txBody>
      </p:sp>
      <p:sp>
        <p:nvSpPr>
          <p:cNvPr id="114692" name="Text Box 2"/>
          <p:cNvSpPr txBox="1">
            <a:spLocks noChangeArrowheads="1"/>
          </p:cNvSpPr>
          <p:nvPr/>
        </p:nvSpPr>
        <p:spPr bwMode="auto">
          <a:xfrm>
            <a:off x="206375" y="1635125"/>
            <a:ext cx="9421813" cy="20685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Empirically measure: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sz="1800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e</a:t>
            </a:r>
            <a:r>
              <a:rPr lang="en-GB" sz="1800" b="1" baseline="-330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the energy drain during </a:t>
            </a:r>
            <a:r>
              <a:rPr lang="en-GB" sz="1800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downloading (58 mJ/s)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1800" b="1">
                <a:solidFill>
                  <a:srgbClr val="355E00"/>
                </a:solidFill>
                <a:latin typeface="Arial" charset="0"/>
                <a:ea typeface="Arial" charset="0"/>
                <a:cs typeface="Arial" charset="0"/>
              </a:rPr>
              <a:t>	e</a:t>
            </a:r>
            <a:r>
              <a:rPr lang="en-GB" sz="1800" b="1" baseline="-33000">
                <a:solidFill>
                  <a:srgbClr val="355E00"/>
                </a:solidFill>
                <a:latin typeface="Arial" charset="0"/>
                <a:ea typeface="Arial" charset="0"/>
                <a:cs typeface="Arial" charset="0"/>
              </a:rPr>
              <a:t>r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the energy drain during </a:t>
            </a:r>
            <a:r>
              <a:rPr lang="en-GB" sz="1800" b="1">
                <a:solidFill>
                  <a:srgbClr val="355E00"/>
                </a:solidFill>
                <a:latin typeface="Arial" charset="0"/>
                <a:ea typeface="Arial" charset="0"/>
                <a:cs typeface="Arial" charset="0"/>
              </a:rPr>
              <a:t>routing (55 mJ/s)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1800" b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	e</a:t>
            </a:r>
            <a:r>
              <a:rPr lang="en-GB" sz="1800" b="1" baseline="-33000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GB" sz="18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the energy drain during </a:t>
            </a:r>
            <a:r>
              <a:rPr lang="en-GB" sz="1800" b="1">
                <a:solidFill>
                  <a:srgbClr val="800000"/>
                </a:solidFill>
                <a:latin typeface="Arial" charset="0"/>
                <a:ea typeface="Arial" charset="0"/>
                <a:cs typeface="Arial" charset="0"/>
              </a:rPr>
              <a:t>overhearing (6.6 mJ/s)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 sz="1800" b="1">
              <a:solidFill>
                <a:srgbClr val="80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6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207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Energy Cost for Data Collection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849313" y="4270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Lance Scoring Functions</a:t>
            </a:r>
          </a:p>
        </p:txBody>
      </p:sp>
      <p:sp>
        <p:nvSpPr>
          <p:cNvPr id="116739" name="Text Box 2"/>
          <p:cNvSpPr txBox="1">
            <a:spLocks noChangeArrowheads="1"/>
          </p:cNvSpPr>
          <p:nvPr/>
        </p:nvSpPr>
        <p:spPr bwMode="auto">
          <a:xfrm>
            <a:off x="322263" y="1609725"/>
            <a:ext cx="8767762" cy="711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Inputs:</a:t>
            </a: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ADU with value, cost vector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Output:</a:t>
            </a:r>
            <a:r>
              <a:rPr lang="en-GB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Score used to rank ADUs</a:t>
            </a:r>
          </a:p>
        </p:txBody>
      </p:sp>
      <p:sp>
        <p:nvSpPr>
          <p:cNvPr id="41987" name="Oval 3"/>
          <p:cNvSpPr>
            <a:spLocks noChangeArrowheads="1"/>
          </p:cNvSpPr>
          <p:nvPr/>
        </p:nvSpPr>
        <p:spPr bwMode="auto">
          <a:xfrm>
            <a:off x="1382713" y="5151438"/>
            <a:ext cx="469900" cy="4699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B</a:t>
            </a:r>
          </a:p>
        </p:txBody>
      </p:sp>
      <p:sp>
        <p:nvSpPr>
          <p:cNvPr id="41988" name="Oval 4"/>
          <p:cNvSpPr>
            <a:spLocks noChangeArrowheads="1"/>
          </p:cNvSpPr>
          <p:nvPr/>
        </p:nvSpPr>
        <p:spPr bwMode="auto">
          <a:xfrm>
            <a:off x="3860800" y="2844800"/>
            <a:ext cx="468313" cy="468313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41989" name="Oval 5"/>
          <p:cNvSpPr>
            <a:spLocks noChangeArrowheads="1"/>
          </p:cNvSpPr>
          <p:nvPr/>
        </p:nvSpPr>
        <p:spPr bwMode="auto">
          <a:xfrm>
            <a:off x="2220913" y="4389438"/>
            <a:ext cx="469900" cy="4699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41990" name="Oval 6"/>
          <p:cNvSpPr>
            <a:spLocks noChangeArrowheads="1"/>
          </p:cNvSpPr>
          <p:nvPr/>
        </p:nvSpPr>
        <p:spPr bwMode="auto">
          <a:xfrm>
            <a:off x="3059113" y="3627438"/>
            <a:ext cx="469900" cy="469900"/>
          </a:xfrm>
          <a:prstGeom prst="ellipse">
            <a:avLst/>
          </a:pr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/>
            <a:r>
              <a:rPr lang="en-GB" b="1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4968875" y="2459038"/>
            <a:ext cx="4327525" cy="414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sz="22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ADU</a:t>
            </a:r>
            <a:r>
              <a:rPr lang="en-GB" sz="2200" baseline="-330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GB" sz="22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: [v=10, c = (58, 6.6, 0)]</a:t>
            </a:r>
          </a:p>
        </p:txBody>
      </p:sp>
      <p:sp>
        <p:nvSpPr>
          <p:cNvPr id="41992" name="Text Box 8"/>
          <p:cNvSpPr txBox="1">
            <a:spLocks noChangeArrowheads="1"/>
          </p:cNvSpPr>
          <p:nvPr/>
        </p:nvSpPr>
        <p:spPr bwMode="auto">
          <a:xfrm>
            <a:off x="2601913" y="4846638"/>
            <a:ext cx="952500" cy="355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</a:tabLst>
            </a:pPr>
            <a:r>
              <a:rPr lang="en-GB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v=10</a:t>
            </a:r>
          </a:p>
        </p:txBody>
      </p:sp>
      <p:cxnSp>
        <p:nvCxnSpPr>
          <p:cNvPr id="41993" name="AutoShape 9"/>
          <p:cNvCxnSpPr>
            <a:cxnSpLocks noChangeShapeType="1"/>
            <a:stCxn id="41989" idx="3"/>
            <a:endCxn id="41987" idx="7"/>
          </p:cNvCxnSpPr>
          <p:nvPr/>
        </p:nvCxnSpPr>
        <p:spPr bwMode="auto">
          <a:xfrm rot="5400000">
            <a:off x="1822450" y="4752975"/>
            <a:ext cx="428625" cy="504825"/>
          </a:xfrm>
          <a:prstGeom prst="straightConnector1">
            <a:avLst/>
          </a:prstGeom>
          <a:noFill/>
          <a:ln w="73080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41994" name="Text Box 10"/>
          <p:cNvSpPr txBox="1">
            <a:spLocks noChangeArrowheads="1"/>
          </p:cNvSpPr>
          <p:nvPr/>
        </p:nvSpPr>
        <p:spPr bwMode="auto">
          <a:xfrm>
            <a:off x="4979988" y="2849563"/>
            <a:ext cx="4395787" cy="4143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22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ADU</a:t>
            </a:r>
            <a:r>
              <a:rPr lang="en-GB" sz="2200" baseline="-330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GB" sz="22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: [v=20, c = (55, 58, 6.6)]</a:t>
            </a:r>
          </a:p>
        </p:txBody>
      </p:sp>
      <p:sp>
        <p:nvSpPr>
          <p:cNvPr id="41995" name="Text Box 11"/>
          <p:cNvSpPr txBox="1">
            <a:spLocks noChangeArrowheads="1"/>
          </p:cNvSpPr>
          <p:nvPr/>
        </p:nvSpPr>
        <p:spPr bwMode="auto">
          <a:xfrm>
            <a:off x="3211513" y="4160838"/>
            <a:ext cx="952500" cy="355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</a:tabLst>
            </a:pPr>
            <a:r>
              <a:rPr lang="en-GB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v=20</a:t>
            </a:r>
          </a:p>
        </p:txBody>
      </p:sp>
      <p:cxnSp>
        <p:nvCxnSpPr>
          <p:cNvPr id="41996" name="AutoShape 12"/>
          <p:cNvCxnSpPr>
            <a:cxnSpLocks noChangeShapeType="1"/>
            <a:stCxn id="41990" idx="3"/>
            <a:endCxn id="41989" idx="7"/>
          </p:cNvCxnSpPr>
          <p:nvPr/>
        </p:nvCxnSpPr>
        <p:spPr bwMode="auto">
          <a:xfrm rot="5400000">
            <a:off x="2660650" y="3990975"/>
            <a:ext cx="428625" cy="504825"/>
          </a:xfrm>
          <a:prstGeom prst="straightConnector1">
            <a:avLst/>
          </a:prstGeom>
          <a:noFill/>
          <a:ln w="73080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41997" name="Text Box 13"/>
          <p:cNvSpPr txBox="1">
            <a:spLocks noChangeArrowheads="1"/>
          </p:cNvSpPr>
          <p:nvPr/>
        </p:nvSpPr>
        <p:spPr bwMode="auto">
          <a:xfrm>
            <a:off x="4981575" y="3251200"/>
            <a:ext cx="4911725" cy="4143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GB" sz="22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ADU</a:t>
            </a:r>
            <a:r>
              <a:rPr lang="en-GB" sz="2200" baseline="-330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GB" sz="220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: [v=40, c = (58, 58, 55)]</a:t>
            </a:r>
          </a:p>
        </p:txBody>
      </p:sp>
      <p:sp>
        <p:nvSpPr>
          <p:cNvPr id="41998" name="Text Box 14"/>
          <p:cNvSpPr txBox="1">
            <a:spLocks noChangeArrowheads="1"/>
          </p:cNvSpPr>
          <p:nvPr/>
        </p:nvSpPr>
        <p:spPr bwMode="auto">
          <a:xfrm>
            <a:off x="3867150" y="3435350"/>
            <a:ext cx="952500" cy="355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</a:tabLst>
            </a:pPr>
            <a:r>
              <a:rPr lang="en-GB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v=40</a:t>
            </a:r>
          </a:p>
        </p:txBody>
      </p:sp>
      <p:cxnSp>
        <p:nvCxnSpPr>
          <p:cNvPr id="41999" name="AutoShape 15"/>
          <p:cNvCxnSpPr>
            <a:cxnSpLocks noChangeShapeType="1"/>
            <a:stCxn id="41988" idx="3"/>
            <a:endCxn id="41990" idx="7"/>
          </p:cNvCxnSpPr>
          <p:nvPr/>
        </p:nvCxnSpPr>
        <p:spPr bwMode="auto">
          <a:xfrm rot="5400000">
            <a:off x="3469482" y="3236118"/>
            <a:ext cx="450850" cy="468313"/>
          </a:xfrm>
          <a:prstGeom prst="straightConnector1">
            <a:avLst/>
          </a:prstGeom>
          <a:noFill/>
          <a:ln w="73080">
            <a:solidFill>
              <a:srgbClr val="0000FF"/>
            </a:solidFill>
            <a:round/>
            <a:headEnd/>
            <a:tailEnd type="triangle" w="med" len="med"/>
          </a:ln>
        </p:spPr>
      </p:cxn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4659313" y="3779838"/>
            <a:ext cx="5265737" cy="2998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290513" indent="-182563" eaLnBrk="0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en-GB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Three scoring functions:</a:t>
            </a:r>
          </a:p>
          <a:p>
            <a:pPr marL="290513" indent="-182563" eaLnBrk="0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en-GB" sz="1800" i="1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sz="1800" b="1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Value only</a:t>
            </a:r>
            <a: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Score ADU by its value alone</a:t>
            </a:r>
          </a:p>
          <a:p>
            <a:pPr marL="290513" indent="-182563" eaLnBrk="0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sz="1800" b="1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Cost total</a:t>
            </a:r>
            <a: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Score ADU by value scaled by total</a:t>
            </a:r>
            <a:b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cost to download</a:t>
            </a:r>
          </a:p>
          <a:p>
            <a:pPr marL="290513" indent="-182563" eaLnBrk="0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</a:t>
            </a:r>
            <a:r>
              <a:rPr lang="en-GB" sz="1800" b="1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Cost bottleneck</a:t>
            </a:r>
            <a: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: Score ADU by value scaled</a:t>
            </a:r>
            <a:b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by most energy-constrained node on</a:t>
            </a:r>
            <a:b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GB" sz="1800" kern="0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	routing path</a:t>
            </a:r>
          </a:p>
          <a:p>
            <a:pPr marL="290513" indent="-182563" eaLnBrk="0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/>
            </a:pPr>
            <a:endParaRPr lang="en-GB" sz="1800" i="1" kern="0" dirty="0">
              <a:solidFill>
                <a:srgbClr val="2300DC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 masterRel="sameClick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 masterRel="sameClick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 masterRel="sameClick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 masterRel="sameClick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 masterRel="sameClick"/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50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500" fill="hold" masterRel="sameClick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 masterRel="sameClick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 masterRel="sameClick"/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 masterRel="sameClick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419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Key Challenge: Resource Management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</a:rPr>
              <a:t>Sensor nodes are </a:t>
            </a:r>
            <a:r>
              <a:rPr lang="en-US" i="1" dirty="0" smtClean="0">
                <a:solidFill>
                  <a:srgbClr val="AE2D2D"/>
                </a:solidFill>
                <a:latin typeface="Helvetica" charset="0"/>
              </a:rPr>
              <a:t>severely </a:t>
            </a:r>
            <a:r>
              <a:rPr lang="en-US" dirty="0" smtClean="0">
                <a:latin typeface="Helvetica" charset="0"/>
              </a:rPr>
              <a:t>resource constrained</a:t>
            </a:r>
          </a:p>
          <a:p>
            <a:pPr lvl="1"/>
            <a:r>
              <a:rPr lang="en-US" dirty="0" smtClean="0">
                <a:latin typeface="Helvetica" charset="0"/>
              </a:rPr>
              <a:t>8 MHz CPU</a:t>
            </a:r>
          </a:p>
          <a:p>
            <a:pPr lvl="1"/>
            <a:r>
              <a:rPr lang="en-US" dirty="0" smtClean="0">
                <a:latin typeface="Helvetica" charset="0"/>
              </a:rPr>
              <a:t>10 KB of memory</a:t>
            </a:r>
          </a:p>
          <a:p>
            <a:pPr lvl="1"/>
            <a:r>
              <a:rPr lang="en-US" dirty="0" smtClean="0">
                <a:latin typeface="Helvetica" charset="0"/>
              </a:rPr>
              <a:t>~100 Kbps of radio link bandwidth (best case)</a:t>
            </a:r>
          </a:p>
          <a:p>
            <a:pPr lvl="1"/>
            <a:r>
              <a:rPr lang="en-US" dirty="0" smtClean="0">
                <a:latin typeface="Helvetica" charset="0"/>
              </a:rPr>
              <a:t>200 </a:t>
            </a:r>
            <a:r>
              <a:rPr lang="en-US" dirty="0" err="1" smtClean="0">
                <a:latin typeface="Helvetica" charset="0"/>
              </a:rPr>
              <a:t>mAh</a:t>
            </a:r>
            <a:r>
              <a:rPr lang="en-US" dirty="0" smtClean="0">
                <a:latin typeface="Helvetica" charset="0"/>
              </a:rPr>
              <a:t> – 2000 </a:t>
            </a:r>
            <a:r>
              <a:rPr lang="en-US" dirty="0" err="1" smtClean="0">
                <a:latin typeface="Helvetica" charset="0"/>
              </a:rPr>
              <a:t>mAh</a:t>
            </a:r>
            <a:r>
              <a:rPr lang="en-US" dirty="0" smtClean="0">
                <a:latin typeface="Helvetica" charset="0"/>
              </a:rPr>
              <a:t> batteries</a:t>
            </a:r>
          </a:p>
          <a:p>
            <a:r>
              <a:rPr lang="en-US" dirty="0" smtClean="0">
                <a:latin typeface="Helvetica" charset="0"/>
              </a:rPr>
              <a:t>Demands new approach to software design</a:t>
            </a:r>
          </a:p>
          <a:p>
            <a:pPr lvl="1"/>
            <a:r>
              <a:rPr lang="en-US" dirty="0" smtClean="0">
                <a:latin typeface="Helvetica" charset="0"/>
              </a:rPr>
              <a:t>Careful management of resources at the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node level</a:t>
            </a:r>
          </a:p>
          <a:p>
            <a:pPr lvl="1"/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Adaptation </a:t>
            </a:r>
            <a:r>
              <a:rPr lang="en-US" dirty="0" smtClean="0">
                <a:latin typeface="Helvetica" charset="0"/>
              </a:rPr>
              <a:t>to changing load and resource availability</a:t>
            </a:r>
          </a:p>
          <a:p>
            <a:pPr lvl="1"/>
            <a:r>
              <a:rPr lang="en-US" dirty="0" smtClean="0">
                <a:latin typeface="Helvetica" charset="0"/>
              </a:rPr>
              <a:t>Coordination of resource allocation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across the network</a:t>
            </a:r>
          </a:p>
          <a:p>
            <a:r>
              <a:rPr lang="en-US" dirty="0" smtClean="0">
                <a:latin typeface="Helvetica" charset="0"/>
              </a:rPr>
              <a:t>Our mantra: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Resource Aware Programming</a:t>
            </a:r>
          </a:p>
          <a:p>
            <a:pPr lvl="1"/>
            <a:r>
              <a:rPr lang="en-US" dirty="0" smtClean="0">
                <a:latin typeface="Helvetica" charset="0"/>
              </a:rPr>
              <a:t>Make resources a first class primitive in the programming model.</a:t>
            </a:r>
          </a:p>
          <a:p>
            <a:endParaRPr lang="en-US" dirty="0" smtClean="0">
              <a:latin typeface="Helvetica" charset="0"/>
            </a:endParaRPr>
          </a:p>
        </p:txBody>
      </p:sp>
      <p:pic>
        <p:nvPicPr>
          <p:cNvPr id="37892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69113" y="1722438"/>
            <a:ext cx="3048000" cy="197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smtClean="0">
                <a:latin typeface="Gill Sans" charset="0"/>
              </a:rPr>
              <a:t>Scoring function comparison</a:t>
            </a:r>
            <a:br>
              <a:rPr lang="en-US" dirty="0" smtClean="0">
                <a:latin typeface="Gill Sans" charset="0"/>
              </a:rPr>
            </a:br>
            <a:r>
              <a:rPr lang="en-US" sz="2400" dirty="0" smtClean="0">
                <a:latin typeface="Gill Sans" charset="0"/>
              </a:rPr>
              <a:t>10-node linear chain</a:t>
            </a:r>
            <a:endParaRPr lang="en-US" sz="2400" dirty="0">
              <a:latin typeface="Gill Sans" charset="0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468312" y="1798637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Callout 5"/>
          <p:cNvSpPr>
            <a:spLocks noChangeArrowheads="1"/>
          </p:cNvSpPr>
          <p:nvPr/>
        </p:nvSpPr>
        <p:spPr bwMode="auto">
          <a:xfrm>
            <a:off x="239712" y="3398837"/>
            <a:ext cx="2560638" cy="1211262"/>
          </a:xfrm>
          <a:prstGeom prst="wedgeEllipseCallout">
            <a:avLst>
              <a:gd name="adj1" fmla="val 19000"/>
              <a:gd name="adj2" fmla="val 8083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Downloads same amount of data from all nodes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5912" y="1722437"/>
            <a:ext cx="3048000" cy="30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ill Sans"/>
                <a:cs typeface="Gill Sans"/>
              </a:rPr>
              <a:t>Data value retrieved (% of available)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9" name="Oval Callout 8"/>
          <p:cNvSpPr>
            <a:spLocks noChangeArrowheads="1"/>
          </p:cNvSpPr>
          <p:nvPr/>
        </p:nvSpPr>
        <p:spPr bwMode="auto">
          <a:xfrm>
            <a:off x="5421312" y="2713037"/>
            <a:ext cx="2560638" cy="914400"/>
          </a:xfrm>
          <a:prstGeom prst="wedgeEllipseCallout">
            <a:avLst>
              <a:gd name="adj1" fmla="val -46612"/>
              <a:gd name="adj2" fmla="val 130018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Closely matches offline optimal solution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06712" y="2027237"/>
            <a:ext cx="1905000" cy="480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06912" y="2027237"/>
            <a:ext cx="4038600" cy="480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3211512" y="1951037"/>
            <a:ext cx="2560638" cy="914400"/>
          </a:xfrm>
          <a:prstGeom prst="wedgeEllipseCallout">
            <a:avLst>
              <a:gd name="adj1" fmla="val -39379"/>
              <a:gd name="adj2" fmla="val 111212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Biased towards nodes near sink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8493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MoteLab Testbed Experiments</a:t>
            </a:r>
            <a:br>
              <a:rPr lang="en-GB" smtClean="0">
                <a:latin typeface="Gill Sans" charset="0"/>
              </a:rPr>
            </a:br>
            <a:r>
              <a:rPr lang="en-GB" sz="1800" smtClean="0">
                <a:latin typeface="Gill Sans" charset="0"/>
              </a:rPr>
              <a:t>50 node tree topology, Zipf value distribution</a:t>
            </a:r>
          </a:p>
        </p:txBody>
      </p:sp>
      <p:pic>
        <p:nvPicPr>
          <p:cNvPr id="12390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90675"/>
            <a:ext cx="10080625" cy="5040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3970338"/>
            <a:ext cx="9917113" cy="27908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9" name="Text Box 5"/>
          <p:cNvSpPr txBox="1">
            <a:spLocks noChangeArrowheads="1"/>
          </p:cNvSpPr>
          <p:nvPr/>
        </p:nvSpPr>
        <p:spPr bwMode="auto">
          <a:xfrm>
            <a:off x="3897313" y="3992563"/>
            <a:ext cx="2284412" cy="188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6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Node ID</a:t>
            </a:r>
          </a:p>
        </p:txBody>
      </p:sp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6030913" y="1858963"/>
            <a:ext cx="2971800" cy="642937"/>
          </a:xfrm>
          <a:prstGeom prst="wedgeRoundRectCallout">
            <a:avLst>
              <a:gd name="adj1" fmla="val -51593"/>
              <a:gd name="adj2" fmla="val 108718"/>
              <a:gd name="adj3" fmla="val 16667"/>
            </a:avLst>
          </a:prstGeom>
          <a:solidFill>
            <a:srgbClr val="E6E6FF"/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800" b="1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Lance closely matches</a:t>
            </a:r>
            <a:br>
              <a:rPr lang="en-GB" sz="1800" b="1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1800" b="1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optimal behavior</a:t>
            </a:r>
          </a:p>
        </p:txBody>
      </p:sp>
      <p:pic>
        <p:nvPicPr>
          <p:cNvPr id="1239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513" y="4730750"/>
            <a:ext cx="9664700" cy="2782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3912" name="Text Box 5"/>
          <p:cNvSpPr txBox="1">
            <a:spLocks noChangeArrowheads="1"/>
          </p:cNvSpPr>
          <p:nvPr/>
        </p:nvSpPr>
        <p:spPr bwMode="auto">
          <a:xfrm>
            <a:off x="9309100" y="3932238"/>
            <a:ext cx="684213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6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Total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"/>
          <p:cNvSpPr>
            <a:spLocks noChangeArrowheads="1"/>
          </p:cNvSpPr>
          <p:nvPr/>
        </p:nvSpPr>
        <p:spPr bwMode="auto">
          <a:xfrm>
            <a:off x="0" y="0"/>
            <a:ext cx="10080625" cy="7559675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7263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Tungurahua Volcano Deployment</a:t>
            </a:r>
          </a:p>
        </p:txBody>
      </p:sp>
      <p:pic>
        <p:nvPicPr>
          <p:cNvPr id="12595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0"/>
            <a:ext cx="9639300" cy="7559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5318125" y="1265238"/>
            <a:ext cx="2146300" cy="265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FFFFFF"/>
                </a:solidFill>
                <a:latin typeface="Arial" charset="0"/>
              </a:rPr>
              <a:t>Tungurahua summit</a:t>
            </a:r>
          </a:p>
        </p:txBody>
      </p:sp>
      <p:pic>
        <p:nvPicPr>
          <p:cNvPr id="12595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9263" y="5151438"/>
            <a:ext cx="663575" cy="190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9" name="Text Box 6"/>
          <p:cNvSpPr txBox="1">
            <a:spLocks noChangeArrowheads="1"/>
          </p:cNvSpPr>
          <p:nvPr/>
        </p:nvSpPr>
        <p:spPr bwMode="auto">
          <a:xfrm>
            <a:off x="6561138" y="5592763"/>
            <a:ext cx="2128837" cy="265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FFFFFF"/>
                </a:solidFill>
                <a:latin typeface="Arial" charset="0"/>
              </a:rPr>
              <a:t>8 km to observatory</a:t>
            </a:r>
          </a:p>
        </p:txBody>
      </p:sp>
      <p:sp>
        <p:nvSpPr>
          <p:cNvPr id="125960" name="Line 7"/>
          <p:cNvSpPr>
            <a:spLocks noChangeShapeType="1"/>
          </p:cNvSpPr>
          <p:nvPr/>
        </p:nvSpPr>
        <p:spPr bwMode="auto">
          <a:xfrm>
            <a:off x="7616825" y="5992813"/>
            <a:ext cx="293688" cy="43497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961" name="Text Box 8"/>
          <p:cNvSpPr txBox="1">
            <a:spLocks noChangeArrowheads="1"/>
          </p:cNvSpPr>
          <p:nvPr/>
        </p:nvSpPr>
        <p:spPr bwMode="auto">
          <a:xfrm>
            <a:off x="342900" y="88900"/>
            <a:ext cx="4019550" cy="701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Tungurahua field deployment,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August 2007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013" y="1598613"/>
            <a:ext cx="3863975" cy="4595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361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We fixed the volcano...</a:t>
            </a: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0225" y="2197100"/>
            <a:ext cx="3863975" cy="4595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24513" y="2703513"/>
            <a:ext cx="3863975" cy="4595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Deployment Results</a:t>
            </a: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762500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Ran 8 sensor nodes for a total of 71 hours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Lance used to manage storage and bandwidth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Experimented with different prioritization functions and policy modules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Successfully downloaded 1232 ADUs (77 MB of data)‏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308 downloads failed due to timeouts: success rate 80%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Total storage summaries span 11012 ADUs (688 MB of data)‏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Lance downloaded 11% of the data acquired by the network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  <a:ea typeface="Arial" charset="0"/>
                <a:cs typeface="Arial" charset="0"/>
              </a:rPr>
              <a:t>Lance downloaded </a:t>
            </a:r>
            <a:r>
              <a:rPr lang="en-GB" b="1">
                <a:solidFill>
                  <a:srgbClr val="0000FF"/>
                </a:solidFill>
                <a:latin typeface="Helvetica" charset="0"/>
                <a:ea typeface="Arial" charset="0"/>
                <a:cs typeface="Arial" charset="0"/>
              </a:rPr>
              <a:t>99.5%</a:t>
            </a:r>
            <a:r>
              <a:rPr lang="en-GB">
                <a:latin typeface="Helvetica" charset="0"/>
                <a:ea typeface="Arial" charset="0"/>
                <a:cs typeface="Arial" charset="0"/>
              </a:rPr>
              <a:t> of the </a:t>
            </a:r>
            <a:r>
              <a:rPr lang="en-GB" i="1">
                <a:solidFill>
                  <a:srgbClr val="800000"/>
                </a:solidFill>
                <a:latin typeface="Helvetica" charset="0"/>
                <a:ea typeface="Arial" charset="0"/>
                <a:cs typeface="Arial" charset="0"/>
              </a:rPr>
              <a:t>offline optimal</a:t>
            </a:r>
            <a:r>
              <a:rPr lang="en-GB">
                <a:latin typeface="Helvetica" charset="0"/>
                <a:ea typeface="Arial" charset="0"/>
                <a:cs typeface="Arial" charset="0"/>
              </a:rPr>
              <a:t> data</a:t>
            </a:r>
            <a:endParaRPr lang="en-GB">
              <a:latin typeface="Helvetic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Future Directions: Peloton</a:t>
            </a:r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</a:rPr>
              <a:t>What about </a:t>
            </a:r>
            <a:r>
              <a:rPr lang="en-US" u="sng" dirty="0" smtClean="0">
                <a:latin typeface="Helvetica" charset="0"/>
              </a:rPr>
              <a:t>coordinated</a:t>
            </a:r>
            <a:r>
              <a:rPr lang="en-US" dirty="0" smtClean="0">
                <a:latin typeface="Helvetica" charset="0"/>
              </a:rPr>
              <a:t> resource management within the network?</a:t>
            </a:r>
          </a:p>
          <a:p>
            <a:pPr lvl="1"/>
            <a:r>
              <a:rPr lang="en-US" dirty="0" smtClean="0">
                <a:latin typeface="Helvetica" charset="0"/>
              </a:rPr>
              <a:t>Example: Group of nodes detect an event, elect leader to collect signals, process data, deliver results to the base station.</a:t>
            </a:r>
          </a:p>
          <a:p>
            <a:pPr lvl="1"/>
            <a:r>
              <a:rPr lang="en-US" dirty="0" smtClean="0">
                <a:latin typeface="Helvetica" charset="0"/>
              </a:rPr>
              <a:t>Nodes need to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share </a:t>
            </a:r>
            <a:r>
              <a:rPr lang="en-US" dirty="0" smtClean="0">
                <a:latin typeface="Helvetica" charset="0"/>
              </a:rPr>
              <a:t>information on resource availability,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coordinate </a:t>
            </a:r>
            <a:r>
              <a:rPr lang="en-US" dirty="0" smtClean="0">
                <a:latin typeface="Helvetica" charset="0"/>
              </a:rPr>
              <a:t>resource allocation decisions, and represent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cross-node allocations</a:t>
            </a:r>
          </a:p>
          <a:p>
            <a:r>
              <a:rPr lang="en-US" i="1" dirty="0" smtClean="0">
                <a:latin typeface="Helvetica" charset="0"/>
              </a:rPr>
              <a:t>Peloton </a:t>
            </a:r>
            <a:r>
              <a:rPr lang="en-US" dirty="0" smtClean="0">
                <a:latin typeface="Helvetica" charset="0"/>
              </a:rPr>
              <a:t>– A Distributed OS for</a:t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resource-aware programming</a:t>
            </a:r>
          </a:p>
          <a:p>
            <a:pPr lvl="1"/>
            <a:r>
              <a:rPr lang="en-US" dirty="0" smtClean="0">
                <a:latin typeface="Helvetica" charset="0"/>
              </a:rPr>
              <a:t>Decentralizes resource management within</a:t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the network</a:t>
            </a:r>
          </a:p>
          <a:p>
            <a:pPr lvl="1"/>
            <a:r>
              <a:rPr lang="en-US" dirty="0" smtClean="0">
                <a:latin typeface="Helvetica" charset="0"/>
              </a:rPr>
              <a:t>Extend Pixie’s abstractions to span</a:t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allocations on multiple nodes.</a:t>
            </a:r>
          </a:p>
          <a:p>
            <a:pPr lvl="1"/>
            <a:r>
              <a:rPr lang="en-US" dirty="0" smtClean="0">
                <a:latin typeface="Helvetica" charset="0"/>
              </a:rPr>
              <a:t>[</a:t>
            </a:r>
            <a:r>
              <a:rPr lang="en-US" dirty="0" err="1" smtClean="0">
                <a:latin typeface="Helvetica" charset="0"/>
              </a:rPr>
              <a:t>HotOS</a:t>
            </a:r>
            <a:r>
              <a:rPr lang="en-US" dirty="0" smtClean="0">
                <a:latin typeface="Helvetica" charset="0"/>
              </a:rPr>
              <a:t> 2009]</a:t>
            </a:r>
          </a:p>
        </p:txBody>
      </p:sp>
      <p:pic>
        <p:nvPicPr>
          <p:cNvPr id="140292" name="Picture 3" descr="Pelot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313" y="4618038"/>
            <a:ext cx="3663950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Directions: </a:t>
            </a:r>
            <a:r>
              <a:rPr lang="en-US" dirty="0" err="1" smtClean="0"/>
              <a:t>RoboBees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NSF Expeditions in Computing</a:t>
            </a:r>
          </a:p>
          <a:p>
            <a:pPr>
              <a:buNone/>
            </a:pPr>
            <a:r>
              <a:rPr lang="en-US" dirty="0" smtClean="0"/>
              <a:t>My group: Swarm OS for distributed</a:t>
            </a:r>
            <a:br>
              <a:rPr lang="en-US" dirty="0" smtClean="0"/>
            </a:br>
            <a:r>
              <a:rPr lang="en-US" dirty="0" smtClean="0"/>
              <a:t>resource management and</a:t>
            </a:r>
            <a:br>
              <a:rPr lang="en-US" dirty="0" smtClean="0"/>
            </a:br>
            <a:r>
              <a:rPr lang="en-US" dirty="0" smtClean="0"/>
              <a:t>programming models</a:t>
            </a:r>
          </a:p>
        </p:txBody>
      </p:sp>
      <p:pic>
        <p:nvPicPr>
          <p:cNvPr id="6" name="Picture 5" descr="Fly_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1" y="3856037"/>
            <a:ext cx="4994799" cy="3200400"/>
          </a:xfrm>
          <a:prstGeom prst="rect">
            <a:avLst/>
          </a:prstGeom>
        </p:spPr>
      </p:pic>
      <p:pic>
        <p:nvPicPr>
          <p:cNvPr id="7" name="Picture 6" descr="brain-body-colon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712" y="1722437"/>
            <a:ext cx="4506913" cy="4137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Conclusions</a:t>
            </a: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781175"/>
            <a:ext cx="9612313" cy="4762500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Sensor networks have tremendous potential for data-intensive science, but resource management remains a significant challenge.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Too many low-level knobs that impact performance and lifetime.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We advocate </a:t>
            </a:r>
            <a:r>
              <a:rPr lang="en-GB" b="1" dirty="0">
                <a:solidFill>
                  <a:srgbClr val="AE2D2D"/>
                </a:solidFill>
                <a:latin typeface="Helvetica" charset="0"/>
              </a:rPr>
              <a:t>resource-aware programming</a:t>
            </a:r>
            <a:r>
              <a:rPr lang="en-GB" dirty="0">
                <a:latin typeface="Helvetica" charset="0"/>
              </a:rPr>
              <a:t> as a </a:t>
            </a:r>
            <a:br>
              <a:rPr lang="en-GB" dirty="0">
                <a:latin typeface="Helvetica" charset="0"/>
              </a:rPr>
            </a:br>
            <a:r>
              <a:rPr lang="en-GB" dirty="0">
                <a:latin typeface="Helvetica" charset="0"/>
              </a:rPr>
              <a:t>fundamental design principle.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Applications cannot hide from the need to manage and adapt.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 dirty="0">
                <a:solidFill>
                  <a:srgbClr val="AE2D2D"/>
                </a:solidFill>
                <a:latin typeface="Helvetica" charset="0"/>
              </a:rPr>
              <a:t>Pixie </a:t>
            </a:r>
            <a:r>
              <a:rPr lang="en-GB" dirty="0">
                <a:latin typeface="Helvetica" charset="0"/>
              </a:rPr>
              <a:t>provides OS abstractions for resource awareness at the node level.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 dirty="0">
                <a:solidFill>
                  <a:srgbClr val="AE2D2D"/>
                </a:solidFill>
                <a:latin typeface="Helvetica" charset="0"/>
              </a:rPr>
              <a:t>Lance </a:t>
            </a:r>
            <a:r>
              <a:rPr lang="en-GB" dirty="0">
                <a:latin typeface="Helvetica" charset="0"/>
              </a:rPr>
              <a:t>offers a framework for network-wide resource management.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These systems provide a great deal of flexibility and control to programmers,</a:t>
            </a:r>
            <a:br>
              <a:rPr lang="en-GB" dirty="0">
                <a:latin typeface="Helvetica" charset="0"/>
              </a:rPr>
            </a:br>
            <a:r>
              <a:rPr lang="en-GB" dirty="0">
                <a:latin typeface="Helvetica" charset="0"/>
              </a:rPr>
              <a:t>while hiding the complexity of low-level resource management.</a:t>
            </a:r>
          </a:p>
        </p:txBody>
      </p:sp>
      <p:sp>
        <p:nvSpPr>
          <p:cNvPr id="141317" name="Text Box 3"/>
          <p:cNvSpPr txBox="1">
            <a:spLocks noChangeArrowheads="1"/>
          </p:cNvSpPr>
          <p:nvPr/>
        </p:nvSpPr>
        <p:spPr bwMode="auto">
          <a:xfrm>
            <a:off x="2220913" y="5913438"/>
            <a:ext cx="5562600" cy="762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>
                <a:solidFill>
                  <a:srgbClr val="000000"/>
                </a:solidFill>
                <a:latin typeface="Helvetica" charset="0"/>
              </a:rPr>
              <a:t>For more information, papers, and code:</a:t>
            </a:r>
          </a:p>
          <a:p>
            <a:pPr algn="ctr"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262699"/>
                </a:solidFill>
                <a:latin typeface="Courier" charset="0"/>
                <a:ea typeface="Courier" charset="0"/>
                <a:cs typeface="Courier" charset="0"/>
              </a:rPr>
              <a:t>http://www.eecs.harvard.edu/~mdw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Talk roadmap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</a:rPr>
              <a:t>Two application vignettes.</a:t>
            </a:r>
          </a:p>
          <a:p>
            <a:r>
              <a:rPr lang="en-US" dirty="0" smtClean="0">
                <a:latin typeface="Helvetica" charset="0"/>
              </a:rPr>
              <a:t>Elucidation of key challenges.</a:t>
            </a:r>
          </a:p>
          <a:p>
            <a:r>
              <a:rPr lang="en-US" dirty="0" smtClean="0">
                <a:latin typeface="Helvetica" charset="0"/>
              </a:rPr>
              <a:t>Pixie: An OS design for resource-aware programming</a:t>
            </a:r>
          </a:p>
          <a:p>
            <a:r>
              <a:rPr lang="en-US" dirty="0" smtClean="0">
                <a:latin typeface="Helvetica" charset="0"/>
              </a:rPr>
              <a:t>Lance: A framework for network-wide resource management.</a:t>
            </a:r>
          </a:p>
          <a:p>
            <a:r>
              <a:rPr lang="en-US" dirty="0" smtClean="0">
                <a:latin typeface="Helvetica" charset="0"/>
              </a:rPr>
              <a:t>Future vision and wrap-up.</a:t>
            </a:r>
          </a:p>
          <a:p>
            <a:endParaRPr lang="en-US" dirty="0" smtClean="0">
              <a:latin typeface="Helvetica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38" y="1801813"/>
            <a:ext cx="9610725" cy="5483224"/>
          </a:xfrm>
        </p:spPr>
        <p:txBody>
          <a:bodyPr/>
          <a:lstStyle/>
          <a:p>
            <a:r>
              <a:rPr lang="en-US" dirty="0" smtClean="0"/>
              <a:t>Resource management primitives in sensor networks</a:t>
            </a:r>
          </a:p>
          <a:p>
            <a:pPr lvl="1"/>
            <a:r>
              <a:rPr lang="en-US" dirty="0" smtClean="0"/>
              <a:t>Large amount of work in energy reduction: MAC protocols, routing, sensor duty cycling</a:t>
            </a:r>
          </a:p>
          <a:p>
            <a:pPr lvl="1"/>
            <a:r>
              <a:rPr lang="en-US" dirty="0" smtClean="0"/>
              <a:t>ICEM, SNACK: Enable cross-component energy reduction</a:t>
            </a:r>
          </a:p>
          <a:p>
            <a:pPr lvl="1"/>
            <a:r>
              <a:rPr lang="en-US" dirty="0" err="1" smtClean="0"/>
              <a:t>iCount</a:t>
            </a:r>
            <a:r>
              <a:rPr lang="en-US" dirty="0" smtClean="0"/>
              <a:t>, </a:t>
            </a:r>
            <a:r>
              <a:rPr lang="en-US" dirty="0" err="1" smtClean="0"/>
              <a:t>Quanto</a:t>
            </a:r>
            <a:r>
              <a:rPr lang="en-US" dirty="0" smtClean="0"/>
              <a:t>: Energy metering support</a:t>
            </a:r>
          </a:p>
          <a:p>
            <a:r>
              <a:rPr lang="en-US" dirty="0" smtClean="0"/>
              <a:t>Programming model support for resource management</a:t>
            </a:r>
          </a:p>
          <a:p>
            <a:pPr lvl="1"/>
            <a:r>
              <a:rPr lang="en-US" dirty="0" smtClean="0"/>
              <a:t>Eon, Levels: Tune energy consumption according to set policy </a:t>
            </a:r>
          </a:p>
          <a:p>
            <a:pPr lvl="2"/>
            <a:r>
              <a:rPr lang="en-US" dirty="0" smtClean="0"/>
              <a:t>We provide same functionality through Pixie resource brokers</a:t>
            </a:r>
          </a:p>
          <a:p>
            <a:pPr lvl="1"/>
            <a:r>
              <a:rPr lang="en-US" dirty="0" err="1" smtClean="0"/>
              <a:t>TinyDB</a:t>
            </a:r>
            <a:r>
              <a:rPr lang="en-US" dirty="0" smtClean="0"/>
              <a:t>: Lifetime-targeted queries</a:t>
            </a:r>
          </a:p>
          <a:p>
            <a:r>
              <a:rPr lang="en-US" dirty="0" smtClean="0"/>
              <a:t>Mobile systems</a:t>
            </a:r>
          </a:p>
          <a:p>
            <a:pPr lvl="1"/>
            <a:r>
              <a:rPr lang="en-US" dirty="0" smtClean="0"/>
              <a:t>Odyssey: Framework allowing applications to adapt to energy, bandwidth, and CPU </a:t>
            </a:r>
          </a:p>
          <a:p>
            <a:pPr lvl="1"/>
            <a:r>
              <a:rPr lang="en-US" dirty="0" err="1" smtClean="0"/>
              <a:t>ECOsystem</a:t>
            </a:r>
            <a:r>
              <a:rPr lang="en-US" dirty="0" smtClean="0"/>
              <a:t>: Tune OS scheduling policy for battery lifetime targets</a:t>
            </a:r>
          </a:p>
          <a:p>
            <a:pPr lvl="1"/>
            <a:r>
              <a:rPr lang="en-US" dirty="0" smtClean="0"/>
              <a:t>Puppeteer: Adaptation to bandwidth variation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Resource Estimation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Storage and memory are straightforward</a:t>
            </a:r>
          </a:p>
          <a:p>
            <a:pPr lvl="1"/>
            <a:r>
              <a:rPr lang="en-US" smtClean="0">
                <a:latin typeface="Arial" charset="0"/>
              </a:rPr>
              <a:t>Allocators track total flash/memory consumption</a:t>
            </a:r>
          </a:p>
          <a:p>
            <a:r>
              <a:rPr lang="en-US" smtClean="0">
                <a:latin typeface="Arial" charset="0"/>
              </a:rPr>
              <a:t>Bandwidth: Radio link estimates packet transmission delay</a:t>
            </a:r>
          </a:p>
          <a:p>
            <a:pPr lvl="1"/>
            <a:r>
              <a:rPr lang="en-US" smtClean="0">
                <a:latin typeface="Arial" charset="0"/>
              </a:rPr>
              <a:t>Measure total time for packet transmission plus ARQ (if used)</a:t>
            </a:r>
          </a:p>
          <a:p>
            <a:pPr lvl="1"/>
            <a:r>
              <a:rPr lang="en-US" smtClean="0">
                <a:latin typeface="Arial" charset="0"/>
              </a:rPr>
              <a:t>Invert transmission delay to estimate instantaneous bandwidth</a:t>
            </a:r>
          </a:p>
          <a:p>
            <a:pPr lvl="1"/>
            <a:r>
              <a:rPr lang="en-US" smtClean="0">
                <a:latin typeface="Arial" charset="0"/>
              </a:rPr>
              <a:t>Maintain separate estimate for each neighbor</a:t>
            </a:r>
          </a:p>
          <a:p>
            <a:pPr lvl="1"/>
            <a:r>
              <a:rPr lang="en-US" smtClean="0">
                <a:latin typeface="Arial" charset="0"/>
              </a:rPr>
              <a:t>Currently assumes delay is independent of packet 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Software energy metering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Energy estimation performed in software</a:t>
            </a:r>
            <a:endParaRPr lang="en-US" b="1" smtClean="0">
              <a:solidFill>
                <a:srgbClr val="AE2D2D"/>
              </a:solidFill>
              <a:latin typeface="Arial" charset="0"/>
            </a:endParaRPr>
          </a:p>
          <a:p>
            <a:pPr lvl="1"/>
            <a:r>
              <a:rPr lang="en-US" smtClean="0">
                <a:solidFill>
                  <a:schemeClr val="tx1"/>
                </a:solidFill>
                <a:latin typeface="Arial" charset="0"/>
              </a:rPr>
              <a:t>Tracks state of each hardware device (CPU, radio, flash, sensors) in real time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 charset="0"/>
              </a:rPr>
              <a:t>Accurate empirical model of hardware energy consumption (about 2-3% error)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 charset="0"/>
              </a:rPr>
              <a:t>Low overhead, no hardware support required.</a:t>
            </a:r>
          </a:p>
        </p:txBody>
      </p:sp>
      <p:pic>
        <p:nvPicPr>
          <p:cNvPr id="59396" name="Picture 3" descr="mete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7513" y="3306763"/>
            <a:ext cx="6096000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Other Energy Brokers</a:t>
            </a:r>
          </a:p>
        </p:txBody>
      </p:sp>
      <p:sp>
        <p:nvSpPr>
          <p:cNvPr id="645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Energy-aware switch</a:t>
            </a:r>
          </a:p>
          <a:p>
            <a:pPr lvl="1"/>
            <a:r>
              <a:rPr lang="en-US" smtClean="0">
                <a:latin typeface="Arial" charset="0"/>
              </a:rPr>
              <a:t>Sends data down one or more downstream paths based on energy availability</a:t>
            </a:r>
          </a:p>
          <a:p>
            <a:pPr lvl="1"/>
            <a:r>
              <a:rPr lang="en-US" smtClean="0">
                <a:latin typeface="Arial" charset="0"/>
              </a:rPr>
              <a:t>Mimics policy used by Eon </a:t>
            </a:r>
            <a:r>
              <a:rPr lang="en-US" sz="1400" i="1" smtClean="0">
                <a:latin typeface="Arial" charset="0"/>
              </a:rPr>
              <a:t>[Sorber et al., Sensys 2007]</a:t>
            </a:r>
          </a:p>
          <a:p>
            <a:pPr lvl="1">
              <a:buFont typeface="Wingdings" charset="2"/>
              <a:buNone/>
            </a:pPr>
            <a:endParaRPr lang="en-US" smtClean="0"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68513" y="385603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Data source</a:t>
            </a:r>
          </a:p>
        </p:txBody>
      </p:sp>
      <p:cxnSp>
        <p:nvCxnSpPr>
          <p:cNvPr id="64517" name="AutoShape 33"/>
          <p:cNvCxnSpPr>
            <a:cxnSpLocks noChangeShapeType="1"/>
            <a:stCxn id="5" idx="3"/>
            <a:endCxn id="64518" idx="1"/>
          </p:cNvCxnSpPr>
          <p:nvPr/>
        </p:nvCxnSpPr>
        <p:spPr bwMode="auto">
          <a:xfrm flipV="1">
            <a:off x="3544888" y="4143375"/>
            <a:ext cx="24447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4518" name="AutoShape 36"/>
          <p:cNvSpPr>
            <a:spLocks noChangeArrowheads="1"/>
          </p:cNvSpPr>
          <p:nvPr/>
        </p:nvSpPr>
        <p:spPr bwMode="auto">
          <a:xfrm>
            <a:off x="3789363" y="3856038"/>
            <a:ext cx="1479550" cy="573087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Energy switch</a:t>
            </a:r>
          </a:p>
        </p:txBody>
      </p:sp>
      <p:sp>
        <p:nvSpPr>
          <p:cNvPr id="18" name="Rectangle 45"/>
          <p:cNvSpPr>
            <a:spLocks noChangeArrowheads="1"/>
          </p:cNvSpPr>
          <p:nvPr/>
        </p:nvSpPr>
        <p:spPr bwMode="auto">
          <a:xfrm>
            <a:off x="5926138" y="4668838"/>
            <a:ext cx="1095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Cheap</a:t>
            </a:r>
          </a:p>
          <a:p>
            <a:pPr>
              <a:defRPr/>
            </a:pP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operation</a:t>
            </a:r>
            <a:endParaRPr lang="en-US" sz="13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5926138" y="3851275"/>
            <a:ext cx="11715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Moderate</a:t>
            </a:r>
          </a:p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operation</a:t>
            </a:r>
            <a:endParaRPr lang="en-US" sz="1300" dirty="0">
              <a:latin typeface="Gill Sans"/>
              <a:cs typeface="Gill Sans"/>
            </a:endParaRPr>
          </a:p>
        </p:txBody>
      </p:sp>
      <p:cxnSp>
        <p:nvCxnSpPr>
          <p:cNvPr id="64521" name="AutoShape 47"/>
          <p:cNvCxnSpPr>
            <a:cxnSpLocks noChangeShapeType="1"/>
            <a:stCxn id="64518" idx="3"/>
            <a:endCxn id="18" idx="1"/>
          </p:cNvCxnSpPr>
          <p:nvPr/>
        </p:nvCxnSpPr>
        <p:spPr bwMode="auto">
          <a:xfrm>
            <a:off x="5268913" y="4141788"/>
            <a:ext cx="657225" cy="815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4522" name="AutoShape 48"/>
          <p:cNvCxnSpPr>
            <a:cxnSpLocks noChangeShapeType="1"/>
            <a:stCxn id="64518" idx="3"/>
            <a:endCxn id="19" idx="1"/>
          </p:cNvCxnSpPr>
          <p:nvPr/>
        </p:nvCxnSpPr>
        <p:spPr bwMode="auto">
          <a:xfrm flipV="1">
            <a:off x="5268913" y="4141788"/>
            <a:ext cx="6572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Rectangle 51"/>
          <p:cNvSpPr>
            <a:spLocks noChangeArrowheads="1"/>
          </p:cNvSpPr>
          <p:nvPr/>
        </p:nvSpPr>
        <p:spPr bwMode="auto">
          <a:xfrm>
            <a:off x="5926138" y="3017838"/>
            <a:ext cx="1095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 charset="0"/>
                <a:ea typeface="Gill Sans" charset="0"/>
                <a:cs typeface="Gill Sans" charset="0"/>
              </a:rPr>
              <a:t>Expensive</a:t>
            </a:r>
          </a:p>
          <a:p>
            <a:pPr>
              <a:defRPr/>
            </a:pPr>
            <a:r>
              <a:rPr lang="en-US" sz="1600">
                <a:latin typeface="Gill Sans" charset="0"/>
                <a:ea typeface="Gill Sans" charset="0"/>
                <a:cs typeface="Gill Sans" charset="0"/>
              </a:rPr>
              <a:t>operation</a:t>
            </a:r>
            <a:endParaRPr lang="en-US" sz="130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64524" name="AutoShape 52"/>
          <p:cNvCxnSpPr>
            <a:cxnSpLocks noChangeShapeType="1"/>
            <a:stCxn id="64518" idx="3"/>
            <a:endCxn id="22" idx="1"/>
          </p:cNvCxnSpPr>
          <p:nvPr/>
        </p:nvCxnSpPr>
        <p:spPr bwMode="auto">
          <a:xfrm flipV="1">
            <a:off x="5268913" y="3306763"/>
            <a:ext cx="657225" cy="835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64525" name="Group 216"/>
          <p:cNvGrpSpPr>
            <a:grpSpLocks/>
          </p:cNvGrpSpPr>
          <p:nvPr/>
        </p:nvGrpSpPr>
        <p:grpSpPr bwMode="auto">
          <a:xfrm>
            <a:off x="3440113" y="6446838"/>
            <a:ext cx="2371725" cy="881062"/>
            <a:chOff x="3001" y="3264"/>
            <a:chExt cx="1355" cy="504"/>
          </a:xfrm>
        </p:grpSpPr>
        <p:sp>
          <p:nvSpPr>
            <p:cNvPr id="64531" name="AutoShape 217"/>
            <p:cNvSpPr>
              <a:spLocks noChangeArrowheads="1"/>
            </p:cNvSpPr>
            <p:nvPr/>
          </p:nvSpPr>
          <p:spPr bwMode="auto">
            <a:xfrm>
              <a:off x="3001" y="3264"/>
              <a:ext cx="1355" cy="50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rIns="45720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Energy Allocator</a:t>
              </a:r>
            </a:p>
          </p:txBody>
        </p:sp>
        <p:sp>
          <p:nvSpPr>
            <p:cNvPr id="64532" name="AutoShape 218"/>
            <p:cNvSpPr>
              <a:spLocks noChangeArrowheads="1"/>
            </p:cNvSpPr>
            <p:nvPr/>
          </p:nvSpPr>
          <p:spPr bwMode="auto">
            <a:xfrm>
              <a:off x="3112" y="3515"/>
              <a:ext cx="1161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Energy Estimator</a:t>
              </a:r>
            </a:p>
          </p:txBody>
        </p:sp>
      </p:grpSp>
      <p:sp>
        <p:nvSpPr>
          <p:cNvPr id="64526" name="Line 42"/>
          <p:cNvSpPr>
            <a:spLocks noChangeShapeType="1"/>
          </p:cNvSpPr>
          <p:nvPr/>
        </p:nvSpPr>
        <p:spPr bwMode="auto">
          <a:xfrm>
            <a:off x="4583113" y="446563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lg" len="lg"/>
            <a:tailEnd type="triangle" w="lg" len="lg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7" name="TextBox 53"/>
          <p:cNvSpPr txBox="1">
            <a:spLocks noChangeArrowheads="1"/>
          </p:cNvSpPr>
          <p:nvPr/>
        </p:nvSpPr>
        <p:spPr bwMode="auto">
          <a:xfrm>
            <a:off x="3973513" y="4618038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latin typeface="Gill Sans" charset="0"/>
                <a:ea typeface="Gill Sans" charset="0"/>
                <a:cs typeface="Gill Sans" charset="0"/>
              </a:rPr>
              <a:t>tickets</a:t>
            </a:r>
          </a:p>
        </p:txBody>
      </p:sp>
      <p:sp>
        <p:nvSpPr>
          <p:cNvPr id="64528" name="AutoShape 36"/>
          <p:cNvSpPr>
            <a:spLocks noChangeArrowheads="1"/>
          </p:cNvSpPr>
          <p:nvPr/>
        </p:nvSpPr>
        <p:spPr bwMode="auto">
          <a:xfrm>
            <a:off x="3744913" y="5227638"/>
            <a:ext cx="1600200" cy="609600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Gill Sans" charset="0"/>
                <a:ea typeface="Arial" charset="0"/>
                <a:cs typeface="Arial" charset="0"/>
              </a:rPr>
              <a:t>Default energy</a:t>
            </a:r>
          </a:p>
          <a:p>
            <a:pPr algn="ctr"/>
            <a:r>
              <a:rPr lang="en-US" sz="1800">
                <a:latin typeface="Gill Sans" charset="0"/>
                <a:ea typeface="Arial" charset="0"/>
                <a:cs typeface="Arial" charset="0"/>
              </a:rPr>
              <a:t>broker</a:t>
            </a:r>
          </a:p>
        </p:txBody>
      </p:sp>
      <p:sp>
        <p:nvSpPr>
          <p:cNvPr id="64529" name="Line 42"/>
          <p:cNvSpPr>
            <a:spLocks noChangeShapeType="1"/>
          </p:cNvSpPr>
          <p:nvPr/>
        </p:nvSpPr>
        <p:spPr bwMode="auto">
          <a:xfrm>
            <a:off x="4583113" y="58372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lg" len="lg"/>
            <a:tailEnd type="triangle" w="lg" len="lg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0" name="TextBox 56"/>
          <p:cNvSpPr txBox="1">
            <a:spLocks noChangeArrowheads="1"/>
          </p:cNvSpPr>
          <p:nvPr/>
        </p:nvSpPr>
        <p:spPr bwMode="auto">
          <a:xfrm>
            <a:off x="3973513" y="5989638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latin typeface="Gill Sans" charset="0"/>
                <a:ea typeface="Gill Sans" charset="0"/>
                <a:cs typeface="Gill Sans" charset="0"/>
              </a:rPr>
              <a:t>tickets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Other Energy Brokers</a:t>
            </a:r>
          </a:p>
        </p:txBody>
      </p:sp>
      <p:sp>
        <p:nvSpPr>
          <p:cNvPr id="655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Energy-aware filter</a:t>
            </a:r>
          </a:p>
          <a:p>
            <a:pPr lvl="1"/>
            <a:r>
              <a:rPr lang="en-US" smtClean="0">
                <a:latin typeface="Arial" charset="0"/>
              </a:rPr>
              <a:t>Selectively drops data to meet energy target</a:t>
            </a:r>
          </a:p>
          <a:p>
            <a:pPr lvl="1"/>
            <a:r>
              <a:rPr lang="en-US" smtClean="0">
                <a:latin typeface="Arial" charset="0"/>
              </a:rPr>
              <a:t>Effectively controls scheduling and duty-cycling of downstream stages</a:t>
            </a:r>
          </a:p>
          <a:p>
            <a:pPr lvl="1">
              <a:buFont typeface="Wingdings" charset="2"/>
              <a:buNone/>
            </a:pPr>
            <a:endParaRPr lang="en-US" smtClean="0"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11313" y="347503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Data source</a:t>
            </a:r>
          </a:p>
        </p:txBody>
      </p:sp>
      <p:sp>
        <p:nvSpPr>
          <p:cNvPr id="65541" name="AutoShape 36"/>
          <p:cNvSpPr>
            <a:spLocks noChangeArrowheads="1"/>
          </p:cNvSpPr>
          <p:nvPr/>
        </p:nvSpPr>
        <p:spPr bwMode="auto">
          <a:xfrm>
            <a:off x="3332163" y="3475038"/>
            <a:ext cx="1479550" cy="573087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Energy filter</a:t>
            </a:r>
          </a:p>
        </p:txBody>
      </p:sp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5421313" y="3475038"/>
            <a:ext cx="12477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Downstream</a:t>
            </a:r>
          </a:p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stages</a:t>
            </a:r>
            <a:endParaRPr lang="en-US" sz="1300" dirty="0">
              <a:latin typeface="Gill Sans"/>
              <a:cs typeface="Gill Sans"/>
            </a:endParaRPr>
          </a:p>
        </p:txBody>
      </p:sp>
      <p:cxnSp>
        <p:nvCxnSpPr>
          <p:cNvPr id="65543" name="AutoShape 48"/>
          <p:cNvCxnSpPr>
            <a:cxnSpLocks noChangeShapeType="1"/>
            <a:stCxn id="65541" idx="3"/>
            <a:endCxn id="19" idx="1"/>
          </p:cNvCxnSpPr>
          <p:nvPr/>
        </p:nvCxnSpPr>
        <p:spPr bwMode="auto">
          <a:xfrm>
            <a:off x="4811713" y="3760788"/>
            <a:ext cx="6096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65544" name="Group 216"/>
          <p:cNvGrpSpPr>
            <a:grpSpLocks/>
          </p:cNvGrpSpPr>
          <p:nvPr/>
        </p:nvGrpSpPr>
        <p:grpSpPr bwMode="auto">
          <a:xfrm>
            <a:off x="2982913" y="6065838"/>
            <a:ext cx="2371725" cy="881062"/>
            <a:chOff x="3001" y="3264"/>
            <a:chExt cx="1355" cy="504"/>
          </a:xfrm>
        </p:grpSpPr>
        <p:sp>
          <p:nvSpPr>
            <p:cNvPr id="65555" name="AutoShape 217"/>
            <p:cNvSpPr>
              <a:spLocks noChangeArrowheads="1"/>
            </p:cNvSpPr>
            <p:nvPr/>
          </p:nvSpPr>
          <p:spPr bwMode="auto">
            <a:xfrm>
              <a:off x="3001" y="3264"/>
              <a:ext cx="1355" cy="50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rIns="45720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Energy Allocator</a:t>
              </a:r>
            </a:p>
          </p:txBody>
        </p:sp>
        <p:sp>
          <p:nvSpPr>
            <p:cNvPr id="65556" name="AutoShape 218"/>
            <p:cNvSpPr>
              <a:spLocks noChangeArrowheads="1"/>
            </p:cNvSpPr>
            <p:nvPr/>
          </p:nvSpPr>
          <p:spPr bwMode="auto">
            <a:xfrm>
              <a:off x="3112" y="3515"/>
              <a:ext cx="1161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Energy Estimator</a:t>
              </a:r>
            </a:p>
          </p:txBody>
        </p:sp>
      </p:grpSp>
      <p:sp>
        <p:nvSpPr>
          <p:cNvPr id="65545" name="Line 42"/>
          <p:cNvSpPr>
            <a:spLocks noChangeShapeType="1"/>
          </p:cNvSpPr>
          <p:nvPr/>
        </p:nvSpPr>
        <p:spPr bwMode="auto">
          <a:xfrm>
            <a:off x="4125913" y="408463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lg" len="lg"/>
            <a:tailEnd type="triangle" w="lg" len="lg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6" name="TextBox 53"/>
          <p:cNvSpPr txBox="1">
            <a:spLocks noChangeArrowheads="1"/>
          </p:cNvSpPr>
          <p:nvPr/>
        </p:nvSpPr>
        <p:spPr bwMode="auto">
          <a:xfrm>
            <a:off x="3516313" y="4237038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latin typeface="Gill Sans" charset="0"/>
                <a:ea typeface="Gill Sans" charset="0"/>
                <a:cs typeface="Gill Sans" charset="0"/>
              </a:rPr>
              <a:t>tickets</a:t>
            </a:r>
          </a:p>
        </p:txBody>
      </p:sp>
      <p:sp>
        <p:nvSpPr>
          <p:cNvPr id="65547" name="AutoShape 36"/>
          <p:cNvSpPr>
            <a:spLocks noChangeArrowheads="1"/>
          </p:cNvSpPr>
          <p:nvPr/>
        </p:nvSpPr>
        <p:spPr bwMode="auto">
          <a:xfrm>
            <a:off x="3287713" y="4846638"/>
            <a:ext cx="1600200" cy="609600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Gill Sans" charset="0"/>
                <a:ea typeface="Arial" charset="0"/>
                <a:cs typeface="Arial" charset="0"/>
              </a:rPr>
              <a:t>Default energy</a:t>
            </a:r>
          </a:p>
          <a:p>
            <a:pPr algn="ctr"/>
            <a:r>
              <a:rPr lang="en-US" sz="1800">
                <a:latin typeface="Gill Sans" charset="0"/>
                <a:ea typeface="Arial" charset="0"/>
                <a:cs typeface="Arial" charset="0"/>
              </a:rPr>
              <a:t>broker</a:t>
            </a:r>
          </a:p>
        </p:txBody>
      </p:sp>
      <p:sp>
        <p:nvSpPr>
          <p:cNvPr id="65548" name="Line 42"/>
          <p:cNvSpPr>
            <a:spLocks noChangeShapeType="1"/>
          </p:cNvSpPr>
          <p:nvPr/>
        </p:nvSpPr>
        <p:spPr bwMode="auto">
          <a:xfrm>
            <a:off x="4125913" y="54562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lg" len="lg"/>
            <a:tailEnd type="triangle" w="lg" len="lg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9" name="TextBox 56"/>
          <p:cNvSpPr txBox="1">
            <a:spLocks noChangeArrowheads="1"/>
          </p:cNvSpPr>
          <p:nvPr/>
        </p:nvSpPr>
        <p:spPr bwMode="auto">
          <a:xfrm>
            <a:off x="3516313" y="5608638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latin typeface="Gill Sans" charset="0"/>
                <a:ea typeface="Gill Sans" charset="0"/>
                <a:cs typeface="Gill Sans" charset="0"/>
              </a:rPr>
              <a:t>tickets</a:t>
            </a:r>
          </a:p>
        </p:txBody>
      </p:sp>
      <p:cxnSp>
        <p:nvCxnSpPr>
          <p:cNvPr id="65550" name="AutoShape 33"/>
          <p:cNvCxnSpPr>
            <a:cxnSpLocks noChangeShapeType="1"/>
          </p:cNvCxnSpPr>
          <p:nvPr/>
        </p:nvCxnSpPr>
        <p:spPr bwMode="auto">
          <a:xfrm flipV="1">
            <a:off x="3087688" y="3762375"/>
            <a:ext cx="24447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45"/>
          <p:cNvSpPr>
            <a:spLocks noChangeArrowheads="1"/>
          </p:cNvSpPr>
          <p:nvPr/>
        </p:nvSpPr>
        <p:spPr bwMode="auto">
          <a:xfrm>
            <a:off x="5468938" y="4287838"/>
            <a:ext cx="1095375" cy="5794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Drop data</a:t>
            </a:r>
            <a:endParaRPr lang="en-US" sz="13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65552" name="AutoShape 47"/>
          <p:cNvCxnSpPr>
            <a:cxnSpLocks noChangeShapeType="1"/>
            <a:stCxn id="65541" idx="3"/>
            <a:endCxn id="43" idx="1"/>
          </p:cNvCxnSpPr>
          <p:nvPr/>
        </p:nvCxnSpPr>
        <p:spPr bwMode="auto">
          <a:xfrm>
            <a:off x="4811713" y="3760788"/>
            <a:ext cx="657225" cy="815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3" name="AutoShape 48"/>
          <p:cNvCxnSpPr>
            <a:cxnSpLocks noChangeShapeType="1"/>
            <a:stCxn id="19" idx="3"/>
          </p:cNvCxnSpPr>
          <p:nvPr/>
        </p:nvCxnSpPr>
        <p:spPr bwMode="auto">
          <a:xfrm>
            <a:off x="6669088" y="3763963"/>
            <a:ext cx="50482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5554" name="TextBox 21"/>
          <p:cNvSpPr txBox="1">
            <a:spLocks noChangeArrowheads="1"/>
          </p:cNvSpPr>
          <p:nvPr/>
        </p:nvSpPr>
        <p:spPr bwMode="auto">
          <a:xfrm>
            <a:off x="7199313" y="3446463"/>
            <a:ext cx="123348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Bandwidth Adaptation in the</a:t>
            </a:r>
            <a:br>
              <a:rPr lang="en-US" smtClean="0">
                <a:latin typeface="Gill Sans" charset="0"/>
              </a:rPr>
            </a:br>
            <a:r>
              <a:rPr lang="en-US" smtClean="0">
                <a:latin typeface="Gill Sans" charset="0"/>
              </a:rPr>
              <a:t>Motion Analysis Application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Goal: Adapt type and quantity of data transmitted by each node as link quality varies</a:t>
            </a:r>
          </a:p>
          <a:p>
            <a:pPr lvl="1"/>
            <a:r>
              <a:rPr lang="en-US" smtClean="0">
                <a:latin typeface="Arial" charset="0"/>
              </a:rPr>
              <a:t>Don’t want to transmit data that won’t get to the base station.</a:t>
            </a:r>
          </a:p>
          <a:p>
            <a:r>
              <a:rPr lang="en-US" smtClean="0">
                <a:latin typeface="Arial" charset="0"/>
              </a:rPr>
              <a:t>Uses Pixie’s bandwidth broker</a:t>
            </a:r>
          </a:p>
          <a:p>
            <a:pPr lvl="1"/>
            <a:r>
              <a:rPr lang="en-US" smtClean="0">
                <a:latin typeface="Arial" charset="0"/>
              </a:rPr>
              <a:t>Multiple data types with associated </a:t>
            </a:r>
            <a:r>
              <a:rPr lang="en-US" b="1" smtClean="0">
                <a:solidFill>
                  <a:srgbClr val="AE2D2D"/>
                </a:solidFill>
                <a:latin typeface="Arial" charset="0"/>
              </a:rPr>
              <a:t>cost </a:t>
            </a:r>
            <a:r>
              <a:rPr lang="en-US" smtClean="0">
                <a:latin typeface="Arial" charset="0"/>
              </a:rPr>
              <a:t>and app-assigned </a:t>
            </a:r>
            <a:r>
              <a:rPr lang="en-US" b="1" smtClean="0">
                <a:solidFill>
                  <a:srgbClr val="AE2D2D"/>
                </a:solidFill>
                <a:latin typeface="Arial" charset="0"/>
              </a:rPr>
              <a:t>value</a:t>
            </a:r>
          </a:p>
          <a:p>
            <a:pPr lvl="1"/>
            <a:r>
              <a:rPr lang="en-US" smtClean="0">
                <a:latin typeface="Arial" charset="0"/>
              </a:rPr>
              <a:t>Estimate available link bandwidth</a:t>
            </a:r>
          </a:p>
          <a:p>
            <a:pPr lvl="1"/>
            <a:r>
              <a:rPr lang="en-US" smtClean="0">
                <a:latin typeface="Arial" charset="0"/>
              </a:rPr>
              <a:t>Assign bandwidth tickets to maximize value subject to bandwidth limit</a:t>
            </a:r>
          </a:p>
          <a:p>
            <a:pPr lvl="1"/>
            <a:endParaRPr lang="en-US" smtClean="0">
              <a:latin typeface="Arial" charset="0"/>
            </a:endParaRPr>
          </a:p>
        </p:txBody>
      </p:sp>
      <p:graphicFrame>
        <p:nvGraphicFramePr>
          <p:cNvPr id="4" name="Group 61"/>
          <p:cNvGraphicFramePr>
            <a:graphicFrameLocks/>
          </p:cNvGraphicFramePr>
          <p:nvPr/>
        </p:nvGraphicFramePr>
        <p:xfrm>
          <a:off x="1939925" y="4883150"/>
          <a:ext cx="5561012" cy="1875580"/>
        </p:xfrm>
        <a:graphic>
          <a:graphicData uri="http://schemas.openxmlformats.org/drawingml/2006/table">
            <a:tbl>
              <a:tblPr/>
              <a:tblGrid>
                <a:gridCol w="2253721"/>
                <a:gridCol w="1772708"/>
                <a:gridCol w="1534583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Type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Bandwidth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Raw samples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20 pps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RMS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6 pps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Peak Amp.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4 pps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Autocorrelation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 pps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427038"/>
            <a:ext cx="8515350" cy="671512"/>
          </a:xfrm>
        </p:spPr>
        <p:txBody>
          <a:bodyPr/>
          <a:lstStyle/>
          <a:p>
            <a:pPr eaLnBrk="1"/>
            <a:r>
              <a:rPr lang="en-US" smtClean="0">
                <a:latin typeface="Gill Sans" charset="0"/>
              </a:rPr>
              <a:t>Experiment: Bandwidth Adaptation</a:t>
            </a:r>
          </a:p>
        </p:txBody>
      </p:sp>
      <p:pic>
        <p:nvPicPr>
          <p:cNvPr id="68611" name="Picture 4" descr="epochVal4Nod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2825" y="1646238"/>
            <a:ext cx="8281988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99062" name="Group 54"/>
          <p:cNvGraphicFramePr>
            <a:graphicFrameLocks noGrp="1"/>
          </p:cNvGraphicFramePr>
          <p:nvPr>
            <p:ph sz="half" idx="2"/>
          </p:nvPr>
        </p:nvGraphicFramePr>
        <p:xfrm>
          <a:off x="4745038" y="2027238"/>
          <a:ext cx="3302000" cy="1508125"/>
        </p:xfrm>
        <a:graphic>
          <a:graphicData uri="http://schemas.openxmlformats.org/drawingml/2006/table">
            <a:tbl>
              <a:tblPr/>
              <a:tblGrid>
                <a:gridCol w="1450975"/>
                <a:gridCol w="1173162"/>
                <a:gridCol w="677863"/>
              </a:tblGrid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Type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Bandwidth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Raw samples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20 pps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RMS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6 pps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Peak Amp.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4 pps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Autocorrelation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 pps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Oval Callout 10"/>
          <p:cNvSpPr>
            <a:spLocks noChangeArrowheads="1"/>
          </p:cNvSpPr>
          <p:nvPr/>
        </p:nvSpPr>
        <p:spPr bwMode="auto">
          <a:xfrm>
            <a:off x="163513" y="1189038"/>
            <a:ext cx="1687512" cy="762000"/>
          </a:xfrm>
          <a:prstGeom prst="wedgeEllipseCallout">
            <a:avLst>
              <a:gd name="adj1" fmla="val 149023"/>
              <a:gd name="adj2" fmla="val 6303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Raw</a:t>
            </a:r>
            <a:br>
              <a:rPr lang="en-US" sz="1600" i="1">
                <a:latin typeface="Arial" charset="0"/>
                <a:ea typeface="Arial" charset="0"/>
                <a:cs typeface="Arial" charset="0"/>
              </a:rPr>
            </a:br>
            <a:r>
              <a:rPr lang="en-US" sz="1600" i="1">
                <a:latin typeface="Arial" charset="0"/>
                <a:ea typeface="Arial" charset="0"/>
                <a:cs typeface="Arial" charset="0"/>
              </a:rPr>
              <a:t>samples</a:t>
            </a:r>
          </a:p>
        </p:txBody>
      </p:sp>
      <p:sp>
        <p:nvSpPr>
          <p:cNvPr id="12" name="Oval Callout 11"/>
          <p:cNvSpPr>
            <a:spLocks noChangeArrowheads="1"/>
          </p:cNvSpPr>
          <p:nvPr/>
        </p:nvSpPr>
        <p:spPr bwMode="auto">
          <a:xfrm>
            <a:off x="239713" y="2255838"/>
            <a:ext cx="1916112" cy="762000"/>
          </a:xfrm>
          <a:prstGeom prst="wedgeEllipseCallout">
            <a:avLst>
              <a:gd name="adj1" fmla="val 63736"/>
              <a:gd name="adj2" fmla="val 118190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Combination of features</a:t>
            </a:r>
          </a:p>
        </p:txBody>
      </p:sp>
      <p:sp>
        <p:nvSpPr>
          <p:cNvPr id="13" name="Oval Callout 12"/>
          <p:cNvSpPr>
            <a:spLocks noChangeArrowheads="1"/>
          </p:cNvSpPr>
          <p:nvPr/>
        </p:nvSpPr>
        <p:spPr bwMode="auto">
          <a:xfrm>
            <a:off x="0" y="5227638"/>
            <a:ext cx="2373313" cy="990600"/>
          </a:xfrm>
          <a:prstGeom prst="wedgeEllipseCallout">
            <a:avLst>
              <a:gd name="adj1" fmla="val 52324"/>
              <a:gd name="adj2" fmla="val 7482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Spikes in Tx queue when bandwidth drops</a:t>
            </a:r>
          </a:p>
        </p:txBody>
      </p:sp>
      <p:sp>
        <p:nvSpPr>
          <p:cNvPr id="14" name="Oval Callout 13"/>
          <p:cNvSpPr>
            <a:spLocks noChangeArrowheads="1"/>
          </p:cNvSpPr>
          <p:nvPr/>
        </p:nvSpPr>
        <p:spPr bwMode="auto">
          <a:xfrm>
            <a:off x="7478713" y="3398838"/>
            <a:ext cx="2373312" cy="990600"/>
          </a:xfrm>
          <a:prstGeom prst="wedgeEllipseCallout">
            <a:avLst>
              <a:gd name="adj1" fmla="val -68079"/>
              <a:gd name="adj2" fmla="val 100278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Bandwidth estimator is very accurate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9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9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Adaptation to radio channel interference</a:t>
            </a:r>
          </a:p>
        </p:txBody>
      </p:sp>
      <p:pic>
        <p:nvPicPr>
          <p:cNvPr id="70659" name="Content Placeholder 8" descr="exp2.png"/>
          <p:cNvPicPr>
            <a:picLocks noGrp="1" noChangeAspect="1"/>
          </p:cNvPicPr>
          <p:nvPr>
            <p:ph idx="1"/>
          </p:nvPr>
        </p:nvPicPr>
        <p:blipFill>
          <a:blip r:embed="rId4"/>
          <a:srcRect l="-20766" r="-20766"/>
          <a:stretch>
            <a:fillRect/>
          </a:stretch>
        </p:blipFill>
        <p:spPr>
          <a:xfrm>
            <a:off x="-217488" y="1798638"/>
            <a:ext cx="10533063" cy="5218112"/>
          </a:xfrm>
        </p:spPr>
      </p:pic>
      <p:sp>
        <p:nvSpPr>
          <p:cNvPr id="10" name="Oval Callout 9"/>
          <p:cNvSpPr>
            <a:spLocks noChangeArrowheads="1"/>
          </p:cNvSpPr>
          <p:nvPr/>
        </p:nvSpPr>
        <p:spPr bwMode="auto">
          <a:xfrm>
            <a:off x="7402513" y="2408238"/>
            <a:ext cx="2514600" cy="1143000"/>
          </a:xfrm>
          <a:prstGeom prst="wedgeEllipseCallout">
            <a:avLst>
              <a:gd name="adj1" fmla="val -93324"/>
              <a:gd name="adj2" fmla="val 54255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Gracefully 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>degraded data value</a:t>
            </a:r>
          </a:p>
        </p:txBody>
      </p:sp>
      <p:sp>
        <p:nvSpPr>
          <p:cNvPr id="11" name="Oval Callout 10"/>
          <p:cNvSpPr>
            <a:spLocks noChangeArrowheads="1"/>
          </p:cNvSpPr>
          <p:nvPr/>
        </p:nvSpPr>
        <p:spPr bwMode="auto">
          <a:xfrm>
            <a:off x="163513" y="4389438"/>
            <a:ext cx="2514600" cy="1143000"/>
          </a:xfrm>
          <a:prstGeom prst="wedgeEllipseCallout">
            <a:avLst>
              <a:gd name="adj1" fmla="val 46093"/>
              <a:gd name="adj2" fmla="val 50782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Increasing packet congestion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731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Varying Data Value Distribution</a:t>
            </a:r>
          </a:p>
        </p:txBody>
      </p:sp>
      <p:pic>
        <p:nvPicPr>
          <p:cNvPr id="14950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8913" y="1570038"/>
            <a:ext cx="7948612" cy="57546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5300" name="AutoShape 4"/>
          <p:cNvSpPr>
            <a:spLocks noChangeArrowheads="1"/>
          </p:cNvSpPr>
          <p:nvPr/>
        </p:nvSpPr>
        <p:spPr bwMode="auto">
          <a:xfrm>
            <a:off x="392113" y="1493838"/>
            <a:ext cx="2433637" cy="1193800"/>
          </a:xfrm>
          <a:prstGeom prst="wedgeRoundRectCallout">
            <a:avLst>
              <a:gd name="adj1" fmla="val 71796"/>
              <a:gd name="adj2" fmla="val 59361"/>
              <a:gd name="adj3" fmla="val 16667"/>
            </a:avLst>
          </a:prstGeom>
          <a:solidFill>
            <a:srgbClr val="E6E6FF"/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b="1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Above 96% in all cases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Defining Data Value</a:t>
            </a:r>
          </a:p>
        </p:txBody>
      </p:sp>
      <p:sp>
        <p:nvSpPr>
          <p:cNvPr id="15155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762500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mtClean="0">
                <a:latin typeface="Arial" charset="0"/>
                <a:ea typeface="Arial" charset="0"/>
                <a:cs typeface="Arial" charset="0"/>
              </a:rPr>
              <a:t>Assumption: nodes compute initial value for each ADU.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mtClean="0">
                <a:latin typeface="Arial" charset="0"/>
                <a:ea typeface="Arial" charset="0"/>
                <a:cs typeface="Arial" charset="0"/>
              </a:rPr>
              <a:t>This determination is inherently app-specific</a:t>
            </a:r>
          </a:p>
          <a:p>
            <a:pPr lvl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1556" name="Text Box 3"/>
          <p:cNvSpPr txBox="1">
            <a:spLocks noChangeArrowheads="1"/>
          </p:cNvSpPr>
          <p:nvPr/>
        </p:nvSpPr>
        <p:spPr bwMode="auto">
          <a:xfrm>
            <a:off x="138113" y="3873500"/>
            <a:ext cx="1116012" cy="40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Raw signal</a:t>
            </a:r>
          </a:p>
        </p:txBody>
      </p:sp>
      <p:sp>
        <p:nvSpPr>
          <p:cNvPr id="151557" name="Text Box 4"/>
          <p:cNvSpPr txBox="1">
            <a:spLocks noChangeArrowheads="1"/>
          </p:cNvSpPr>
          <p:nvPr/>
        </p:nvSpPr>
        <p:spPr bwMode="auto">
          <a:xfrm>
            <a:off x="147638" y="5414963"/>
            <a:ext cx="1079500" cy="1320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Short-term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average 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divided by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long-term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average</a:t>
            </a:r>
          </a:p>
        </p:txBody>
      </p:sp>
      <p:pic>
        <p:nvPicPr>
          <p:cNvPr id="15155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8613" y="2870200"/>
            <a:ext cx="8483600" cy="2252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155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8775" y="5494338"/>
            <a:ext cx="8448675" cy="1239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" y="2390775"/>
            <a:ext cx="9979025" cy="4359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560388" y="5349875"/>
            <a:ext cx="581025" cy="485775"/>
            <a:chOff x="353" y="3370"/>
            <a:chExt cx="366" cy="306"/>
          </a:xfrm>
        </p:grpSpPr>
        <p:pic>
          <p:nvPicPr>
            <p:cNvPr id="4001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3" y="3370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0" name="Group 5"/>
          <p:cNvGrpSpPr>
            <a:grpSpLocks/>
          </p:cNvGrpSpPr>
          <p:nvPr/>
        </p:nvGrpSpPr>
        <p:grpSpPr bwMode="auto">
          <a:xfrm>
            <a:off x="2546350" y="6737350"/>
            <a:ext cx="1458913" cy="519113"/>
            <a:chOff x="1604" y="4244"/>
            <a:chExt cx="919" cy="327"/>
          </a:xfrm>
        </p:grpSpPr>
        <p:sp>
          <p:nvSpPr>
            <p:cNvPr id="40011" name="Freeform 6"/>
            <p:cNvSpPr>
              <a:spLocks noChangeArrowheads="1"/>
            </p:cNvSpPr>
            <p:nvPr/>
          </p:nvSpPr>
          <p:spPr bwMode="auto">
            <a:xfrm>
              <a:off x="1791" y="4476"/>
              <a:ext cx="255" cy="102"/>
            </a:xfrm>
            <a:custGeom>
              <a:avLst/>
              <a:gdLst>
                <a:gd name="T0" fmla="*/ 0 w 1123"/>
                <a:gd name="T1" fmla="*/ 0 h 450"/>
                <a:gd name="T2" fmla="*/ 0 w 1123"/>
                <a:gd name="T3" fmla="*/ 0 h 450"/>
                <a:gd name="T4" fmla="*/ 0 60000 65536"/>
                <a:gd name="T5" fmla="*/ 0 60000 65536"/>
                <a:gd name="T6" fmla="*/ 0 w 1123"/>
                <a:gd name="T7" fmla="*/ 0 h 450"/>
                <a:gd name="T8" fmla="*/ 1123 w 1123"/>
                <a:gd name="T9" fmla="*/ 450 h 4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23" h="450">
                  <a:moveTo>
                    <a:pt x="1122" y="206"/>
                  </a:moveTo>
                  <a:cubicBezTo>
                    <a:pt x="392" y="449"/>
                    <a:pt x="0" y="0"/>
                    <a:pt x="0" y="0"/>
                  </a:cubicBez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0012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604" y="4288"/>
              <a:ext cx="313" cy="2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40013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024" y="4245"/>
              <a:ext cx="501" cy="32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39941" name="Text Box 9"/>
          <p:cNvSpPr txBox="1">
            <a:spLocks noChangeArrowheads="1"/>
          </p:cNvSpPr>
          <p:nvPr/>
        </p:nvSpPr>
        <p:spPr bwMode="auto">
          <a:xfrm>
            <a:off x="8307388" y="6570663"/>
            <a:ext cx="1039812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400">
                <a:solidFill>
                  <a:srgbClr val="000000"/>
                </a:solidFill>
                <a:latin typeface="Helvetica" charset="0"/>
              </a:rPr>
              <a:t>FreeWave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400">
                <a:solidFill>
                  <a:srgbClr val="000000"/>
                </a:solidFill>
                <a:latin typeface="Helvetica" charset="0"/>
              </a:rPr>
              <a:t>radio modem</a:t>
            </a:r>
          </a:p>
        </p:txBody>
      </p:sp>
      <p:grpSp>
        <p:nvGrpSpPr>
          <p:cNvPr id="39942" name="Group 10"/>
          <p:cNvGrpSpPr>
            <a:grpSpLocks/>
          </p:cNvGrpSpPr>
          <p:nvPr/>
        </p:nvGrpSpPr>
        <p:grpSpPr bwMode="auto">
          <a:xfrm>
            <a:off x="1931988" y="5349875"/>
            <a:ext cx="581025" cy="485775"/>
            <a:chOff x="1217" y="3370"/>
            <a:chExt cx="366" cy="306"/>
          </a:xfrm>
        </p:grpSpPr>
        <p:pic>
          <p:nvPicPr>
            <p:cNvPr id="40010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17" y="3370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3" name="Group 12"/>
          <p:cNvGrpSpPr>
            <a:grpSpLocks/>
          </p:cNvGrpSpPr>
          <p:nvPr/>
        </p:nvGrpSpPr>
        <p:grpSpPr bwMode="auto">
          <a:xfrm>
            <a:off x="3429000" y="5378450"/>
            <a:ext cx="581025" cy="485775"/>
            <a:chOff x="2160" y="3388"/>
            <a:chExt cx="366" cy="306"/>
          </a:xfrm>
        </p:grpSpPr>
        <p:pic>
          <p:nvPicPr>
            <p:cNvPr id="4000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60" y="3388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4" name="Group 14"/>
          <p:cNvGrpSpPr>
            <a:grpSpLocks/>
          </p:cNvGrpSpPr>
          <p:nvPr/>
        </p:nvGrpSpPr>
        <p:grpSpPr bwMode="auto">
          <a:xfrm>
            <a:off x="2743200" y="4692650"/>
            <a:ext cx="581025" cy="485775"/>
            <a:chOff x="1728" y="2956"/>
            <a:chExt cx="366" cy="306"/>
          </a:xfrm>
        </p:grpSpPr>
        <p:pic>
          <p:nvPicPr>
            <p:cNvPr id="40008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28" y="2956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5" name="Group 16"/>
          <p:cNvGrpSpPr>
            <a:grpSpLocks/>
          </p:cNvGrpSpPr>
          <p:nvPr/>
        </p:nvGrpSpPr>
        <p:grpSpPr bwMode="auto">
          <a:xfrm>
            <a:off x="3295650" y="3975100"/>
            <a:ext cx="581025" cy="485775"/>
            <a:chOff x="2076" y="2504"/>
            <a:chExt cx="366" cy="306"/>
          </a:xfrm>
        </p:grpSpPr>
        <p:pic>
          <p:nvPicPr>
            <p:cNvPr id="40007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76" y="2504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6" name="Group 18"/>
          <p:cNvGrpSpPr>
            <a:grpSpLocks/>
          </p:cNvGrpSpPr>
          <p:nvPr/>
        </p:nvGrpSpPr>
        <p:grpSpPr bwMode="auto">
          <a:xfrm>
            <a:off x="5943600" y="6064250"/>
            <a:ext cx="581025" cy="485775"/>
            <a:chOff x="3744" y="3820"/>
            <a:chExt cx="366" cy="306"/>
          </a:xfrm>
        </p:grpSpPr>
        <p:pic>
          <p:nvPicPr>
            <p:cNvPr id="40006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44" y="3820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7" name="Group 20"/>
          <p:cNvGrpSpPr>
            <a:grpSpLocks/>
          </p:cNvGrpSpPr>
          <p:nvPr/>
        </p:nvGrpSpPr>
        <p:grpSpPr bwMode="auto">
          <a:xfrm>
            <a:off x="4800600" y="5807075"/>
            <a:ext cx="581025" cy="485775"/>
            <a:chOff x="3024" y="3658"/>
            <a:chExt cx="366" cy="306"/>
          </a:xfrm>
        </p:grpSpPr>
        <p:pic>
          <p:nvPicPr>
            <p:cNvPr id="40005" name="Picture 2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24" y="3658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8" name="Group 22"/>
          <p:cNvGrpSpPr>
            <a:grpSpLocks/>
          </p:cNvGrpSpPr>
          <p:nvPr/>
        </p:nvGrpSpPr>
        <p:grpSpPr bwMode="auto">
          <a:xfrm>
            <a:off x="5360988" y="5121275"/>
            <a:ext cx="581025" cy="485775"/>
            <a:chOff x="3377" y="3226"/>
            <a:chExt cx="366" cy="306"/>
          </a:xfrm>
        </p:grpSpPr>
        <p:pic>
          <p:nvPicPr>
            <p:cNvPr id="40004" name="Picture 2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77" y="3226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9" name="Group 24"/>
          <p:cNvGrpSpPr>
            <a:grpSpLocks/>
          </p:cNvGrpSpPr>
          <p:nvPr/>
        </p:nvGrpSpPr>
        <p:grpSpPr bwMode="auto">
          <a:xfrm>
            <a:off x="7886700" y="5359400"/>
            <a:ext cx="581025" cy="485775"/>
            <a:chOff x="4968" y="3376"/>
            <a:chExt cx="366" cy="306"/>
          </a:xfrm>
        </p:grpSpPr>
        <p:pic>
          <p:nvPicPr>
            <p:cNvPr id="40003" name="Picture 2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68" y="3376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50" name="Group 26"/>
          <p:cNvGrpSpPr>
            <a:grpSpLocks/>
          </p:cNvGrpSpPr>
          <p:nvPr/>
        </p:nvGrpSpPr>
        <p:grpSpPr bwMode="auto">
          <a:xfrm>
            <a:off x="6710363" y="5495925"/>
            <a:ext cx="581025" cy="485775"/>
            <a:chOff x="4227" y="3462"/>
            <a:chExt cx="366" cy="306"/>
          </a:xfrm>
        </p:grpSpPr>
        <p:pic>
          <p:nvPicPr>
            <p:cNvPr id="40002" name="Picture 2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27" y="3462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51" name="Group 28"/>
          <p:cNvGrpSpPr>
            <a:grpSpLocks/>
          </p:cNvGrpSpPr>
          <p:nvPr/>
        </p:nvGrpSpPr>
        <p:grpSpPr bwMode="auto">
          <a:xfrm>
            <a:off x="8789988" y="5807075"/>
            <a:ext cx="581025" cy="485775"/>
            <a:chOff x="5537" y="3658"/>
            <a:chExt cx="366" cy="306"/>
          </a:xfrm>
        </p:grpSpPr>
        <p:pic>
          <p:nvPicPr>
            <p:cNvPr id="40001" name="Picture 2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37" y="3658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52" name="Group 30"/>
          <p:cNvGrpSpPr>
            <a:grpSpLocks/>
          </p:cNvGrpSpPr>
          <p:nvPr/>
        </p:nvGrpSpPr>
        <p:grpSpPr bwMode="auto">
          <a:xfrm>
            <a:off x="5076825" y="4133850"/>
            <a:ext cx="581025" cy="485775"/>
            <a:chOff x="3198" y="2604"/>
            <a:chExt cx="366" cy="306"/>
          </a:xfrm>
        </p:grpSpPr>
        <p:pic>
          <p:nvPicPr>
            <p:cNvPr id="40000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98" y="2604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pic>
        <p:nvPicPr>
          <p:cNvPr id="39953" name="Picture 3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2413" y="6472238"/>
            <a:ext cx="977900" cy="887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9954" name="Group 33"/>
          <p:cNvGrpSpPr>
            <a:grpSpLocks/>
          </p:cNvGrpSpPr>
          <p:nvPr/>
        </p:nvGrpSpPr>
        <p:grpSpPr bwMode="auto">
          <a:xfrm>
            <a:off x="6862763" y="6076950"/>
            <a:ext cx="1458912" cy="519113"/>
            <a:chOff x="4323" y="3828"/>
            <a:chExt cx="919" cy="327"/>
          </a:xfrm>
        </p:grpSpPr>
        <p:sp>
          <p:nvSpPr>
            <p:cNvPr id="39997" name="Freeform 34"/>
            <p:cNvSpPr>
              <a:spLocks noChangeArrowheads="1"/>
            </p:cNvSpPr>
            <p:nvPr/>
          </p:nvSpPr>
          <p:spPr bwMode="auto">
            <a:xfrm>
              <a:off x="4801" y="3822"/>
              <a:ext cx="255" cy="102"/>
            </a:xfrm>
            <a:custGeom>
              <a:avLst/>
              <a:gdLst>
                <a:gd name="T0" fmla="*/ 0 w 1123"/>
                <a:gd name="T1" fmla="*/ 0 h 450"/>
                <a:gd name="T2" fmla="*/ 0 w 1123"/>
                <a:gd name="T3" fmla="*/ 0 h 450"/>
                <a:gd name="T4" fmla="*/ 0 60000 65536"/>
                <a:gd name="T5" fmla="*/ 0 60000 65536"/>
                <a:gd name="T6" fmla="*/ 0 w 1123"/>
                <a:gd name="T7" fmla="*/ 0 h 450"/>
                <a:gd name="T8" fmla="*/ 1123 w 1123"/>
                <a:gd name="T9" fmla="*/ 450 h 4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23" h="450">
                  <a:moveTo>
                    <a:pt x="0" y="243"/>
                  </a:moveTo>
                  <a:cubicBezTo>
                    <a:pt x="730" y="0"/>
                    <a:pt x="1122" y="449"/>
                    <a:pt x="1122" y="449"/>
                  </a:cubicBez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9998" name="Picture 3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930" y="3872"/>
              <a:ext cx="313" cy="2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99" name="Picture 36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323" y="3828"/>
              <a:ext cx="501" cy="32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39955" name="Text Box 37"/>
          <p:cNvSpPr txBox="1">
            <a:spLocks noChangeArrowheads="1"/>
          </p:cNvSpPr>
          <p:nvPr/>
        </p:nvSpPr>
        <p:spPr bwMode="auto">
          <a:xfrm>
            <a:off x="296863" y="6605588"/>
            <a:ext cx="1135062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400">
                <a:solidFill>
                  <a:srgbClr val="000000"/>
                </a:solidFill>
                <a:latin typeface="Helvetica" charset="0"/>
              </a:rPr>
              <a:t>Base station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400">
                <a:solidFill>
                  <a:srgbClr val="000000"/>
                </a:solidFill>
                <a:latin typeface="Helvetica" charset="0"/>
              </a:rPr>
              <a:t>at observatory</a:t>
            </a:r>
          </a:p>
        </p:txBody>
      </p:sp>
      <p:sp>
        <p:nvSpPr>
          <p:cNvPr id="39956" name="Line 38"/>
          <p:cNvSpPr>
            <a:spLocks noChangeShapeType="1"/>
          </p:cNvSpPr>
          <p:nvPr/>
        </p:nvSpPr>
        <p:spPr bwMode="auto">
          <a:xfrm flipV="1">
            <a:off x="2311400" y="6965950"/>
            <a:ext cx="325438" cy="142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39"/>
          <p:cNvGrpSpPr>
            <a:grpSpLocks/>
          </p:cNvGrpSpPr>
          <p:nvPr/>
        </p:nvGrpSpPr>
        <p:grpSpPr bwMode="auto">
          <a:xfrm>
            <a:off x="1100138" y="4521200"/>
            <a:ext cx="7645400" cy="1755775"/>
            <a:chOff x="693" y="2848"/>
            <a:chExt cx="4816" cy="1106"/>
          </a:xfrm>
        </p:grpSpPr>
        <p:sp>
          <p:nvSpPr>
            <p:cNvPr id="39985" name="Line 40"/>
            <p:cNvSpPr>
              <a:spLocks noChangeShapeType="1"/>
            </p:cNvSpPr>
            <p:nvPr/>
          </p:nvSpPr>
          <p:spPr bwMode="auto">
            <a:xfrm>
              <a:off x="1972" y="3255"/>
              <a:ext cx="278" cy="200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6" name="Line 41"/>
            <p:cNvSpPr>
              <a:spLocks noChangeShapeType="1"/>
            </p:cNvSpPr>
            <p:nvPr/>
          </p:nvSpPr>
          <p:spPr bwMode="auto">
            <a:xfrm>
              <a:off x="1593" y="3548"/>
              <a:ext cx="500" cy="43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7" name="Line 42"/>
            <p:cNvSpPr>
              <a:spLocks noChangeShapeType="1"/>
            </p:cNvSpPr>
            <p:nvPr/>
          </p:nvSpPr>
          <p:spPr bwMode="auto">
            <a:xfrm flipH="1">
              <a:off x="2056" y="2848"/>
              <a:ext cx="145" cy="178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8" name="Line 43"/>
            <p:cNvSpPr>
              <a:spLocks noChangeShapeType="1"/>
            </p:cNvSpPr>
            <p:nvPr/>
          </p:nvSpPr>
          <p:spPr bwMode="auto">
            <a:xfrm>
              <a:off x="2529" y="3612"/>
              <a:ext cx="486" cy="178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9" name="Line 44"/>
            <p:cNvSpPr>
              <a:spLocks noChangeShapeType="1"/>
            </p:cNvSpPr>
            <p:nvPr/>
          </p:nvSpPr>
          <p:spPr bwMode="auto">
            <a:xfrm flipH="1">
              <a:off x="5085" y="3664"/>
              <a:ext cx="88" cy="191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0" name="Line 45"/>
            <p:cNvSpPr>
              <a:spLocks noChangeShapeType="1"/>
            </p:cNvSpPr>
            <p:nvPr/>
          </p:nvSpPr>
          <p:spPr bwMode="auto">
            <a:xfrm>
              <a:off x="693" y="3519"/>
              <a:ext cx="500" cy="43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1" name="Line 46"/>
            <p:cNvSpPr>
              <a:spLocks noChangeShapeType="1"/>
            </p:cNvSpPr>
            <p:nvPr/>
          </p:nvSpPr>
          <p:spPr bwMode="auto">
            <a:xfrm>
              <a:off x="3415" y="2912"/>
              <a:ext cx="85" cy="386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2" name="Line 47"/>
            <p:cNvSpPr>
              <a:spLocks noChangeShapeType="1"/>
            </p:cNvSpPr>
            <p:nvPr/>
          </p:nvSpPr>
          <p:spPr bwMode="auto">
            <a:xfrm>
              <a:off x="3671" y="3519"/>
              <a:ext cx="529" cy="100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3" name="Line 48"/>
            <p:cNvSpPr>
              <a:spLocks noChangeShapeType="1"/>
            </p:cNvSpPr>
            <p:nvPr/>
          </p:nvSpPr>
          <p:spPr bwMode="auto">
            <a:xfrm>
              <a:off x="3379" y="3877"/>
              <a:ext cx="349" cy="78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4" name="Line 49"/>
            <p:cNvSpPr>
              <a:spLocks noChangeShapeType="1"/>
            </p:cNvSpPr>
            <p:nvPr/>
          </p:nvSpPr>
          <p:spPr bwMode="auto">
            <a:xfrm>
              <a:off x="4579" y="3677"/>
              <a:ext cx="265" cy="83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5" name="Line 50"/>
            <p:cNvSpPr>
              <a:spLocks noChangeShapeType="1"/>
            </p:cNvSpPr>
            <p:nvPr/>
          </p:nvSpPr>
          <p:spPr bwMode="auto">
            <a:xfrm flipV="1">
              <a:off x="4101" y="3797"/>
              <a:ext cx="178" cy="159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6" name="Line 51"/>
            <p:cNvSpPr>
              <a:spLocks noChangeShapeType="1"/>
            </p:cNvSpPr>
            <p:nvPr/>
          </p:nvSpPr>
          <p:spPr bwMode="auto">
            <a:xfrm flipH="1">
              <a:off x="5282" y="3862"/>
              <a:ext cx="229" cy="44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340" name="Freeform 52"/>
          <p:cNvSpPr>
            <a:spLocks/>
          </p:cNvSpPr>
          <p:nvPr/>
        </p:nvSpPr>
        <p:spPr bwMode="auto">
          <a:xfrm>
            <a:off x="4089400" y="6572250"/>
            <a:ext cx="2752725" cy="301625"/>
          </a:xfrm>
          <a:custGeom>
            <a:avLst/>
            <a:gdLst>
              <a:gd name="T0" fmla="*/ 2147483647 w 7648"/>
              <a:gd name="T1" fmla="*/ 0 h 840"/>
              <a:gd name="T2" fmla="*/ 0 w 7648"/>
              <a:gd name="T3" fmla="*/ 2147483647 h 840"/>
              <a:gd name="T4" fmla="*/ 0 60000 65536"/>
              <a:gd name="T5" fmla="*/ 0 60000 65536"/>
              <a:gd name="T6" fmla="*/ 0 w 7648"/>
              <a:gd name="T7" fmla="*/ 0 h 840"/>
              <a:gd name="T8" fmla="*/ 7648 w 7648"/>
              <a:gd name="T9" fmla="*/ 840 h 8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648" h="840">
                <a:moveTo>
                  <a:pt x="7647" y="0"/>
                </a:moveTo>
                <a:lnTo>
                  <a:pt x="0" y="839"/>
                </a:lnTo>
              </a:path>
            </a:pathLst>
          </a:custGeom>
          <a:noFill/>
          <a:ln w="18360">
            <a:solidFill>
              <a:srgbClr val="2323DC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53"/>
          <p:cNvGrpSpPr>
            <a:grpSpLocks/>
          </p:cNvGrpSpPr>
          <p:nvPr/>
        </p:nvGrpSpPr>
        <p:grpSpPr bwMode="auto">
          <a:xfrm>
            <a:off x="536575" y="3714750"/>
            <a:ext cx="9293225" cy="2892425"/>
            <a:chOff x="338" y="2340"/>
            <a:chExt cx="5854" cy="1822"/>
          </a:xfrm>
        </p:grpSpPr>
        <p:pic>
          <p:nvPicPr>
            <p:cNvPr id="39973" name="Picture 5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38" y="319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4" name="Picture 55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131" y="3211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5" name="Picture 5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545" y="2790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6" name="Picture 57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16" y="2340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7" name="Picture 5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159" y="2426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8" name="Picture 5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609" y="3133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9" name="Picture 6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231" y="329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0" name="Picture 6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947" y="3188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1" name="Picture 6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623" y="3412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2" name="Picture 6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583" y="3665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3" name="Picture 6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974" y="394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4" name="Picture 65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081" y="369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8" name="Group 66"/>
          <p:cNvGrpSpPr>
            <a:grpSpLocks/>
          </p:cNvGrpSpPr>
          <p:nvPr/>
        </p:nvGrpSpPr>
        <p:grpSpPr bwMode="auto">
          <a:xfrm>
            <a:off x="3311525" y="1890713"/>
            <a:ext cx="2220913" cy="1404937"/>
            <a:chOff x="2086" y="1191"/>
            <a:chExt cx="1399" cy="885"/>
          </a:xfrm>
        </p:grpSpPr>
        <p:sp>
          <p:nvSpPr>
            <p:cNvPr id="39972" name="AutoShape 67"/>
            <p:cNvSpPr>
              <a:spLocks noChangeArrowheads="1"/>
            </p:cNvSpPr>
            <p:nvPr/>
          </p:nvSpPr>
          <p:spPr bwMode="auto">
            <a:xfrm>
              <a:off x="2086" y="1191"/>
              <a:ext cx="1400" cy="886"/>
            </a:xfrm>
            <a:prstGeom prst="irregularSeal2">
              <a:avLst/>
            </a:prstGeom>
            <a:solidFill>
              <a:srgbClr val="DC2300">
                <a:alpha val="79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356" name="Text Box 68"/>
          <p:cNvSpPr txBox="1">
            <a:spLocks noChangeArrowheads="1"/>
          </p:cNvSpPr>
          <p:nvPr/>
        </p:nvSpPr>
        <p:spPr bwMode="auto">
          <a:xfrm>
            <a:off x="6442075" y="2543175"/>
            <a:ext cx="2722563" cy="233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2) Nodes detect seismic event</a:t>
            </a:r>
          </a:p>
        </p:txBody>
      </p:sp>
      <p:sp>
        <p:nvSpPr>
          <p:cNvPr id="12357" name="Text Box 69"/>
          <p:cNvSpPr txBox="1">
            <a:spLocks noChangeArrowheads="1"/>
          </p:cNvSpPr>
          <p:nvPr/>
        </p:nvSpPr>
        <p:spPr bwMode="auto">
          <a:xfrm>
            <a:off x="6430963" y="3008313"/>
            <a:ext cx="3052762" cy="1166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3) Each node sends event report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to base station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GB" sz="1600" i="1">
              <a:solidFill>
                <a:srgbClr val="000000"/>
              </a:solidFill>
              <a:latin typeface="Helvetica" charset="0"/>
            </a:endParaRP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4) 60 sec of seismic/acoustic data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downloaded from each node</a:t>
            </a:r>
          </a:p>
        </p:txBody>
      </p:sp>
      <p:sp>
        <p:nvSpPr>
          <p:cNvPr id="12358" name="Text Box 70"/>
          <p:cNvSpPr txBox="1">
            <a:spLocks noChangeArrowheads="1"/>
          </p:cNvSpPr>
          <p:nvPr/>
        </p:nvSpPr>
        <p:spPr bwMode="auto">
          <a:xfrm>
            <a:off x="6430963" y="2078038"/>
            <a:ext cx="2955925" cy="233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1) Earthquake or eruption occurs</a:t>
            </a:r>
          </a:p>
        </p:txBody>
      </p:sp>
      <p:grpSp>
        <p:nvGrpSpPr>
          <p:cNvPr id="39964" name="Group 71"/>
          <p:cNvGrpSpPr>
            <a:grpSpLocks/>
          </p:cNvGrpSpPr>
          <p:nvPr/>
        </p:nvGrpSpPr>
        <p:grpSpPr bwMode="auto">
          <a:xfrm>
            <a:off x="814388" y="3875088"/>
            <a:ext cx="1062037" cy="1162050"/>
            <a:chOff x="513" y="2441"/>
            <a:chExt cx="669" cy="732"/>
          </a:xfrm>
        </p:grpSpPr>
        <p:sp>
          <p:nvSpPr>
            <p:cNvPr id="39970" name="Text Box 72"/>
            <p:cNvSpPr txBox="1">
              <a:spLocks noChangeArrowheads="1"/>
            </p:cNvSpPr>
            <p:nvPr/>
          </p:nvSpPr>
          <p:spPr bwMode="auto">
            <a:xfrm>
              <a:off x="513" y="2914"/>
              <a:ext cx="670" cy="26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Helvetica" charset="0"/>
                </a:rPr>
                <a:t>GPS receiver</a:t>
              </a:r>
            </a:p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Helvetica" charset="0"/>
                </a:rPr>
                <a:t>for time sync</a:t>
              </a:r>
            </a:p>
          </p:txBody>
        </p:sp>
        <p:pic>
          <p:nvPicPr>
            <p:cNvPr id="39971" name="Picture 7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15" y="2441"/>
              <a:ext cx="500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20" name="Group 74"/>
          <p:cNvGrpSpPr>
            <a:grpSpLocks/>
          </p:cNvGrpSpPr>
          <p:nvPr/>
        </p:nvGrpSpPr>
        <p:grpSpPr bwMode="auto">
          <a:xfrm>
            <a:off x="4167188" y="3403600"/>
            <a:ext cx="5764212" cy="4019550"/>
            <a:chOff x="2625" y="2144"/>
            <a:chExt cx="3631" cy="2532"/>
          </a:xfrm>
        </p:grpSpPr>
        <p:grpSp>
          <p:nvGrpSpPr>
            <p:cNvPr id="39968" name="Group 75"/>
            <p:cNvGrpSpPr>
              <a:grpSpLocks/>
            </p:cNvGrpSpPr>
            <p:nvPr/>
          </p:nvGrpSpPr>
          <p:grpSpPr bwMode="auto">
            <a:xfrm>
              <a:off x="2625" y="2144"/>
              <a:ext cx="3631" cy="2532"/>
              <a:chOff x="2625" y="2144"/>
              <a:chExt cx="3631" cy="2532"/>
            </a:xfrm>
          </p:grpSpPr>
          <p:pic>
            <p:nvPicPr>
              <p:cNvPr id="39969" name="Picture 76"/>
              <p:cNvPicPr>
                <a:picLocks noChangeAspect="1" noChangeArrowheads="1"/>
              </p:cNvPicPr>
              <p:nvPr/>
            </p:nvPicPr>
            <p:blipFill>
              <a:blip r:embed="rId12"/>
              <a:srcRect l="10007" t="13176" r="5003" b="10013"/>
              <a:stretch>
                <a:fillRect/>
              </a:stretch>
            </p:blipFill>
            <p:spPr bwMode="auto">
              <a:xfrm>
                <a:off x="2625" y="2144"/>
                <a:ext cx="3632" cy="253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</p:grpSp>
      <p:sp>
        <p:nvSpPr>
          <p:cNvPr id="3996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293688"/>
            <a:ext cx="8607425" cy="993775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Application Vignette:</a:t>
            </a:r>
            <a:br>
              <a:rPr lang="en-GB">
                <a:latin typeface="Gill Sans" charset="0"/>
              </a:rPr>
            </a:br>
            <a:r>
              <a:rPr lang="en-GB">
                <a:latin typeface="Gill Sans" charset="0"/>
              </a:rPr>
              <a:t>Wireless Sensors for Volcanic Monitoring</a:t>
            </a:r>
          </a:p>
        </p:txBody>
      </p:sp>
      <p:sp>
        <p:nvSpPr>
          <p:cNvPr id="39967" name="Text Box 70"/>
          <p:cNvSpPr txBox="1">
            <a:spLocks noChangeArrowheads="1"/>
          </p:cNvSpPr>
          <p:nvPr/>
        </p:nvSpPr>
        <p:spPr bwMode="auto">
          <a:xfrm>
            <a:off x="163513" y="1722438"/>
            <a:ext cx="2955925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>
                <a:solidFill>
                  <a:srgbClr val="000000"/>
                </a:solidFill>
                <a:latin typeface="Helvetica" charset="0"/>
              </a:rPr>
              <a:t>Nodes continuously monitor</a:t>
            </a:r>
            <a:br>
              <a:rPr lang="en-GB" sz="1600">
                <a:solidFill>
                  <a:srgbClr val="000000"/>
                </a:solidFill>
                <a:latin typeface="Helvetica" charset="0"/>
              </a:rPr>
            </a:br>
            <a:r>
              <a:rPr lang="en-GB" sz="1600">
                <a:solidFill>
                  <a:srgbClr val="000000"/>
                </a:solidFill>
                <a:latin typeface="Helvetica" charset="0"/>
              </a:rPr>
              <a:t>seismic and acoustic signals,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1600">
                <a:solidFill>
                  <a:srgbClr val="000000"/>
                </a:solidFill>
                <a:latin typeface="Helvetica" charset="0"/>
              </a:rPr>
              <a:t>sampling </a:t>
            </a:r>
            <a:r>
              <a:rPr lang="en-GB" sz="1600">
                <a:solidFill>
                  <a:srgbClr val="000000"/>
                </a:solidFill>
                <a:latin typeface="Helvetica" charset="0"/>
              </a:rPr>
              <a:t>at 100 Hz.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Lance Policy Modules</a:t>
            </a:r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38138" y="1827213"/>
            <a:ext cx="9612312" cy="5572125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User-supplied functions to inspect, filter, or modify raw ADU</a:t>
            </a:r>
            <a:br>
              <a:rPr lang="en-GB">
                <a:latin typeface="Arial" charset="0"/>
                <a:ea typeface="Arial" charset="0"/>
                <a:cs typeface="Arial" charset="0"/>
              </a:rPr>
            </a:br>
            <a:r>
              <a:rPr lang="en-GB">
                <a:latin typeface="Arial" charset="0"/>
                <a:ea typeface="Arial" charset="0"/>
                <a:cs typeface="Arial" charset="0"/>
              </a:rPr>
              <a:t>priorities at the base station.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Composed into a linear chain: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Take stream of ADU priorities as input, emit (possibly modified) priorities as output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Can maintain internal state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Must run efficiently (i.e., keep up with stream of ADU priorities from the network).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3604" name="Text Box 3"/>
          <p:cNvSpPr txBox="1">
            <a:spLocks noChangeArrowheads="1"/>
          </p:cNvSpPr>
          <p:nvPr/>
        </p:nvSpPr>
        <p:spPr bwMode="auto">
          <a:xfrm>
            <a:off x="1219200" y="4579938"/>
            <a:ext cx="995363" cy="466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storage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summaries</a:t>
            </a:r>
          </a:p>
        </p:txBody>
      </p:sp>
      <p:sp>
        <p:nvSpPr>
          <p:cNvPr id="153605" name="Oval 4"/>
          <p:cNvSpPr>
            <a:spLocks noChangeArrowheads="1"/>
          </p:cNvSpPr>
          <p:nvPr/>
        </p:nvSpPr>
        <p:spPr bwMode="auto">
          <a:xfrm>
            <a:off x="6261100" y="3630613"/>
            <a:ext cx="1376363" cy="6985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filter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&lt;threshold</a:t>
            </a:r>
          </a:p>
        </p:txBody>
      </p:sp>
      <p:cxnSp>
        <p:nvCxnSpPr>
          <p:cNvPr id="153606" name="AutoShape 5"/>
          <p:cNvCxnSpPr>
            <a:cxnSpLocks noChangeShapeType="1"/>
            <a:stCxn id="153605" idx="6"/>
          </p:cNvCxnSpPr>
          <p:nvPr/>
        </p:nvCxnSpPr>
        <p:spPr bwMode="auto">
          <a:xfrm>
            <a:off x="7635875" y="3979863"/>
            <a:ext cx="627063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53607" name="Text Box 6"/>
          <p:cNvSpPr txBox="1">
            <a:spLocks noChangeArrowheads="1"/>
          </p:cNvSpPr>
          <p:nvPr/>
        </p:nvSpPr>
        <p:spPr bwMode="auto">
          <a:xfrm>
            <a:off x="8331200" y="4638675"/>
            <a:ext cx="869950" cy="466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download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priority</a:t>
            </a:r>
          </a:p>
        </p:txBody>
      </p:sp>
      <p:cxnSp>
        <p:nvCxnSpPr>
          <p:cNvPr id="153608" name="AutoShape 7"/>
          <p:cNvCxnSpPr>
            <a:cxnSpLocks noChangeShapeType="1"/>
            <a:stCxn id="153611" idx="6"/>
            <a:endCxn id="153605" idx="2"/>
          </p:cNvCxnSpPr>
          <p:nvPr/>
        </p:nvCxnSpPr>
        <p:spPr bwMode="auto">
          <a:xfrm>
            <a:off x="5842000" y="3979863"/>
            <a:ext cx="419100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53609" name="AutoShape 8"/>
          <p:cNvCxnSpPr>
            <a:cxnSpLocks noChangeShapeType="1"/>
            <a:stCxn id="153612" idx="6"/>
            <a:endCxn id="153611" idx="2"/>
          </p:cNvCxnSpPr>
          <p:nvPr/>
        </p:nvCxnSpPr>
        <p:spPr bwMode="auto">
          <a:xfrm>
            <a:off x="4064000" y="3979863"/>
            <a:ext cx="403225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grpSp>
        <p:nvGrpSpPr>
          <p:cNvPr id="153610" name="Group 9"/>
          <p:cNvGrpSpPr>
            <a:grpSpLocks/>
          </p:cNvGrpSpPr>
          <p:nvPr/>
        </p:nvGrpSpPr>
        <p:grpSpPr bwMode="auto">
          <a:xfrm>
            <a:off x="1303338" y="3421063"/>
            <a:ext cx="944562" cy="1114425"/>
            <a:chOff x="821" y="2155"/>
            <a:chExt cx="595" cy="702"/>
          </a:xfrm>
        </p:grpSpPr>
        <p:sp>
          <p:nvSpPr>
            <p:cNvPr id="153639" name="AutoShape 10"/>
            <p:cNvSpPr>
              <a:spLocks noChangeArrowheads="1"/>
            </p:cNvSpPr>
            <p:nvPr/>
          </p:nvSpPr>
          <p:spPr bwMode="auto">
            <a:xfrm>
              <a:off x="821" y="2155"/>
              <a:ext cx="596" cy="703"/>
            </a:xfrm>
            <a:prstGeom prst="flowChartMultidocument">
              <a:avLst/>
            </a:pr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640" name="Group 11"/>
            <p:cNvGrpSpPr>
              <a:grpSpLocks/>
            </p:cNvGrpSpPr>
            <p:nvPr/>
          </p:nvGrpSpPr>
          <p:grpSpPr bwMode="auto">
            <a:xfrm>
              <a:off x="881" y="2363"/>
              <a:ext cx="359" cy="98"/>
              <a:chOff x="881" y="2363"/>
              <a:chExt cx="359" cy="98"/>
            </a:xfrm>
          </p:grpSpPr>
          <p:sp>
            <p:nvSpPr>
              <p:cNvPr id="153660" name="Rectangle 12"/>
              <p:cNvSpPr>
                <a:spLocks noChangeArrowheads="1"/>
              </p:cNvSpPr>
              <p:nvPr/>
            </p:nvSpPr>
            <p:spPr bwMode="auto">
              <a:xfrm>
                <a:off x="881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61" name="Rectangle 13"/>
              <p:cNvSpPr>
                <a:spLocks noChangeArrowheads="1"/>
              </p:cNvSpPr>
              <p:nvPr/>
            </p:nvSpPr>
            <p:spPr bwMode="auto">
              <a:xfrm>
                <a:off x="1013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62" name="Rectangle 14"/>
              <p:cNvSpPr>
                <a:spLocks noChangeArrowheads="1"/>
              </p:cNvSpPr>
              <p:nvPr/>
            </p:nvSpPr>
            <p:spPr bwMode="auto">
              <a:xfrm>
                <a:off x="1144" y="2363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41" name="Group 15"/>
            <p:cNvGrpSpPr>
              <a:grpSpLocks/>
            </p:cNvGrpSpPr>
            <p:nvPr/>
          </p:nvGrpSpPr>
          <p:grpSpPr bwMode="auto">
            <a:xfrm>
              <a:off x="882" y="2494"/>
              <a:ext cx="359" cy="97"/>
              <a:chOff x="882" y="2494"/>
              <a:chExt cx="359" cy="97"/>
            </a:xfrm>
          </p:grpSpPr>
          <p:sp>
            <p:nvSpPr>
              <p:cNvPr id="153657" name="Rectangle 16"/>
              <p:cNvSpPr>
                <a:spLocks noChangeArrowheads="1"/>
              </p:cNvSpPr>
              <p:nvPr/>
            </p:nvSpPr>
            <p:spPr bwMode="auto">
              <a:xfrm>
                <a:off x="882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8" name="Rectangle 17"/>
              <p:cNvSpPr>
                <a:spLocks noChangeArrowheads="1"/>
              </p:cNvSpPr>
              <p:nvPr/>
            </p:nvSpPr>
            <p:spPr bwMode="auto">
              <a:xfrm>
                <a:off x="1014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9" name="Rectangle 18"/>
              <p:cNvSpPr>
                <a:spLocks noChangeArrowheads="1"/>
              </p:cNvSpPr>
              <p:nvPr/>
            </p:nvSpPr>
            <p:spPr bwMode="auto">
              <a:xfrm>
                <a:off x="1144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42" name="Group 19"/>
            <p:cNvGrpSpPr>
              <a:grpSpLocks/>
            </p:cNvGrpSpPr>
            <p:nvPr/>
          </p:nvGrpSpPr>
          <p:grpSpPr bwMode="auto">
            <a:xfrm>
              <a:off x="883" y="2625"/>
              <a:ext cx="229" cy="97"/>
              <a:chOff x="883" y="2625"/>
              <a:chExt cx="229" cy="97"/>
            </a:xfrm>
          </p:grpSpPr>
          <p:sp>
            <p:nvSpPr>
              <p:cNvPr id="153655" name="Rectangle 20"/>
              <p:cNvSpPr>
                <a:spLocks noChangeArrowheads="1"/>
              </p:cNvSpPr>
              <p:nvPr/>
            </p:nvSpPr>
            <p:spPr bwMode="auto">
              <a:xfrm>
                <a:off x="883" y="2625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6" name="Rectangle 21"/>
              <p:cNvSpPr>
                <a:spLocks noChangeArrowheads="1"/>
              </p:cNvSpPr>
              <p:nvPr/>
            </p:nvSpPr>
            <p:spPr bwMode="auto">
              <a:xfrm>
                <a:off x="1015" y="2626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53643" name="AutoShape 22"/>
            <p:cNvSpPr>
              <a:spLocks noChangeArrowheads="1"/>
            </p:cNvSpPr>
            <p:nvPr/>
          </p:nvSpPr>
          <p:spPr bwMode="auto">
            <a:xfrm>
              <a:off x="821" y="2156"/>
              <a:ext cx="596" cy="703"/>
            </a:xfrm>
            <a:prstGeom prst="flowChartMultidocument">
              <a:avLst/>
            </a:pr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644" name="Group 23"/>
            <p:cNvGrpSpPr>
              <a:grpSpLocks/>
            </p:cNvGrpSpPr>
            <p:nvPr/>
          </p:nvGrpSpPr>
          <p:grpSpPr bwMode="auto">
            <a:xfrm>
              <a:off x="881" y="2363"/>
              <a:ext cx="359" cy="97"/>
              <a:chOff x="881" y="2363"/>
              <a:chExt cx="359" cy="97"/>
            </a:xfrm>
          </p:grpSpPr>
          <p:sp>
            <p:nvSpPr>
              <p:cNvPr id="153652" name="Rectangle 24"/>
              <p:cNvSpPr>
                <a:spLocks noChangeArrowheads="1"/>
              </p:cNvSpPr>
              <p:nvPr/>
            </p:nvSpPr>
            <p:spPr bwMode="auto">
              <a:xfrm>
                <a:off x="881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3" name="Rectangle 25"/>
              <p:cNvSpPr>
                <a:spLocks noChangeArrowheads="1"/>
              </p:cNvSpPr>
              <p:nvPr/>
            </p:nvSpPr>
            <p:spPr bwMode="auto">
              <a:xfrm>
                <a:off x="1013" y="2364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4" name="Rectangle 26"/>
              <p:cNvSpPr>
                <a:spLocks noChangeArrowheads="1"/>
              </p:cNvSpPr>
              <p:nvPr/>
            </p:nvSpPr>
            <p:spPr bwMode="auto">
              <a:xfrm>
                <a:off x="1144" y="2363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45" name="Group 27"/>
            <p:cNvGrpSpPr>
              <a:grpSpLocks/>
            </p:cNvGrpSpPr>
            <p:nvPr/>
          </p:nvGrpSpPr>
          <p:grpSpPr bwMode="auto">
            <a:xfrm>
              <a:off x="882" y="2494"/>
              <a:ext cx="359" cy="98"/>
              <a:chOff x="882" y="2494"/>
              <a:chExt cx="359" cy="98"/>
            </a:xfrm>
          </p:grpSpPr>
          <p:sp>
            <p:nvSpPr>
              <p:cNvPr id="153649" name="Rectangle 28"/>
              <p:cNvSpPr>
                <a:spLocks noChangeArrowheads="1"/>
              </p:cNvSpPr>
              <p:nvPr/>
            </p:nvSpPr>
            <p:spPr bwMode="auto">
              <a:xfrm>
                <a:off x="882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0" name="Rectangle 29"/>
              <p:cNvSpPr>
                <a:spLocks noChangeArrowheads="1"/>
              </p:cNvSpPr>
              <p:nvPr/>
            </p:nvSpPr>
            <p:spPr bwMode="auto">
              <a:xfrm>
                <a:off x="1014" y="2495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1" name="Rectangle 30"/>
              <p:cNvSpPr>
                <a:spLocks noChangeArrowheads="1"/>
              </p:cNvSpPr>
              <p:nvPr/>
            </p:nvSpPr>
            <p:spPr bwMode="auto">
              <a:xfrm>
                <a:off x="1144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46" name="Group 31"/>
            <p:cNvGrpSpPr>
              <a:grpSpLocks/>
            </p:cNvGrpSpPr>
            <p:nvPr/>
          </p:nvGrpSpPr>
          <p:grpSpPr bwMode="auto">
            <a:xfrm>
              <a:off x="883" y="2626"/>
              <a:ext cx="229" cy="97"/>
              <a:chOff x="883" y="2626"/>
              <a:chExt cx="229" cy="97"/>
            </a:xfrm>
          </p:grpSpPr>
          <p:sp>
            <p:nvSpPr>
              <p:cNvPr id="153647" name="Rectangle 32"/>
              <p:cNvSpPr>
                <a:spLocks noChangeArrowheads="1"/>
              </p:cNvSpPr>
              <p:nvPr/>
            </p:nvSpPr>
            <p:spPr bwMode="auto">
              <a:xfrm>
                <a:off x="883" y="2626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48" name="Rectangle 33"/>
              <p:cNvSpPr>
                <a:spLocks noChangeArrowheads="1"/>
              </p:cNvSpPr>
              <p:nvPr/>
            </p:nvSpPr>
            <p:spPr bwMode="auto">
              <a:xfrm>
                <a:off x="1015" y="2626"/>
                <a:ext cx="98" cy="98"/>
              </a:xfrm>
              <a:prstGeom prst="rect">
                <a:avLst/>
              </a:prstGeom>
              <a:solidFill>
                <a:srgbClr val="9999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153611" name="Oval 34"/>
          <p:cNvSpPr>
            <a:spLocks noChangeArrowheads="1"/>
          </p:cNvSpPr>
          <p:nvPr/>
        </p:nvSpPr>
        <p:spPr bwMode="auto">
          <a:xfrm>
            <a:off x="4467225" y="3624263"/>
            <a:ext cx="1376363" cy="712787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</a:p>
        </p:txBody>
      </p:sp>
      <p:sp>
        <p:nvSpPr>
          <p:cNvPr id="153612" name="Oval 35"/>
          <p:cNvSpPr>
            <a:spLocks noChangeArrowheads="1"/>
          </p:cNvSpPr>
          <p:nvPr/>
        </p:nvSpPr>
        <p:spPr bwMode="auto">
          <a:xfrm>
            <a:off x="2689225" y="3636963"/>
            <a:ext cx="1376363" cy="6858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remove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noise</a:t>
            </a:r>
          </a:p>
        </p:txBody>
      </p:sp>
      <p:cxnSp>
        <p:nvCxnSpPr>
          <p:cNvPr id="153613" name="AutoShape 36"/>
          <p:cNvCxnSpPr>
            <a:cxnSpLocks noChangeShapeType="1"/>
            <a:endCxn id="153612" idx="2"/>
          </p:cNvCxnSpPr>
          <p:nvPr/>
        </p:nvCxnSpPr>
        <p:spPr bwMode="auto">
          <a:xfrm>
            <a:off x="2247900" y="3979863"/>
            <a:ext cx="441325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grpSp>
        <p:nvGrpSpPr>
          <p:cNvPr id="153614" name="Group 37"/>
          <p:cNvGrpSpPr>
            <a:grpSpLocks/>
          </p:cNvGrpSpPr>
          <p:nvPr/>
        </p:nvGrpSpPr>
        <p:grpSpPr bwMode="auto">
          <a:xfrm>
            <a:off x="8262938" y="3421063"/>
            <a:ext cx="944562" cy="1114425"/>
            <a:chOff x="5205" y="2155"/>
            <a:chExt cx="595" cy="702"/>
          </a:xfrm>
        </p:grpSpPr>
        <p:sp>
          <p:nvSpPr>
            <p:cNvPr id="153615" name="AutoShape 38"/>
            <p:cNvSpPr>
              <a:spLocks noChangeArrowheads="1"/>
            </p:cNvSpPr>
            <p:nvPr/>
          </p:nvSpPr>
          <p:spPr bwMode="auto">
            <a:xfrm>
              <a:off x="5205" y="2155"/>
              <a:ext cx="596" cy="703"/>
            </a:xfrm>
            <a:prstGeom prst="flowChartMultidocument">
              <a:avLst/>
            </a:pr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616" name="Group 39"/>
            <p:cNvGrpSpPr>
              <a:grpSpLocks/>
            </p:cNvGrpSpPr>
            <p:nvPr/>
          </p:nvGrpSpPr>
          <p:grpSpPr bwMode="auto">
            <a:xfrm>
              <a:off x="5265" y="2363"/>
              <a:ext cx="359" cy="98"/>
              <a:chOff x="5265" y="2363"/>
              <a:chExt cx="359" cy="98"/>
            </a:xfrm>
          </p:grpSpPr>
          <p:sp>
            <p:nvSpPr>
              <p:cNvPr id="153636" name="Rectangle 40"/>
              <p:cNvSpPr>
                <a:spLocks noChangeArrowheads="1"/>
              </p:cNvSpPr>
              <p:nvPr/>
            </p:nvSpPr>
            <p:spPr bwMode="auto">
              <a:xfrm>
                <a:off x="5265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7" name="Rectangle 41"/>
              <p:cNvSpPr>
                <a:spLocks noChangeArrowheads="1"/>
              </p:cNvSpPr>
              <p:nvPr/>
            </p:nvSpPr>
            <p:spPr bwMode="auto">
              <a:xfrm>
                <a:off x="5397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8" name="Rectangle 42"/>
              <p:cNvSpPr>
                <a:spLocks noChangeArrowheads="1"/>
              </p:cNvSpPr>
              <p:nvPr/>
            </p:nvSpPr>
            <p:spPr bwMode="auto">
              <a:xfrm>
                <a:off x="5528" y="2363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17" name="Group 43"/>
            <p:cNvGrpSpPr>
              <a:grpSpLocks/>
            </p:cNvGrpSpPr>
            <p:nvPr/>
          </p:nvGrpSpPr>
          <p:grpSpPr bwMode="auto">
            <a:xfrm>
              <a:off x="5266" y="2494"/>
              <a:ext cx="359" cy="97"/>
              <a:chOff x="5266" y="2494"/>
              <a:chExt cx="359" cy="97"/>
            </a:xfrm>
          </p:grpSpPr>
          <p:sp>
            <p:nvSpPr>
              <p:cNvPr id="153633" name="Rectangle 44"/>
              <p:cNvSpPr>
                <a:spLocks noChangeArrowheads="1"/>
              </p:cNvSpPr>
              <p:nvPr/>
            </p:nvSpPr>
            <p:spPr bwMode="auto">
              <a:xfrm>
                <a:off x="5266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4" name="Rectangle 45"/>
              <p:cNvSpPr>
                <a:spLocks noChangeArrowheads="1"/>
              </p:cNvSpPr>
              <p:nvPr/>
            </p:nvSpPr>
            <p:spPr bwMode="auto">
              <a:xfrm>
                <a:off x="5398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5" name="Rectangle 46"/>
              <p:cNvSpPr>
                <a:spLocks noChangeArrowheads="1"/>
              </p:cNvSpPr>
              <p:nvPr/>
            </p:nvSpPr>
            <p:spPr bwMode="auto">
              <a:xfrm>
                <a:off x="5528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18" name="Group 47"/>
            <p:cNvGrpSpPr>
              <a:grpSpLocks/>
            </p:cNvGrpSpPr>
            <p:nvPr/>
          </p:nvGrpSpPr>
          <p:grpSpPr bwMode="auto">
            <a:xfrm>
              <a:off x="5267" y="2625"/>
              <a:ext cx="229" cy="97"/>
              <a:chOff x="5267" y="2625"/>
              <a:chExt cx="229" cy="97"/>
            </a:xfrm>
          </p:grpSpPr>
          <p:sp>
            <p:nvSpPr>
              <p:cNvPr id="153631" name="Rectangle 48"/>
              <p:cNvSpPr>
                <a:spLocks noChangeArrowheads="1"/>
              </p:cNvSpPr>
              <p:nvPr/>
            </p:nvSpPr>
            <p:spPr bwMode="auto">
              <a:xfrm>
                <a:off x="5267" y="2625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2" name="Rectangle 49"/>
              <p:cNvSpPr>
                <a:spLocks noChangeArrowheads="1"/>
              </p:cNvSpPr>
              <p:nvPr/>
            </p:nvSpPr>
            <p:spPr bwMode="auto">
              <a:xfrm>
                <a:off x="5399" y="2626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53619" name="AutoShape 50"/>
            <p:cNvSpPr>
              <a:spLocks noChangeArrowheads="1"/>
            </p:cNvSpPr>
            <p:nvPr/>
          </p:nvSpPr>
          <p:spPr bwMode="auto">
            <a:xfrm>
              <a:off x="5205" y="2156"/>
              <a:ext cx="596" cy="703"/>
            </a:xfrm>
            <a:prstGeom prst="flowChartMultidocument">
              <a:avLst/>
            </a:pr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620" name="Group 51"/>
            <p:cNvGrpSpPr>
              <a:grpSpLocks/>
            </p:cNvGrpSpPr>
            <p:nvPr/>
          </p:nvGrpSpPr>
          <p:grpSpPr bwMode="auto">
            <a:xfrm>
              <a:off x="5265" y="2363"/>
              <a:ext cx="359" cy="97"/>
              <a:chOff x="5265" y="2363"/>
              <a:chExt cx="359" cy="97"/>
            </a:xfrm>
          </p:grpSpPr>
          <p:sp>
            <p:nvSpPr>
              <p:cNvPr id="153628" name="Rectangle 52"/>
              <p:cNvSpPr>
                <a:spLocks noChangeArrowheads="1"/>
              </p:cNvSpPr>
              <p:nvPr/>
            </p:nvSpPr>
            <p:spPr bwMode="auto">
              <a:xfrm>
                <a:off x="5265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29" name="Rectangle 53"/>
              <p:cNvSpPr>
                <a:spLocks noChangeArrowheads="1"/>
              </p:cNvSpPr>
              <p:nvPr/>
            </p:nvSpPr>
            <p:spPr bwMode="auto">
              <a:xfrm>
                <a:off x="5397" y="2364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0" name="Rectangle 54"/>
              <p:cNvSpPr>
                <a:spLocks noChangeArrowheads="1"/>
              </p:cNvSpPr>
              <p:nvPr/>
            </p:nvSpPr>
            <p:spPr bwMode="auto">
              <a:xfrm>
                <a:off x="5528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21" name="Group 55"/>
            <p:cNvGrpSpPr>
              <a:grpSpLocks/>
            </p:cNvGrpSpPr>
            <p:nvPr/>
          </p:nvGrpSpPr>
          <p:grpSpPr bwMode="auto">
            <a:xfrm>
              <a:off x="5266" y="2494"/>
              <a:ext cx="359" cy="98"/>
              <a:chOff x="5266" y="2494"/>
              <a:chExt cx="359" cy="98"/>
            </a:xfrm>
          </p:grpSpPr>
          <p:sp>
            <p:nvSpPr>
              <p:cNvPr id="153625" name="Rectangle 56"/>
              <p:cNvSpPr>
                <a:spLocks noChangeArrowheads="1"/>
              </p:cNvSpPr>
              <p:nvPr/>
            </p:nvSpPr>
            <p:spPr bwMode="auto">
              <a:xfrm>
                <a:off x="5266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26" name="Rectangle 57"/>
              <p:cNvSpPr>
                <a:spLocks noChangeArrowheads="1"/>
              </p:cNvSpPr>
              <p:nvPr/>
            </p:nvSpPr>
            <p:spPr bwMode="auto">
              <a:xfrm>
                <a:off x="5398" y="2495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27" name="Rectangle 58"/>
              <p:cNvSpPr>
                <a:spLocks noChangeArrowheads="1"/>
              </p:cNvSpPr>
              <p:nvPr/>
            </p:nvSpPr>
            <p:spPr bwMode="auto">
              <a:xfrm>
                <a:off x="5528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22" name="Group 59"/>
            <p:cNvGrpSpPr>
              <a:grpSpLocks/>
            </p:cNvGrpSpPr>
            <p:nvPr/>
          </p:nvGrpSpPr>
          <p:grpSpPr bwMode="auto">
            <a:xfrm>
              <a:off x="5267" y="2626"/>
              <a:ext cx="229" cy="97"/>
              <a:chOff x="5267" y="2626"/>
              <a:chExt cx="229" cy="97"/>
            </a:xfrm>
          </p:grpSpPr>
          <p:sp>
            <p:nvSpPr>
              <p:cNvPr id="153623" name="Rectangle 60"/>
              <p:cNvSpPr>
                <a:spLocks noChangeArrowheads="1"/>
              </p:cNvSpPr>
              <p:nvPr/>
            </p:nvSpPr>
            <p:spPr bwMode="auto">
              <a:xfrm>
                <a:off x="5267" y="2626"/>
                <a:ext cx="98" cy="98"/>
              </a:xfrm>
              <a:prstGeom prst="rect">
                <a:avLst/>
              </a:prstGeom>
              <a:solidFill>
                <a:srgbClr val="9999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24" name="Rectangle 61"/>
              <p:cNvSpPr>
                <a:spLocks noChangeArrowheads="1"/>
              </p:cNvSpPr>
              <p:nvPr/>
            </p:nvSpPr>
            <p:spPr bwMode="auto">
              <a:xfrm>
                <a:off x="5399" y="2626"/>
                <a:ext cx="98" cy="98"/>
              </a:xfrm>
              <a:prstGeom prst="rect">
                <a:avLst/>
              </a:prstGeom>
              <a:solidFill>
                <a:srgbClr val="9999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Example Policy Modules</a:t>
            </a: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976812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Priority thresholding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filter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Drop ADU if value below threshold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Noise removal and calibration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adjust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adjust raw value by adding or subtracting fixed offset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debias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normalize data values across nodes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Priority dilation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timespread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assign high ADU values to ADUs adjacent in time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spacespread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assign high ADU values to ADUs sampled by different nodes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Cost weighting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costweight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scale ADU value by cost to download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Example: Correlated Event Detection</a:t>
            </a:r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762500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correlated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 policy module W(k,</a:t>
            </a:r>
            <a:r>
              <a:rPr lang="en-GB">
                <a:latin typeface="Arial" charset="0"/>
                <a:ea typeface="FreeSans" pitchFamily="32" charset="0"/>
                <a:cs typeface="FreeSans" pitchFamily="32" charset="0"/>
              </a:rPr>
              <a:t>δ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counts number of ADUs within a time window </a:t>
            </a:r>
            <a:r>
              <a:rPr lang="en-GB">
                <a:latin typeface="Arial" charset="0"/>
                <a:ea typeface="FreeSans" pitchFamily="32" charset="0"/>
                <a:cs typeface="FreeSans" pitchFamily="32" charset="0"/>
              </a:rPr>
              <a:t>δ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 with a nonzero value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if at least k ADUs match, retain ADUs in the window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otherwise, drop this set of ADUs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Network-wide earthquake detection in Lance: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Policy implemented at the base station, rather than on motes.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Easy to modify behavior of network just by changing policy modules.</a:t>
            </a:r>
          </a:p>
        </p:txBody>
      </p:sp>
      <p:sp>
        <p:nvSpPr>
          <p:cNvPr id="157700" name="Oval 3"/>
          <p:cNvSpPr>
            <a:spLocks noChangeArrowheads="1"/>
          </p:cNvSpPr>
          <p:nvPr/>
        </p:nvSpPr>
        <p:spPr bwMode="auto">
          <a:xfrm>
            <a:off x="6261100" y="4098925"/>
            <a:ext cx="1376363" cy="6985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spacespread</a:t>
            </a:r>
          </a:p>
        </p:txBody>
      </p:sp>
      <p:cxnSp>
        <p:nvCxnSpPr>
          <p:cNvPr id="157701" name="AutoShape 4"/>
          <p:cNvCxnSpPr>
            <a:cxnSpLocks noChangeShapeType="1"/>
            <a:stCxn id="157700" idx="6"/>
          </p:cNvCxnSpPr>
          <p:nvPr/>
        </p:nvCxnSpPr>
        <p:spPr bwMode="auto">
          <a:xfrm>
            <a:off x="7635875" y="4448175"/>
            <a:ext cx="627063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57702" name="AutoShape 5"/>
          <p:cNvCxnSpPr>
            <a:cxnSpLocks noChangeShapeType="1"/>
            <a:stCxn id="157704" idx="6"/>
            <a:endCxn id="157700" idx="2"/>
          </p:cNvCxnSpPr>
          <p:nvPr/>
        </p:nvCxnSpPr>
        <p:spPr bwMode="auto">
          <a:xfrm>
            <a:off x="5842000" y="4448175"/>
            <a:ext cx="419100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57703" name="AutoShape 6"/>
          <p:cNvCxnSpPr>
            <a:cxnSpLocks noChangeShapeType="1"/>
            <a:stCxn id="157705" idx="6"/>
            <a:endCxn id="157704" idx="2"/>
          </p:cNvCxnSpPr>
          <p:nvPr/>
        </p:nvCxnSpPr>
        <p:spPr bwMode="auto">
          <a:xfrm>
            <a:off x="4064000" y="4448175"/>
            <a:ext cx="403225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57704" name="Oval 7"/>
          <p:cNvSpPr>
            <a:spLocks noChangeArrowheads="1"/>
          </p:cNvSpPr>
          <p:nvPr/>
        </p:nvSpPr>
        <p:spPr bwMode="auto">
          <a:xfrm>
            <a:off x="4467225" y="4092575"/>
            <a:ext cx="1376363" cy="712788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correlated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(k,</a:t>
            </a:r>
            <a:r>
              <a:rPr lang="en-GB" sz="1600">
                <a:solidFill>
                  <a:srgbClr val="000000"/>
                </a:solidFill>
                <a:latin typeface="FreeSans" pitchFamily="32" charset="0"/>
                <a:ea typeface="FreeSans" pitchFamily="32" charset="0"/>
                <a:cs typeface="FreeSans" pitchFamily="32" charset="0"/>
              </a:rPr>
              <a:t>δ</a:t>
            </a:r>
            <a:r>
              <a:rPr lang="en-GB" sz="160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157705" name="Oval 8"/>
          <p:cNvSpPr>
            <a:spLocks noChangeArrowheads="1"/>
          </p:cNvSpPr>
          <p:nvPr/>
        </p:nvSpPr>
        <p:spPr bwMode="auto">
          <a:xfrm>
            <a:off x="2689225" y="4105275"/>
            <a:ext cx="1376363" cy="6858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filter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(threshold)</a:t>
            </a:r>
          </a:p>
        </p:txBody>
      </p:sp>
      <p:cxnSp>
        <p:nvCxnSpPr>
          <p:cNvPr id="157706" name="AutoShape 9"/>
          <p:cNvCxnSpPr>
            <a:cxnSpLocks noChangeShapeType="1"/>
            <a:endCxn id="157705" idx="2"/>
          </p:cNvCxnSpPr>
          <p:nvPr/>
        </p:nvCxnSpPr>
        <p:spPr bwMode="auto">
          <a:xfrm>
            <a:off x="2247900" y="4448175"/>
            <a:ext cx="441325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76288" y="5794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Results under varying lifetime target</a:t>
            </a:r>
            <a:br>
              <a:rPr lang="en-GB" smtClean="0">
                <a:latin typeface="Gill Sans" charset="0"/>
              </a:rPr>
            </a:br>
            <a:r>
              <a:rPr lang="en-GB" sz="1800" smtClean="0">
                <a:latin typeface="Gill Sans" charset="0"/>
              </a:rPr>
              <a:t>25-node tree, Zipf value distribution</a:t>
            </a:r>
          </a:p>
        </p:txBody>
      </p:sp>
      <p:pic>
        <p:nvPicPr>
          <p:cNvPr id="1218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8513" y="1716088"/>
            <a:ext cx="7567612" cy="5480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217488" y="5303837"/>
            <a:ext cx="2433637" cy="1535113"/>
          </a:xfrm>
          <a:prstGeom prst="wedgeRoundRectCallout">
            <a:avLst>
              <a:gd name="adj1" fmla="val 63667"/>
              <a:gd name="adj2" fmla="val -96093"/>
              <a:gd name="adj3" fmla="val 16667"/>
            </a:avLst>
          </a:prstGeom>
          <a:solidFill>
            <a:srgbClr val="E6E6FF"/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Cost bottleneck achieves &gt; 95% optimality</a:t>
            </a:r>
            <a:br>
              <a:rPr lang="en-GB" sz="18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across a wide range of target lifetimes</a:t>
            </a:r>
            <a:endParaRPr lang="en-GB" sz="1800" dirty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RSAM prioritization: DC bias</a:t>
            </a:r>
          </a:p>
        </p:txBody>
      </p:sp>
      <p:pic>
        <p:nvPicPr>
          <p:cNvPr id="1320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1601788"/>
            <a:ext cx="7353300" cy="5957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7023100" y="3963988"/>
            <a:ext cx="2603500" cy="1584325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  <a:effectLst>
            <a:outerShdw blurRad="63500" dist="77386" dir="2700000" algn="ctr" rotWithShape="0">
              <a:srgbClr val="000000">
                <a:alpha val="50027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lang="en-GB" sz="1800" i="1">
                <a:solidFill>
                  <a:srgbClr val="000000"/>
                </a:solidFill>
                <a:latin typeface="Arial" charset="0"/>
              </a:rPr>
              <a:t>RSAM values exhibited large DC bias across nodes.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endParaRPr lang="en-GB" sz="1800" i="1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lang="en-GB" sz="1800" i="1">
                <a:solidFill>
                  <a:srgbClr val="000000"/>
                </a:solidFill>
                <a:latin typeface="Arial" charset="0"/>
              </a:rPr>
              <a:t>Lance only downloaded data from 1 or 2 nodes!</a:t>
            </a:r>
          </a:p>
        </p:txBody>
      </p:sp>
      <p:sp>
        <p:nvSpPr>
          <p:cNvPr id="132101" name="Line 4"/>
          <p:cNvSpPr>
            <a:spLocks noChangeShapeType="1"/>
          </p:cNvSpPr>
          <p:nvPr/>
        </p:nvSpPr>
        <p:spPr bwMode="auto">
          <a:xfrm flipH="1">
            <a:off x="7593013" y="3554413"/>
            <a:ext cx="727075" cy="1587"/>
          </a:xfrm>
          <a:prstGeom prst="line">
            <a:avLst/>
          </a:prstGeom>
          <a:noFill/>
          <a:ln w="36720">
            <a:solidFill>
              <a:srgbClr val="2323DC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The fix: Debiasing policy module</a:t>
            </a:r>
          </a:p>
        </p:txBody>
      </p:sp>
      <p:pic>
        <p:nvPicPr>
          <p:cNvPr id="1341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13" y="1587500"/>
            <a:ext cx="8205787" cy="5973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6972300" y="4687888"/>
            <a:ext cx="2603500" cy="792162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  <a:effectLst>
            <a:outerShdw blurRad="63500" dist="77386" dir="2700000" algn="ctr" rotWithShape="0">
              <a:srgbClr val="000000">
                <a:alpha val="50027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lang="en-GB" sz="1800" i="1">
                <a:solidFill>
                  <a:srgbClr val="000000"/>
                </a:solidFill>
                <a:latin typeface="Arial" charset="0"/>
              </a:rPr>
              <a:t>Median debiasing filter run at base station normalizes RSAM values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Programming Benefits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Dataflow programming model maps well onto application structure</a:t>
            </a:r>
          </a:p>
          <a:p>
            <a:pPr lvl="1"/>
            <a:r>
              <a:rPr lang="en-US" smtClean="0">
                <a:latin typeface="Arial" charset="0"/>
              </a:rPr>
              <a:t>Similar to Eon, Tenet, WaveScope, and Flask</a:t>
            </a:r>
          </a:p>
          <a:p>
            <a:r>
              <a:rPr lang="en-US" smtClean="0">
                <a:latin typeface="Arial" charset="0"/>
              </a:rPr>
              <a:t>Tickets offer a great deal of flexibility and power</a:t>
            </a:r>
          </a:p>
          <a:p>
            <a:pPr lvl="1"/>
            <a:r>
              <a:rPr lang="en-US" smtClean="0">
                <a:latin typeface="Arial" charset="0"/>
              </a:rPr>
              <a:t>Fine-grained feedback and control of resource usage at all levels</a:t>
            </a:r>
          </a:p>
          <a:p>
            <a:r>
              <a:rPr lang="en-US" smtClean="0">
                <a:latin typeface="Arial" charset="0"/>
              </a:rPr>
              <a:t>Brokers decouple resource management policies from mechanisms</a:t>
            </a:r>
          </a:p>
          <a:p>
            <a:pPr lvl="1"/>
            <a:r>
              <a:rPr lang="en-US" smtClean="0">
                <a:latin typeface="Arial" charset="0"/>
              </a:rPr>
              <a:t>Enables composable resource adaptations</a:t>
            </a:r>
          </a:p>
          <a:p>
            <a:r>
              <a:rPr lang="en-US" smtClean="0">
                <a:latin typeface="Arial" charset="0"/>
              </a:rPr>
              <a:t>Resource-awareness is pervasive in the programming model</a:t>
            </a:r>
          </a:p>
          <a:p>
            <a:pPr lvl="1"/>
            <a:r>
              <a:rPr lang="en-US" smtClean="0">
                <a:latin typeface="Arial" charset="0"/>
              </a:rPr>
              <a:t>Not “off to the side”</a:t>
            </a:r>
          </a:p>
          <a:p>
            <a:pPr lvl="1"/>
            <a:r>
              <a:rPr lang="en-US" smtClean="0">
                <a:latin typeface="Arial" charset="0"/>
              </a:rPr>
              <a:t>Annoying at first, but makes sense when you get used to programming in this way</a:t>
            </a:r>
          </a:p>
          <a:p>
            <a:pPr lvl="1"/>
            <a:r>
              <a:rPr lang="en-US" smtClean="0">
                <a:latin typeface="Arial" charset="0"/>
              </a:rPr>
              <a:t>Exposes resource dependencies, rather than relying on hidden magic knobs</a:t>
            </a:r>
          </a:p>
          <a:p>
            <a:endParaRPr lang="en-US" smtClean="0">
              <a:latin typeface="Arial" charset="0"/>
            </a:endParaRPr>
          </a:p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Research Questions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12738" y="1801813"/>
          <a:ext cx="9610725" cy="4760912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12738" y="1801813"/>
          <a:ext cx="9610725" cy="4760912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Talk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12738" y="1801813"/>
          <a:ext cx="9610725" cy="4760912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3"/>
          <a:srcRect t="4985" r="5006"/>
          <a:stretch>
            <a:fillRect/>
          </a:stretch>
        </p:blipFill>
        <p:spPr bwMode="auto">
          <a:xfrm>
            <a:off x="-60325" y="0"/>
            <a:ext cx="10140950" cy="7559675"/>
          </a:xfrm>
          <a:prstGeom prst="rect">
            <a:avLst/>
          </a:prstGeom>
          <a:noFill/>
          <a:ln w="36720">
            <a:noFill/>
            <a:round/>
            <a:headEnd/>
            <a:tailEnd/>
          </a:ln>
        </p:spPr>
      </p:pic>
      <p:sp>
        <p:nvSpPr>
          <p:cNvPr id="4198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3513" y="0"/>
            <a:ext cx="7529512" cy="511175"/>
          </a:xfrm>
        </p:spPr>
        <p:txBody>
          <a:bodyPr/>
          <a:lstStyle/>
          <a:p>
            <a:pPr marL="24161750" indent="-24161750" algn="l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2400" smtClean="0">
                <a:solidFill>
                  <a:srgbClr val="993333"/>
                </a:solidFill>
                <a:latin typeface="Gill Sans" charset="0"/>
              </a:rPr>
              <a:t>Reventador Volcano, Ecuador, August 2005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5438" y="3244850"/>
            <a:ext cx="9148763" cy="3549651"/>
            <a:chOff x="205" y="2044"/>
            <a:chExt cx="5763" cy="2236"/>
          </a:xfrm>
        </p:grpSpPr>
        <p:sp>
          <p:nvSpPr>
            <p:cNvPr id="41989" name="Text Box 4"/>
            <p:cNvSpPr txBox="1">
              <a:spLocks noChangeArrowheads="1"/>
            </p:cNvSpPr>
            <p:nvPr/>
          </p:nvSpPr>
          <p:spPr bwMode="auto">
            <a:xfrm>
              <a:off x="1997" y="3720"/>
              <a:ext cx="1853" cy="560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Solar panels for charging </a:t>
              </a:r>
            </a:p>
            <a:p>
              <a:pPr>
                <a:lnSpc>
                  <a:spcPct val="97000"/>
                </a:lnSpc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car battery (used by </a:t>
              </a:r>
            </a:p>
            <a:p>
              <a:pPr>
                <a:lnSpc>
                  <a:spcPct val="97000"/>
                </a:lnSpc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FreeWave and GPS only)‏</a:t>
              </a:r>
            </a:p>
          </p:txBody>
        </p:sp>
        <p:sp>
          <p:nvSpPr>
            <p:cNvPr id="41990" name="Text Box 5"/>
            <p:cNvSpPr txBox="1">
              <a:spLocks noChangeArrowheads="1"/>
            </p:cNvSpPr>
            <p:nvPr/>
          </p:nvSpPr>
          <p:spPr bwMode="auto">
            <a:xfrm>
              <a:off x="205" y="2306"/>
              <a:ext cx="1011" cy="193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  <a:tab pos="14478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Radio modem</a:t>
              </a:r>
            </a:p>
          </p:txBody>
        </p:sp>
        <p:sp>
          <p:nvSpPr>
            <p:cNvPr id="41991" name="Text Box 6"/>
            <p:cNvSpPr txBox="1">
              <a:spLocks noChangeArrowheads="1"/>
            </p:cNvSpPr>
            <p:nvPr/>
          </p:nvSpPr>
          <p:spPr bwMode="auto">
            <a:xfrm>
              <a:off x="1833" y="2529"/>
              <a:ext cx="1011" cy="193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  <a:tab pos="14478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GPS receiver</a:t>
              </a:r>
            </a:p>
          </p:txBody>
        </p:sp>
        <p:sp>
          <p:nvSpPr>
            <p:cNvPr id="41992" name="Text Box 7"/>
            <p:cNvSpPr txBox="1">
              <a:spLocks noChangeArrowheads="1"/>
            </p:cNvSpPr>
            <p:nvPr/>
          </p:nvSpPr>
          <p:spPr bwMode="auto">
            <a:xfrm>
              <a:off x="3641" y="2141"/>
              <a:ext cx="911" cy="383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</a:tabLst>
              </a:pPr>
              <a:r>
                <a:rPr lang="en-GB" sz="2000" i="1" dirty="0" smtClean="0">
                  <a:solidFill>
                    <a:srgbClr val="0000FF"/>
                  </a:solidFill>
                  <a:latin typeface="Trebuchet MS" charset="0"/>
                </a:rPr>
                <a:t>Trusty grad</a:t>
              </a:r>
              <a:br>
                <a:rPr lang="en-GB" sz="2000" i="1" dirty="0" smtClean="0">
                  <a:solidFill>
                    <a:srgbClr val="0000FF"/>
                  </a:solidFill>
                  <a:latin typeface="Trebuchet MS" charset="0"/>
                </a:rPr>
              </a:br>
              <a:r>
                <a:rPr lang="en-GB" sz="2000" i="1" dirty="0" smtClean="0">
                  <a:solidFill>
                    <a:srgbClr val="0000FF"/>
                  </a:solidFill>
                  <a:latin typeface="Trebuchet MS" charset="0"/>
                </a:rPr>
                <a:t>student</a:t>
              </a:r>
              <a:endParaRPr lang="en-GB" sz="2000" i="1" dirty="0">
                <a:solidFill>
                  <a:srgbClr val="0000FF"/>
                </a:solidFill>
                <a:latin typeface="Trebuchet MS" charset="0"/>
              </a:endParaRPr>
            </a:p>
          </p:txBody>
        </p:sp>
        <p:sp>
          <p:nvSpPr>
            <p:cNvPr id="41993" name="Text Box 8"/>
            <p:cNvSpPr txBox="1">
              <a:spLocks noChangeArrowheads="1"/>
            </p:cNvSpPr>
            <p:nvPr/>
          </p:nvSpPr>
          <p:spPr bwMode="auto">
            <a:xfrm>
              <a:off x="5022" y="2044"/>
              <a:ext cx="946" cy="373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  <a:tab pos="1447800" algn="l"/>
                </a:tabLst>
              </a:pPr>
              <a:r>
                <a:rPr lang="en-GB" sz="2000" i="1" dirty="0">
                  <a:solidFill>
                    <a:srgbClr val="0000FF"/>
                  </a:solidFill>
                  <a:latin typeface="Trebuchet MS" charset="0"/>
                </a:rPr>
                <a:t>Four-channel</a:t>
              </a:r>
            </a:p>
            <a:p>
              <a:pPr>
                <a:lnSpc>
                  <a:spcPct val="97000"/>
                </a:lnSpc>
                <a:tabLst>
                  <a:tab pos="723900" algn="l"/>
                  <a:tab pos="1447800" algn="l"/>
                </a:tabLst>
              </a:pPr>
              <a:r>
                <a:rPr lang="en-GB" sz="2000" i="1" dirty="0">
                  <a:solidFill>
                    <a:srgbClr val="0000FF"/>
                  </a:solidFill>
                  <a:latin typeface="Trebuchet MS" charset="0"/>
                </a:rPr>
                <a:t>sensor node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53373" y="196553"/>
            <a:ext cx="4834484" cy="5805816"/>
            <a:chOff x="5053373" y="196553"/>
            <a:chExt cx="4834484" cy="5805816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/>
            <a:srcRect l="10207" t="16345" r="7786" b="3356"/>
            <a:stretch>
              <a:fillRect/>
            </a:stretch>
          </p:blipFill>
          <p:spPr bwMode="auto">
            <a:xfrm>
              <a:off x="5053373" y="196553"/>
              <a:ext cx="4834484" cy="3114586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11" name="Oval 10"/>
            <p:cNvSpPr/>
            <p:nvPr/>
          </p:nvSpPr>
          <p:spPr bwMode="auto">
            <a:xfrm>
              <a:off x="5185833" y="5322012"/>
              <a:ext cx="680357" cy="680357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cxnSp>
          <p:nvCxnSpPr>
            <p:cNvPr id="13" name="Straight Connector 12"/>
            <p:cNvCxnSpPr>
              <a:stCxn id="11" idx="2"/>
            </p:cNvCxnSpPr>
            <p:nvPr/>
          </p:nvCxnSpPr>
          <p:spPr bwMode="auto">
            <a:xfrm rot="10800000">
              <a:off x="5080001" y="3280899"/>
              <a:ext cx="105833" cy="2381292"/>
            </a:xfrm>
            <a:prstGeom prst="line">
              <a:avLst/>
            </a:prstGeom>
            <a:solidFill>
              <a:srgbClr val="00B8FF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11" idx="6"/>
            </p:cNvCxnSpPr>
            <p:nvPr/>
          </p:nvCxnSpPr>
          <p:spPr bwMode="auto">
            <a:xfrm flipV="1">
              <a:off x="5866190" y="3296018"/>
              <a:ext cx="4006548" cy="2366173"/>
            </a:xfrm>
            <a:prstGeom prst="line">
              <a:avLst/>
            </a:prstGeom>
            <a:solidFill>
              <a:srgbClr val="00B8FF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1935898"/>
            <a:ext cx="8436429" cy="56237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588" y="411163"/>
            <a:ext cx="9952037" cy="777875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mtClean="0">
                <a:latin typeface="Gill Sans" charset="0"/>
              </a:rPr>
              <a:t>Parkinson’s Disease, stroke, and epilepsy monitoring</a:t>
            </a:r>
            <a:br>
              <a:rPr lang="en-GB" smtClean="0">
                <a:latin typeface="Gill Sans" charset="0"/>
              </a:rPr>
            </a:br>
            <a:r>
              <a:rPr lang="en-GB" sz="1800" smtClean="0">
                <a:latin typeface="Gill Sans" charset="0"/>
              </a:rPr>
              <a:t>with P. Bonato, Spaulding Rehabilitation Hospital</a:t>
            </a:r>
          </a:p>
        </p:txBody>
      </p:sp>
      <p:grpSp>
        <p:nvGrpSpPr>
          <p:cNvPr id="44035" name="Group 2"/>
          <p:cNvGrpSpPr>
            <a:grpSpLocks/>
          </p:cNvGrpSpPr>
          <p:nvPr/>
        </p:nvGrpSpPr>
        <p:grpSpPr bwMode="auto">
          <a:xfrm>
            <a:off x="258763" y="1687513"/>
            <a:ext cx="2649537" cy="5487987"/>
            <a:chOff x="163" y="1063"/>
            <a:chExt cx="1669" cy="3457"/>
          </a:xfrm>
        </p:grpSpPr>
        <p:grpSp>
          <p:nvGrpSpPr>
            <p:cNvPr id="44207" name="Group 3"/>
            <p:cNvGrpSpPr>
              <a:grpSpLocks/>
            </p:cNvGrpSpPr>
            <p:nvPr/>
          </p:nvGrpSpPr>
          <p:grpSpPr bwMode="auto">
            <a:xfrm>
              <a:off x="163" y="1063"/>
              <a:ext cx="1669" cy="3457"/>
              <a:chOff x="163" y="1063"/>
              <a:chExt cx="1669" cy="3457"/>
            </a:xfrm>
          </p:grpSpPr>
          <p:grpSp>
            <p:nvGrpSpPr>
              <p:cNvPr id="44219" name="Group 4"/>
              <p:cNvGrpSpPr>
                <a:grpSpLocks/>
              </p:cNvGrpSpPr>
              <p:nvPr/>
            </p:nvGrpSpPr>
            <p:grpSpPr bwMode="auto">
              <a:xfrm>
                <a:off x="163" y="1063"/>
                <a:ext cx="1669" cy="3457"/>
                <a:chOff x="163" y="1063"/>
                <a:chExt cx="1669" cy="3457"/>
              </a:xfrm>
            </p:grpSpPr>
            <p:sp>
              <p:nvSpPr>
                <p:cNvPr id="44220" name="Freeform 5"/>
                <p:cNvSpPr>
                  <a:spLocks noChangeArrowheads="1"/>
                </p:cNvSpPr>
                <p:nvPr/>
              </p:nvSpPr>
              <p:spPr bwMode="auto">
                <a:xfrm>
                  <a:off x="163" y="1067"/>
                  <a:ext cx="1628" cy="3455"/>
                </a:xfrm>
                <a:custGeom>
                  <a:avLst/>
                  <a:gdLst>
                    <a:gd name="T0" fmla="*/ 0 w 7180"/>
                    <a:gd name="T1" fmla="*/ 0 h 15235"/>
                    <a:gd name="T2" fmla="*/ 0 w 7180"/>
                    <a:gd name="T3" fmla="*/ 0 h 15235"/>
                    <a:gd name="T4" fmla="*/ 0 w 7180"/>
                    <a:gd name="T5" fmla="*/ 0 h 15235"/>
                    <a:gd name="T6" fmla="*/ 0 w 7180"/>
                    <a:gd name="T7" fmla="*/ 0 h 15235"/>
                    <a:gd name="T8" fmla="*/ 0 w 7180"/>
                    <a:gd name="T9" fmla="*/ 0 h 15235"/>
                    <a:gd name="T10" fmla="*/ 0 w 7180"/>
                    <a:gd name="T11" fmla="*/ 0 h 15235"/>
                    <a:gd name="T12" fmla="*/ 0 w 7180"/>
                    <a:gd name="T13" fmla="*/ 0 h 15235"/>
                    <a:gd name="T14" fmla="*/ 0 w 7180"/>
                    <a:gd name="T15" fmla="*/ 0 h 15235"/>
                    <a:gd name="T16" fmla="*/ 0 w 7180"/>
                    <a:gd name="T17" fmla="*/ 0 h 15235"/>
                    <a:gd name="T18" fmla="*/ 0 w 7180"/>
                    <a:gd name="T19" fmla="*/ 0 h 15235"/>
                    <a:gd name="T20" fmla="*/ 0 w 7180"/>
                    <a:gd name="T21" fmla="*/ 0 h 15235"/>
                    <a:gd name="T22" fmla="*/ 0 w 7180"/>
                    <a:gd name="T23" fmla="*/ 0 h 15235"/>
                    <a:gd name="T24" fmla="*/ 0 w 7180"/>
                    <a:gd name="T25" fmla="*/ 0 h 15235"/>
                    <a:gd name="T26" fmla="*/ 0 w 7180"/>
                    <a:gd name="T27" fmla="*/ 0 h 15235"/>
                    <a:gd name="T28" fmla="*/ 0 w 7180"/>
                    <a:gd name="T29" fmla="*/ 0 h 15235"/>
                    <a:gd name="T30" fmla="*/ 0 w 7180"/>
                    <a:gd name="T31" fmla="*/ 0 h 15235"/>
                    <a:gd name="T32" fmla="*/ 0 w 7180"/>
                    <a:gd name="T33" fmla="*/ 0 h 15235"/>
                    <a:gd name="T34" fmla="*/ 0 w 7180"/>
                    <a:gd name="T35" fmla="*/ 0 h 15235"/>
                    <a:gd name="T36" fmla="*/ 0 w 7180"/>
                    <a:gd name="T37" fmla="*/ 0 h 15235"/>
                    <a:gd name="T38" fmla="*/ 0 w 7180"/>
                    <a:gd name="T39" fmla="*/ 0 h 15235"/>
                    <a:gd name="T40" fmla="*/ 0 w 7180"/>
                    <a:gd name="T41" fmla="*/ 0 h 15235"/>
                    <a:gd name="T42" fmla="*/ 0 w 7180"/>
                    <a:gd name="T43" fmla="*/ 0 h 15235"/>
                    <a:gd name="T44" fmla="*/ 0 w 7180"/>
                    <a:gd name="T45" fmla="*/ 0 h 15235"/>
                    <a:gd name="T46" fmla="*/ 0 w 7180"/>
                    <a:gd name="T47" fmla="*/ 0 h 15235"/>
                    <a:gd name="T48" fmla="*/ 0 w 7180"/>
                    <a:gd name="T49" fmla="*/ 0 h 15235"/>
                    <a:gd name="T50" fmla="*/ 0 w 7180"/>
                    <a:gd name="T51" fmla="*/ 0 h 15235"/>
                    <a:gd name="T52" fmla="*/ 0 w 7180"/>
                    <a:gd name="T53" fmla="*/ 0 h 15235"/>
                    <a:gd name="T54" fmla="*/ 0 w 7180"/>
                    <a:gd name="T55" fmla="*/ 0 h 15235"/>
                    <a:gd name="T56" fmla="*/ 0 w 7180"/>
                    <a:gd name="T57" fmla="*/ 0 h 15235"/>
                    <a:gd name="T58" fmla="*/ 0 w 7180"/>
                    <a:gd name="T59" fmla="*/ 0 h 15235"/>
                    <a:gd name="T60" fmla="*/ 0 w 7180"/>
                    <a:gd name="T61" fmla="*/ 0 h 15235"/>
                    <a:gd name="T62" fmla="*/ 0 w 7180"/>
                    <a:gd name="T63" fmla="*/ 0 h 15235"/>
                    <a:gd name="T64" fmla="*/ 0 w 7180"/>
                    <a:gd name="T65" fmla="*/ 0 h 15235"/>
                    <a:gd name="T66" fmla="*/ 0 w 7180"/>
                    <a:gd name="T67" fmla="*/ 0 h 15235"/>
                    <a:gd name="T68" fmla="*/ 0 w 7180"/>
                    <a:gd name="T69" fmla="*/ 0 h 15235"/>
                    <a:gd name="T70" fmla="*/ 0 w 7180"/>
                    <a:gd name="T71" fmla="*/ 0 h 15235"/>
                    <a:gd name="T72" fmla="*/ 0 w 7180"/>
                    <a:gd name="T73" fmla="*/ 0 h 15235"/>
                    <a:gd name="T74" fmla="*/ 0 w 7180"/>
                    <a:gd name="T75" fmla="*/ 0 h 15235"/>
                    <a:gd name="T76" fmla="*/ 0 w 7180"/>
                    <a:gd name="T77" fmla="*/ 0 h 15235"/>
                    <a:gd name="T78" fmla="*/ 0 w 7180"/>
                    <a:gd name="T79" fmla="*/ 0 h 15235"/>
                    <a:gd name="T80" fmla="*/ 0 w 7180"/>
                    <a:gd name="T81" fmla="*/ 0 h 15235"/>
                    <a:gd name="T82" fmla="*/ 0 w 7180"/>
                    <a:gd name="T83" fmla="*/ 0 h 15235"/>
                    <a:gd name="T84" fmla="*/ 0 w 7180"/>
                    <a:gd name="T85" fmla="*/ 0 h 15235"/>
                    <a:gd name="T86" fmla="*/ 0 w 7180"/>
                    <a:gd name="T87" fmla="*/ 0 h 15235"/>
                    <a:gd name="T88" fmla="*/ 0 w 7180"/>
                    <a:gd name="T89" fmla="*/ 0 h 15235"/>
                    <a:gd name="T90" fmla="*/ 0 w 7180"/>
                    <a:gd name="T91" fmla="*/ 0 h 15235"/>
                    <a:gd name="T92" fmla="*/ 0 w 7180"/>
                    <a:gd name="T93" fmla="*/ 0 h 15235"/>
                    <a:gd name="T94" fmla="*/ 0 w 7180"/>
                    <a:gd name="T95" fmla="*/ 0 h 15235"/>
                    <a:gd name="T96" fmla="*/ 0 w 7180"/>
                    <a:gd name="T97" fmla="*/ 0 h 15235"/>
                    <a:gd name="T98" fmla="*/ 0 w 7180"/>
                    <a:gd name="T99" fmla="*/ 0 h 15235"/>
                    <a:gd name="T100" fmla="*/ 0 w 7180"/>
                    <a:gd name="T101" fmla="*/ 0 h 15235"/>
                    <a:gd name="T102" fmla="*/ 0 w 7180"/>
                    <a:gd name="T103" fmla="*/ 0 h 15235"/>
                    <a:gd name="T104" fmla="*/ 0 w 7180"/>
                    <a:gd name="T105" fmla="*/ 0 h 15235"/>
                    <a:gd name="T106" fmla="*/ 0 w 7180"/>
                    <a:gd name="T107" fmla="*/ 0 h 15235"/>
                    <a:gd name="T108" fmla="*/ 0 w 7180"/>
                    <a:gd name="T109" fmla="*/ 0 h 15235"/>
                    <a:gd name="T110" fmla="*/ 0 w 7180"/>
                    <a:gd name="T111" fmla="*/ 0 h 15235"/>
                    <a:gd name="T112" fmla="*/ 0 w 7180"/>
                    <a:gd name="T113" fmla="*/ 0 h 15235"/>
                    <a:gd name="T114" fmla="*/ 0 w 7180"/>
                    <a:gd name="T115" fmla="*/ 0 h 15235"/>
                    <a:gd name="T116" fmla="*/ 0 w 7180"/>
                    <a:gd name="T117" fmla="*/ 0 h 15235"/>
                    <a:gd name="T118" fmla="*/ 0 w 7180"/>
                    <a:gd name="T119" fmla="*/ 0 h 15235"/>
                    <a:gd name="T120" fmla="*/ 0 w 7180"/>
                    <a:gd name="T121" fmla="*/ 0 h 15235"/>
                    <a:gd name="T122" fmla="*/ 0 w 7180"/>
                    <a:gd name="T123" fmla="*/ 0 h 15235"/>
                    <a:gd name="T124" fmla="*/ 0 w 7180"/>
                    <a:gd name="T125" fmla="*/ 0 h 15235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7180"/>
                    <a:gd name="T190" fmla="*/ 0 h 15235"/>
                    <a:gd name="T191" fmla="*/ 7180 w 7180"/>
                    <a:gd name="T192" fmla="*/ 15235 h 15235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7180" h="15235">
                      <a:moveTo>
                        <a:pt x="6531" y="8196"/>
                      </a:moveTo>
                      <a:lnTo>
                        <a:pt x="6515" y="8205"/>
                      </a:lnTo>
                      <a:lnTo>
                        <a:pt x="6496" y="8220"/>
                      </a:lnTo>
                      <a:lnTo>
                        <a:pt x="6487" y="8236"/>
                      </a:lnTo>
                      <a:lnTo>
                        <a:pt x="6467" y="8245"/>
                      </a:lnTo>
                      <a:lnTo>
                        <a:pt x="6451" y="8252"/>
                      </a:lnTo>
                      <a:lnTo>
                        <a:pt x="6441" y="8266"/>
                      </a:lnTo>
                      <a:lnTo>
                        <a:pt x="6423" y="8274"/>
                      </a:lnTo>
                      <a:lnTo>
                        <a:pt x="6416" y="8281"/>
                      </a:lnTo>
                      <a:lnTo>
                        <a:pt x="6408" y="8290"/>
                      </a:lnTo>
                      <a:lnTo>
                        <a:pt x="6390" y="8290"/>
                      </a:lnTo>
                      <a:lnTo>
                        <a:pt x="6382" y="8299"/>
                      </a:lnTo>
                      <a:lnTo>
                        <a:pt x="6373" y="8299"/>
                      </a:lnTo>
                      <a:lnTo>
                        <a:pt x="6361" y="8299"/>
                      </a:lnTo>
                      <a:lnTo>
                        <a:pt x="6354" y="8299"/>
                      </a:lnTo>
                      <a:lnTo>
                        <a:pt x="6345" y="8299"/>
                      </a:lnTo>
                      <a:lnTo>
                        <a:pt x="6333" y="8299"/>
                      </a:lnTo>
                      <a:lnTo>
                        <a:pt x="6326" y="8290"/>
                      </a:lnTo>
                      <a:lnTo>
                        <a:pt x="6317" y="8281"/>
                      </a:lnTo>
                      <a:lnTo>
                        <a:pt x="6317" y="8274"/>
                      </a:lnTo>
                      <a:lnTo>
                        <a:pt x="6317" y="8266"/>
                      </a:lnTo>
                      <a:lnTo>
                        <a:pt x="6310" y="8252"/>
                      </a:lnTo>
                      <a:lnTo>
                        <a:pt x="6310" y="8245"/>
                      </a:lnTo>
                      <a:lnTo>
                        <a:pt x="6310" y="8236"/>
                      </a:lnTo>
                      <a:lnTo>
                        <a:pt x="6310" y="8220"/>
                      </a:lnTo>
                      <a:lnTo>
                        <a:pt x="6310" y="8212"/>
                      </a:lnTo>
                      <a:lnTo>
                        <a:pt x="6310" y="8196"/>
                      </a:lnTo>
                      <a:lnTo>
                        <a:pt x="6310" y="8181"/>
                      </a:lnTo>
                      <a:lnTo>
                        <a:pt x="6317" y="8161"/>
                      </a:lnTo>
                      <a:lnTo>
                        <a:pt x="6317" y="8144"/>
                      </a:lnTo>
                      <a:lnTo>
                        <a:pt x="6317" y="8128"/>
                      </a:lnTo>
                      <a:lnTo>
                        <a:pt x="6326" y="8109"/>
                      </a:lnTo>
                      <a:lnTo>
                        <a:pt x="6326" y="8094"/>
                      </a:lnTo>
                      <a:lnTo>
                        <a:pt x="6333" y="8069"/>
                      </a:lnTo>
                      <a:lnTo>
                        <a:pt x="6345" y="8047"/>
                      </a:lnTo>
                      <a:lnTo>
                        <a:pt x="6345" y="8031"/>
                      </a:lnTo>
                      <a:lnTo>
                        <a:pt x="6354" y="8016"/>
                      </a:lnTo>
                      <a:lnTo>
                        <a:pt x="6361" y="8000"/>
                      </a:lnTo>
                      <a:lnTo>
                        <a:pt x="6361" y="7976"/>
                      </a:lnTo>
                      <a:lnTo>
                        <a:pt x="6373" y="7960"/>
                      </a:lnTo>
                      <a:lnTo>
                        <a:pt x="6382" y="7939"/>
                      </a:lnTo>
                      <a:lnTo>
                        <a:pt x="6382" y="7923"/>
                      </a:lnTo>
                      <a:lnTo>
                        <a:pt x="6390" y="7906"/>
                      </a:lnTo>
                      <a:lnTo>
                        <a:pt x="6397" y="7890"/>
                      </a:lnTo>
                      <a:lnTo>
                        <a:pt x="6408" y="7864"/>
                      </a:lnTo>
                      <a:lnTo>
                        <a:pt x="6416" y="7849"/>
                      </a:lnTo>
                      <a:lnTo>
                        <a:pt x="6416" y="7833"/>
                      </a:lnTo>
                      <a:lnTo>
                        <a:pt x="6423" y="7818"/>
                      </a:lnTo>
                      <a:lnTo>
                        <a:pt x="6432" y="7800"/>
                      </a:lnTo>
                      <a:lnTo>
                        <a:pt x="6441" y="7785"/>
                      </a:lnTo>
                      <a:lnTo>
                        <a:pt x="6451" y="7764"/>
                      </a:lnTo>
                      <a:lnTo>
                        <a:pt x="6460" y="7746"/>
                      </a:lnTo>
                      <a:lnTo>
                        <a:pt x="6467" y="7731"/>
                      </a:lnTo>
                      <a:lnTo>
                        <a:pt x="6481" y="7715"/>
                      </a:lnTo>
                      <a:lnTo>
                        <a:pt x="6487" y="7696"/>
                      </a:lnTo>
                      <a:lnTo>
                        <a:pt x="6496" y="7680"/>
                      </a:lnTo>
                      <a:lnTo>
                        <a:pt x="6503" y="7663"/>
                      </a:lnTo>
                      <a:lnTo>
                        <a:pt x="6515" y="7644"/>
                      </a:lnTo>
                      <a:lnTo>
                        <a:pt x="6522" y="7637"/>
                      </a:lnTo>
                      <a:lnTo>
                        <a:pt x="6531" y="7620"/>
                      </a:lnTo>
                      <a:lnTo>
                        <a:pt x="6543" y="7606"/>
                      </a:lnTo>
                      <a:lnTo>
                        <a:pt x="6552" y="7590"/>
                      </a:lnTo>
                      <a:lnTo>
                        <a:pt x="6560" y="7581"/>
                      </a:lnTo>
                      <a:lnTo>
                        <a:pt x="6567" y="7560"/>
                      </a:lnTo>
                      <a:lnTo>
                        <a:pt x="6578" y="7543"/>
                      </a:lnTo>
                      <a:lnTo>
                        <a:pt x="6578" y="7536"/>
                      </a:lnTo>
                      <a:lnTo>
                        <a:pt x="6586" y="7521"/>
                      </a:lnTo>
                      <a:lnTo>
                        <a:pt x="6593" y="7503"/>
                      </a:lnTo>
                      <a:lnTo>
                        <a:pt x="6593" y="7488"/>
                      </a:lnTo>
                      <a:lnTo>
                        <a:pt x="6593" y="7470"/>
                      </a:lnTo>
                      <a:lnTo>
                        <a:pt x="6602" y="7451"/>
                      </a:lnTo>
                      <a:lnTo>
                        <a:pt x="6602" y="7435"/>
                      </a:lnTo>
                      <a:lnTo>
                        <a:pt x="6602" y="7416"/>
                      </a:lnTo>
                      <a:lnTo>
                        <a:pt x="6602" y="7401"/>
                      </a:lnTo>
                      <a:lnTo>
                        <a:pt x="6602" y="7376"/>
                      </a:lnTo>
                      <a:lnTo>
                        <a:pt x="6602" y="7355"/>
                      </a:lnTo>
                      <a:lnTo>
                        <a:pt x="6602" y="7329"/>
                      </a:lnTo>
                      <a:lnTo>
                        <a:pt x="6602" y="7312"/>
                      </a:lnTo>
                      <a:lnTo>
                        <a:pt x="6602" y="7286"/>
                      </a:lnTo>
                      <a:lnTo>
                        <a:pt x="6602" y="7267"/>
                      </a:lnTo>
                      <a:lnTo>
                        <a:pt x="6602" y="7241"/>
                      </a:lnTo>
                      <a:lnTo>
                        <a:pt x="6593" y="7217"/>
                      </a:lnTo>
                      <a:lnTo>
                        <a:pt x="6593" y="7192"/>
                      </a:lnTo>
                      <a:lnTo>
                        <a:pt x="6586" y="7171"/>
                      </a:lnTo>
                      <a:lnTo>
                        <a:pt x="6586" y="7147"/>
                      </a:lnTo>
                      <a:lnTo>
                        <a:pt x="6578" y="7124"/>
                      </a:lnTo>
                      <a:lnTo>
                        <a:pt x="6567" y="7100"/>
                      </a:lnTo>
                      <a:lnTo>
                        <a:pt x="6567" y="7062"/>
                      </a:lnTo>
                      <a:lnTo>
                        <a:pt x="6560" y="7038"/>
                      </a:lnTo>
                      <a:lnTo>
                        <a:pt x="6552" y="7012"/>
                      </a:lnTo>
                      <a:lnTo>
                        <a:pt x="6543" y="6987"/>
                      </a:lnTo>
                      <a:lnTo>
                        <a:pt x="6531" y="6958"/>
                      </a:lnTo>
                      <a:lnTo>
                        <a:pt x="6522" y="6926"/>
                      </a:lnTo>
                      <a:lnTo>
                        <a:pt x="6515" y="6904"/>
                      </a:lnTo>
                      <a:lnTo>
                        <a:pt x="6503" y="6866"/>
                      </a:lnTo>
                      <a:lnTo>
                        <a:pt x="6496" y="6841"/>
                      </a:lnTo>
                      <a:lnTo>
                        <a:pt x="6487" y="6810"/>
                      </a:lnTo>
                      <a:lnTo>
                        <a:pt x="6481" y="6775"/>
                      </a:lnTo>
                      <a:lnTo>
                        <a:pt x="6467" y="6744"/>
                      </a:lnTo>
                      <a:lnTo>
                        <a:pt x="6460" y="6720"/>
                      </a:lnTo>
                      <a:lnTo>
                        <a:pt x="6451" y="6682"/>
                      </a:lnTo>
                      <a:lnTo>
                        <a:pt x="6441" y="6659"/>
                      </a:lnTo>
                      <a:lnTo>
                        <a:pt x="6432" y="6626"/>
                      </a:lnTo>
                      <a:lnTo>
                        <a:pt x="6423" y="6600"/>
                      </a:lnTo>
                      <a:lnTo>
                        <a:pt x="6416" y="6572"/>
                      </a:lnTo>
                      <a:lnTo>
                        <a:pt x="6416" y="6539"/>
                      </a:lnTo>
                      <a:lnTo>
                        <a:pt x="6408" y="6515"/>
                      </a:lnTo>
                      <a:lnTo>
                        <a:pt x="6397" y="6477"/>
                      </a:lnTo>
                      <a:lnTo>
                        <a:pt x="6397" y="6454"/>
                      </a:lnTo>
                      <a:lnTo>
                        <a:pt x="6390" y="6430"/>
                      </a:lnTo>
                      <a:lnTo>
                        <a:pt x="6390" y="6398"/>
                      </a:lnTo>
                      <a:lnTo>
                        <a:pt x="6390" y="6369"/>
                      </a:lnTo>
                      <a:lnTo>
                        <a:pt x="6382" y="6345"/>
                      </a:lnTo>
                      <a:lnTo>
                        <a:pt x="6382" y="6319"/>
                      </a:lnTo>
                      <a:lnTo>
                        <a:pt x="6382" y="6286"/>
                      </a:lnTo>
                      <a:lnTo>
                        <a:pt x="6382" y="6256"/>
                      </a:lnTo>
                      <a:lnTo>
                        <a:pt x="6382" y="6230"/>
                      </a:lnTo>
                      <a:lnTo>
                        <a:pt x="6382" y="6204"/>
                      </a:lnTo>
                      <a:lnTo>
                        <a:pt x="6382" y="6180"/>
                      </a:lnTo>
                      <a:lnTo>
                        <a:pt x="6382" y="6154"/>
                      </a:lnTo>
                      <a:lnTo>
                        <a:pt x="6382" y="6119"/>
                      </a:lnTo>
                      <a:lnTo>
                        <a:pt x="6382" y="6094"/>
                      </a:lnTo>
                      <a:lnTo>
                        <a:pt x="6382" y="6065"/>
                      </a:lnTo>
                      <a:lnTo>
                        <a:pt x="6390" y="6041"/>
                      </a:lnTo>
                      <a:lnTo>
                        <a:pt x="6390" y="6016"/>
                      </a:lnTo>
                      <a:lnTo>
                        <a:pt x="6397" y="5989"/>
                      </a:lnTo>
                      <a:lnTo>
                        <a:pt x="6397" y="5964"/>
                      </a:lnTo>
                      <a:lnTo>
                        <a:pt x="6390" y="5957"/>
                      </a:lnTo>
                      <a:lnTo>
                        <a:pt x="6382" y="5940"/>
                      </a:lnTo>
                      <a:lnTo>
                        <a:pt x="6373" y="5924"/>
                      </a:lnTo>
                      <a:lnTo>
                        <a:pt x="6361" y="5905"/>
                      </a:lnTo>
                      <a:lnTo>
                        <a:pt x="6345" y="5886"/>
                      </a:lnTo>
                      <a:lnTo>
                        <a:pt x="6333" y="5870"/>
                      </a:lnTo>
                      <a:lnTo>
                        <a:pt x="6326" y="5853"/>
                      </a:lnTo>
                      <a:lnTo>
                        <a:pt x="6317" y="5836"/>
                      </a:lnTo>
                      <a:lnTo>
                        <a:pt x="6310" y="5820"/>
                      </a:lnTo>
                      <a:lnTo>
                        <a:pt x="6300" y="5796"/>
                      </a:lnTo>
                      <a:lnTo>
                        <a:pt x="6283" y="5775"/>
                      </a:lnTo>
                      <a:lnTo>
                        <a:pt x="6276" y="5759"/>
                      </a:lnTo>
                      <a:lnTo>
                        <a:pt x="6267" y="5737"/>
                      </a:lnTo>
                      <a:lnTo>
                        <a:pt x="6255" y="5719"/>
                      </a:lnTo>
                      <a:lnTo>
                        <a:pt x="6246" y="5690"/>
                      </a:lnTo>
                      <a:lnTo>
                        <a:pt x="6227" y="5674"/>
                      </a:lnTo>
                      <a:lnTo>
                        <a:pt x="6218" y="5645"/>
                      </a:lnTo>
                      <a:lnTo>
                        <a:pt x="6211" y="5629"/>
                      </a:lnTo>
                      <a:lnTo>
                        <a:pt x="6203" y="5606"/>
                      </a:lnTo>
                      <a:lnTo>
                        <a:pt x="6192" y="5582"/>
                      </a:lnTo>
                      <a:lnTo>
                        <a:pt x="6185" y="5560"/>
                      </a:lnTo>
                      <a:lnTo>
                        <a:pt x="6170" y="5535"/>
                      </a:lnTo>
                      <a:lnTo>
                        <a:pt x="6161" y="5509"/>
                      </a:lnTo>
                      <a:lnTo>
                        <a:pt x="6149" y="5485"/>
                      </a:lnTo>
                      <a:lnTo>
                        <a:pt x="6140" y="5459"/>
                      </a:lnTo>
                      <a:lnTo>
                        <a:pt x="6128" y="5433"/>
                      </a:lnTo>
                      <a:lnTo>
                        <a:pt x="6109" y="5408"/>
                      </a:lnTo>
                      <a:lnTo>
                        <a:pt x="6100" y="5384"/>
                      </a:lnTo>
                      <a:lnTo>
                        <a:pt x="6093" y="5355"/>
                      </a:lnTo>
                      <a:lnTo>
                        <a:pt x="6084" y="5330"/>
                      </a:lnTo>
                      <a:lnTo>
                        <a:pt x="6076" y="5294"/>
                      </a:lnTo>
                      <a:lnTo>
                        <a:pt x="6062" y="5271"/>
                      </a:lnTo>
                      <a:lnTo>
                        <a:pt x="6045" y="5247"/>
                      </a:lnTo>
                      <a:lnTo>
                        <a:pt x="6036" y="5219"/>
                      </a:lnTo>
                      <a:lnTo>
                        <a:pt x="6029" y="5193"/>
                      </a:lnTo>
                      <a:lnTo>
                        <a:pt x="6020" y="5169"/>
                      </a:lnTo>
                      <a:lnTo>
                        <a:pt x="6010" y="5141"/>
                      </a:lnTo>
                      <a:lnTo>
                        <a:pt x="6003" y="5117"/>
                      </a:lnTo>
                      <a:lnTo>
                        <a:pt x="5994" y="5097"/>
                      </a:lnTo>
                      <a:lnTo>
                        <a:pt x="5985" y="5070"/>
                      </a:lnTo>
                      <a:lnTo>
                        <a:pt x="5979" y="5054"/>
                      </a:lnTo>
                      <a:lnTo>
                        <a:pt x="5966" y="5028"/>
                      </a:lnTo>
                      <a:lnTo>
                        <a:pt x="5956" y="5012"/>
                      </a:lnTo>
                      <a:lnTo>
                        <a:pt x="5946" y="4997"/>
                      </a:lnTo>
                      <a:lnTo>
                        <a:pt x="5939" y="4979"/>
                      </a:lnTo>
                      <a:lnTo>
                        <a:pt x="5939" y="4959"/>
                      </a:lnTo>
                      <a:lnTo>
                        <a:pt x="5930" y="4943"/>
                      </a:lnTo>
                      <a:lnTo>
                        <a:pt x="5921" y="4927"/>
                      </a:lnTo>
                      <a:lnTo>
                        <a:pt x="5921" y="4912"/>
                      </a:lnTo>
                      <a:lnTo>
                        <a:pt x="5914" y="4903"/>
                      </a:lnTo>
                      <a:lnTo>
                        <a:pt x="5904" y="4887"/>
                      </a:lnTo>
                      <a:lnTo>
                        <a:pt x="5904" y="4879"/>
                      </a:lnTo>
                      <a:lnTo>
                        <a:pt x="5895" y="4858"/>
                      </a:lnTo>
                      <a:lnTo>
                        <a:pt x="5895" y="4849"/>
                      </a:lnTo>
                      <a:lnTo>
                        <a:pt x="5888" y="4842"/>
                      </a:lnTo>
                      <a:lnTo>
                        <a:pt x="5888" y="4833"/>
                      </a:lnTo>
                      <a:lnTo>
                        <a:pt x="5888" y="4825"/>
                      </a:lnTo>
                      <a:lnTo>
                        <a:pt x="5888" y="4816"/>
                      </a:lnTo>
                      <a:lnTo>
                        <a:pt x="5880" y="4807"/>
                      </a:lnTo>
                      <a:lnTo>
                        <a:pt x="5880" y="4799"/>
                      </a:lnTo>
                      <a:lnTo>
                        <a:pt x="5880" y="4792"/>
                      </a:lnTo>
                      <a:lnTo>
                        <a:pt x="5880" y="4783"/>
                      </a:lnTo>
                      <a:lnTo>
                        <a:pt x="5880" y="4799"/>
                      </a:lnTo>
                      <a:lnTo>
                        <a:pt x="5880" y="4816"/>
                      </a:lnTo>
                      <a:lnTo>
                        <a:pt x="5880" y="4842"/>
                      </a:lnTo>
                      <a:lnTo>
                        <a:pt x="5880" y="4858"/>
                      </a:lnTo>
                      <a:lnTo>
                        <a:pt x="5880" y="4879"/>
                      </a:lnTo>
                      <a:lnTo>
                        <a:pt x="5873" y="4896"/>
                      </a:lnTo>
                      <a:lnTo>
                        <a:pt x="5873" y="4912"/>
                      </a:lnTo>
                      <a:lnTo>
                        <a:pt x="5873" y="4927"/>
                      </a:lnTo>
                      <a:lnTo>
                        <a:pt x="5873" y="4936"/>
                      </a:lnTo>
                      <a:lnTo>
                        <a:pt x="5873" y="4952"/>
                      </a:lnTo>
                      <a:lnTo>
                        <a:pt x="5873" y="4967"/>
                      </a:lnTo>
                      <a:lnTo>
                        <a:pt x="5873" y="4988"/>
                      </a:lnTo>
                      <a:lnTo>
                        <a:pt x="5860" y="5004"/>
                      </a:lnTo>
                      <a:lnTo>
                        <a:pt x="5860" y="5019"/>
                      </a:lnTo>
                      <a:lnTo>
                        <a:pt x="5860" y="5028"/>
                      </a:lnTo>
                      <a:lnTo>
                        <a:pt x="5860" y="5044"/>
                      </a:lnTo>
                      <a:lnTo>
                        <a:pt x="5860" y="5063"/>
                      </a:lnTo>
                      <a:lnTo>
                        <a:pt x="5850" y="5082"/>
                      </a:lnTo>
                      <a:lnTo>
                        <a:pt x="5850" y="5089"/>
                      </a:lnTo>
                      <a:lnTo>
                        <a:pt x="5850" y="5104"/>
                      </a:lnTo>
                      <a:lnTo>
                        <a:pt x="5850" y="5117"/>
                      </a:lnTo>
                      <a:lnTo>
                        <a:pt x="5840" y="5132"/>
                      </a:lnTo>
                      <a:lnTo>
                        <a:pt x="5840" y="5141"/>
                      </a:lnTo>
                      <a:lnTo>
                        <a:pt x="5840" y="5158"/>
                      </a:lnTo>
                      <a:lnTo>
                        <a:pt x="5840" y="5169"/>
                      </a:lnTo>
                      <a:lnTo>
                        <a:pt x="5831" y="5184"/>
                      </a:lnTo>
                      <a:lnTo>
                        <a:pt x="5831" y="5193"/>
                      </a:lnTo>
                      <a:lnTo>
                        <a:pt x="5831" y="5203"/>
                      </a:lnTo>
                      <a:lnTo>
                        <a:pt x="5831" y="5219"/>
                      </a:lnTo>
                      <a:lnTo>
                        <a:pt x="5824" y="5231"/>
                      </a:lnTo>
                      <a:lnTo>
                        <a:pt x="5824" y="5238"/>
                      </a:lnTo>
                      <a:lnTo>
                        <a:pt x="5824" y="5247"/>
                      </a:lnTo>
                      <a:lnTo>
                        <a:pt x="5815" y="5254"/>
                      </a:lnTo>
                      <a:lnTo>
                        <a:pt x="5815" y="5271"/>
                      </a:lnTo>
                      <a:lnTo>
                        <a:pt x="5815" y="5278"/>
                      </a:lnTo>
                      <a:lnTo>
                        <a:pt x="5808" y="5287"/>
                      </a:lnTo>
                      <a:lnTo>
                        <a:pt x="5808" y="5294"/>
                      </a:lnTo>
                      <a:lnTo>
                        <a:pt x="5796" y="5308"/>
                      </a:lnTo>
                      <a:lnTo>
                        <a:pt x="5796" y="5315"/>
                      </a:lnTo>
                      <a:lnTo>
                        <a:pt x="5796" y="5330"/>
                      </a:lnTo>
                      <a:lnTo>
                        <a:pt x="5789" y="5339"/>
                      </a:lnTo>
                      <a:lnTo>
                        <a:pt x="5789" y="5348"/>
                      </a:lnTo>
                      <a:lnTo>
                        <a:pt x="5789" y="5355"/>
                      </a:lnTo>
                      <a:lnTo>
                        <a:pt x="5781" y="5368"/>
                      </a:lnTo>
                      <a:lnTo>
                        <a:pt x="5781" y="5377"/>
                      </a:lnTo>
                      <a:lnTo>
                        <a:pt x="5781" y="5393"/>
                      </a:lnTo>
                      <a:lnTo>
                        <a:pt x="5781" y="5401"/>
                      </a:lnTo>
                      <a:lnTo>
                        <a:pt x="5774" y="5408"/>
                      </a:lnTo>
                      <a:lnTo>
                        <a:pt x="5774" y="5417"/>
                      </a:lnTo>
                      <a:lnTo>
                        <a:pt x="5774" y="5424"/>
                      </a:lnTo>
                      <a:lnTo>
                        <a:pt x="5774" y="5440"/>
                      </a:lnTo>
                      <a:lnTo>
                        <a:pt x="5761" y="5448"/>
                      </a:lnTo>
                      <a:lnTo>
                        <a:pt x="5761" y="5459"/>
                      </a:lnTo>
                      <a:lnTo>
                        <a:pt x="5761" y="5469"/>
                      </a:lnTo>
                      <a:lnTo>
                        <a:pt x="5761" y="5478"/>
                      </a:lnTo>
                      <a:lnTo>
                        <a:pt x="5761" y="5494"/>
                      </a:lnTo>
                      <a:lnTo>
                        <a:pt x="5761" y="5502"/>
                      </a:lnTo>
                      <a:lnTo>
                        <a:pt x="5761" y="5509"/>
                      </a:lnTo>
                      <a:lnTo>
                        <a:pt x="5754" y="5520"/>
                      </a:lnTo>
                      <a:lnTo>
                        <a:pt x="5754" y="5528"/>
                      </a:lnTo>
                      <a:lnTo>
                        <a:pt x="5754" y="5535"/>
                      </a:lnTo>
                      <a:lnTo>
                        <a:pt x="5754" y="5551"/>
                      </a:lnTo>
                      <a:lnTo>
                        <a:pt x="5754" y="5560"/>
                      </a:lnTo>
                      <a:lnTo>
                        <a:pt x="5754" y="5573"/>
                      </a:lnTo>
                      <a:lnTo>
                        <a:pt x="5754" y="5613"/>
                      </a:lnTo>
                      <a:lnTo>
                        <a:pt x="5754" y="5645"/>
                      </a:lnTo>
                      <a:lnTo>
                        <a:pt x="5754" y="5690"/>
                      </a:lnTo>
                      <a:lnTo>
                        <a:pt x="5754" y="5737"/>
                      </a:lnTo>
                      <a:lnTo>
                        <a:pt x="5754" y="5775"/>
                      </a:lnTo>
                      <a:lnTo>
                        <a:pt x="5754" y="5820"/>
                      </a:lnTo>
                      <a:lnTo>
                        <a:pt x="5754" y="5863"/>
                      </a:lnTo>
                      <a:lnTo>
                        <a:pt x="5754" y="5905"/>
                      </a:lnTo>
                      <a:lnTo>
                        <a:pt x="5754" y="5940"/>
                      </a:lnTo>
                      <a:lnTo>
                        <a:pt x="5754" y="5980"/>
                      </a:lnTo>
                      <a:lnTo>
                        <a:pt x="5754" y="6025"/>
                      </a:lnTo>
                      <a:lnTo>
                        <a:pt x="5761" y="6065"/>
                      </a:lnTo>
                      <a:lnTo>
                        <a:pt x="5761" y="6110"/>
                      </a:lnTo>
                      <a:lnTo>
                        <a:pt x="5761" y="6154"/>
                      </a:lnTo>
                      <a:lnTo>
                        <a:pt x="5774" y="6195"/>
                      </a:lnTo>
                      <a:lnTo>
                        <a:pt x="5774" y="6237"/>
                      </a:lnTo>
                      <a:lnTo>
                        <a:pt x="5781" y="6286"/>
                      </a:lnTo>
                      <a:lnTo>
                        <a:pt x="5781" y="6327"/>
                      </a:lnTo>
                      <a:lnTo>
                        <a:pt x="5789" y="6369"/>
                      </a:lnTo>
                      <a:lnTo>
                        <a:pt x="5796" y="6414"/>
                      </a:lnTo>
                      <a:lnTo>
                        <a:pt x="5808" y="6454"/>
                      </a:lnTo>
                      <a:lnTo>
                        <a:pt x="5808" y="6499"/>
                      </a:lnTo>
                      <a:lnTo>
                        <a:pt x="5815" y="6539"/>
                      </a:lnTo>
                      <a:lnTo>
                        <a:pt x="5824" y="6581"/>
                      </a:lnTo>
                      <a:lnTo>
                        <a:pt x="5831" y="6626"/>
                      </a:lnTo>
                      <a:lnTo>
                        <a:pt x="5840" y="6666"/>
                      </a:lnTo>
                      <a:lnTo>
                        <a:pt x="5850" y="6711"/>
                      </a:lnTo>
                      <a:lnTo>
                        <a:pt x="5860" y="6751"/>
                      </a:lnTo>
                      <a:lnTo>
                        <a:pt x="5873" y="6810"/>
                      </a:lnTo>
                      <a:lnTo>
                        <a:pt x="5880" y="6850"/>
                      </a:lnTo>
                      <a:lnTo>
                        <a:pt x="5895" y="6895"/>
                      </a:lnTo>
                      <a:lnTo>
                        <a:pt x="5904" y="6935"/>
                      </a:lnTo>
                      <a:lnTo>
                        <a:pt x="5914" y="6980"/>
                      </a:lnTo>
                      <a:lnTo>
                        <a:pt x="5921" y="7022"/>
                      </a:lnTo>
                      <a:lnTo>
                        <a:pt x="5930" y="7062"/>
                      </a:lnTo>
                      <a:lnTo>
                        <a:pt x="5946" y="7109"/>
                      </a:lnTo>
                      <a:lnTo>
                        <a:pt x="5956" y="7147"/>
                      </a:lnTo>
                      <a:lnTo>
                        <a:pt x="5966" y="7192"/>
                      </a:lnTo>
                      <a:lnTo>
                        <a:pt x="5979" y="7232"/>
                      </a:lnTo>
                      <a:lnTo>
                        <a:pt x="5985" y="7267"/>
                      </a:lnTo>
                      <a:lnTo>
                        <a:pt x="5994" y="7312"/>
                      </a:lnTo>
                      <a:lnTo>
                        <a:pt x="6003" y="7355"/>
                      </a:lnTo>
                      <a:lnTo>
                        <a:pt x="6010" y="7392"/>
                      </a:lnTo>
                      <a:lnTo>
                        <a:pt x="6020" y="7435"/>
                      </a:lnTo>
                      <a:lnTo>
                        <a:pt x="6029" y="7470"/>
                      </a:lnTo>
                      <a:lnTo>
                        <a:pt x="6036" y="7503"/>
                      </a:lnTo>
                      <a:lnTo>
                        <a:pt x="6045" y="7543"/>
                      </a:lnTo>
                      <a:lnTo>
                        <a:pt x="6055" y="7581"/>
                      </a:lnTo>
                      <a:lnTo>
                        <a:pt x="6062" y="7613"/>
                      </a:lnTo>
                      <a:lnTo>
                        <a:pt x="6076" y="7644"/>
                      </a:lnTo>
                      <a:lnTo>
                        <a:pt x="6084" y="7680"/>
                      </a:lnTo>
                      <a:lnTo>
                        <a:pt x="6084" y="7715"/>
                      </a:lnTo>
                      <a:lnTo>
                        <a:pt x="6093" y="7746"/>
                      </a:lnTo>
                      <a:lnTo>
                        <a:pt x="6100" y="7776"/>
                      </a:lnTo>
                      <a:lnTo>
                        <a:pt x="6109" y="7809"/>
                      </a:lnTo>
                      <a:lnTo>
                        <a:pt x="6109" y="7840"/>
                      </a:lnTo>
                      <a:lnTo>
                        <a:pt x="6119" y="7864"/>
                      </a:lnTo>
                      <a:lnTo>
                        <a:pt x="6119" y="7906"/>
                      </a:lnTo>
                      <a:lnTo>
                        <a:pt x="6128" y="7930"/>
                      </a:lnTo>
                      <a:lnTo>
                        <a:pt x="6128" y="7960"/>
                      </a:lnTo>
                      <a:lnTo>
                        <a:pt x="6140" y="7984"/>
                      </a:lnTo>
                      <a:lnTo>
                        <a:pt x="6140" y="8016"/>
                      </a:lnTo>
                      <a:lnTo>
                        <a:pt x="6140" y="8040"/>
                      </a:lnTo>
                      <a:lnTo>
                        <a:pt x="6149" y="8069"/>
                      </a:lnTo>
                      <a:lnTo>
                        <a:pt x="6149" y="8094"/>
                      </a:lnTo>
                      <a:lnTo>
                        <a:pt x="6149" y="8120"/>
                      </a:lnTo>
                      <a:lnTo>
                        <a:pt x="6149" y="8144"/>
                      </a:lnTo>
                      <a:lnTo>
                        <a:pt x="6161" y="8170"/>
                      </a:lnTo>
                      <a:lnTo>
                        <a:pt x="6161" y="8205"/>
                      </a:lnTo>
                      <a:lnTo>
                        <a:pt x="6161" y="8236"/>
                      </a:lnTo>
                      <a:lnTo>
                        <a:pt x="6161" y="8274"/>
                      </a:lnTo>
                      <a:lnTo>
                        <a:pt x="6161" y="8306"/>
                      </a:lnTo>
                      <a:lnTo>
                        <a:pt x="6161" y="8339"/>
                      </a:lnTo>
                      <a:lnTo>
                        <a:pt x="6161" y="8382"/>
                      </a:lnTo>
                      <a:lnTo>
                        <a:pt x="6161" y="8425"/>
                      </a:lnTo>
                      <a:lnTo>
                        <a:pt x="6161" y="8465"/>
                      </a:lnTo>
                      <a:lnTo>
                        <a:pt x="6161" y="8505"/>
                      </a:lnTo>
                      <a:lnTo>
                        <a:pt x="6161" y="8559"/>
                      </a:lnTo>
                      <a:lnTo>
                        <a:pt x="6161" y="8601"/>
                      </a:lnTo>
                      <a:lnTo>
                        <a:pt x="6161" y="8655"/>
                      </a:lnTo>
                      <a:lnTo>
                        <a:pt x="6161" y="8693"/>
                      </a:lnTo>
                      <a:lnTo>
                        <a:pt x="6161" y="8742"/>
                      </a:lnTo>
                      <a:lnTo>
                        <a:pt x="6161" y="8795"/>
                      </a:lnTo>
                      <a:lnTo>
                        <a:pt x="6161" y="8846"/>
                      </a:lnTo>
                      <a:lnTo>
                        <a:pt x="6161" y="8907"/>
                      </a:lnTo>
                      <a:lnTo>
                        <a:pt x="6161" y="8960"/>
                      </a:lnTo>
                      <a:lnTo>
                        <a:pt x="6149" y="9021"/>
                      </a:lnTo>
                      <a:lnTo>
                        <a:pt x="6149" y="9082"/>
                      </a:lnTo>
                      <a:lnTo>
                        <a:pt x="6149" y="9139"/>
                      </a:lnTo>
                      <a:lnTo>
                        <a:pt x="6149" y="9198"/>
                      </a:lnTo>
                      <a:lnTo>
                        <a:pt x="6149" y="9261"/>
                      </a:lnTo>
                      <a:lnTo>
                        <a:pt x="6140" y="9327"/>
                      </a:lnTo>
                      <a:lnTo>
                        <a:pt x="6140" y="9388"/>
                      </a:lnTo>
                      <a:lnTo>
                        <a:pt x="6140" y="9457"/>
                      </a:lnTo>
                      <a:lnTo>
                        <a:pt x="6140" y="9527"/>
                      </a:lnTo>
                      <a:lnTo>
                        <a:pt x="6128" y="9596"/>
                      </a:lnTo>
                      <a:lnTo>
                        <a:pt x="6128" y="9662"/>
                      </a:lnTo>
                      <a:lnTo>
                        <a:pt x="6128" y="9732"/>
                      </a:lnTo>
                      <a:lnTo>
                        <a:pt x="6119" y="9801"/>
                      </a:lnTo>
                      <a:lnTo>
                        <a:pt x="6109" y="9867"/>
                      </a:lnTo>
                      <a:lnTo>
                        <a:pt x="6109" y="9938"/>
                      </a:lnTo>
                      <a:lnTo>
                        <a:pt x="6100" y="9997"/>
                      </a:lnTo>
                      <a:lnTo>
                        <a:pt x="6093" y="10058"/>
                      </a:lnTo>
                      <a:lnTo>
                        <a:pt x="6093" y="10119"/>
                      </a:lnTo>
                      <a:lnTo>
                        <a:pt x="6084" y="10180"/>
                      </a:lnTo>
                      <a:lnTo>
                        <a:pt x="6076" y="10235"/>
                      </a:lnTo>
                      <a:lnTo>
                        <a:pt x="6055" y="10298"/>
                      </a:lnTo>
                      <a:lnTo>
                        <a:pt x="6045" y="10348"/>
                      </a:lnTo>
                      <a:lnTo>
                        <a:pt x="6036" y="10402"/>
                      </a:lnTo>
                      <a:lnTo>
                        <a:pt x="6029" y="10449"/>
                      </a:lnTo>
                      <a:lnTo>
                        <a:pt x="6010" y="10503"/>
                      </a:lnTo>
                      <a:lnTo>
                        <a:pt x="6003" y="10553"/>
                      </a:lnTo>
                      <a:lnTo>
                        <a:pt x="5985" y="10604"/>
                      </a:lnTo>
                      <a:lnTo>
                        <a:pt x="5979" y="10654"/>
                      </a:lnTo>
                      <a:lnTo>
                        <a:pt x="5956" y="10701"/>
                      </a:lnTo>
                      <a:lnTo>
                        <a:pt x="5946" y="10744"/>
                      </a:lnTo>
                      <a:lnTo>
                        <a:pt x="5930" y="10789"/>
                      </a:lnTo>
                      <a:lnTo>
                        <a:pt x="5914" y="10822"/>
                      </a:lnTo>
                      <a:lnTo>
                        <a:pt x="5895" y="10866"/>
                      </a:lnTo>
                      <a:lnTo>
                        <a:pt x="5880" y="10899"/>
                      </a:lnTo>
                      <a:lnTo>
                        <a:pt x="5860" y="10939"/>
                      </a:lnTo>
                      <a:lnTo>
                        <a:pt x="5840" y="10977"/>
                      </a:lnTo>
                      <a:lnTo>
                        <a:pt x="5824" y="11008"/>
                      </a:lnTo>
                      <a:lnTo>
                        <a:pt x="5796" y="11034"/>
                      </a:lnTo>
                      <a:lnTo>
                        <a:pt x="5781" y="11071"/>
                      </a:lnTo>
                      <a:lnTo>
                        <a:pt x="5761" y="11095"/>
                      </a:lnTo>
                      <a:lnTo>
                        <a:pt x="5734" y="11126"/>
                      </a:lnTo>
                      <a:lnTo>
                        <a:pt x="5718" y="11151"/>
                      </a:lnTo>
                      <a:lnTo>
                        <a:pt x="5725" y="11151"/>
                      </a:lnTo>
                      <a:lnTo>
                        <a:pt x="5725" y="11165"/>
                      </a:lnTo>
                      <a:lnTo>
                        <a:pt x="5734" y="11175"/>
                      </a:lnTo>
                      <a:lnTo>
                        <a:pt x="5734" y="11184"/>
                      </a:lnTo>
                      <a:lnTo>
                        <a:pt x="5734" y="11194"/>
                      </a:lnTo>
                      <a:lnTo>
                        <a:pt x="5734" y="11201"/>
                      </a:lnTo>
                      <a:lnTo>
                        <a:pt x="5741" y="11218"/>
                      </a:lnTo>
                      <a:lnTo>
                        <a:pt x="5741" y="11225"/>
                      </a:lnTo>
                      <a:lnTo>
                        <a:pt x="5741" y="11234"/>
                      </a:lnTo>
                      <a:lnTo>
                        <a:pt x="5741" y="11255"/>
                      </a:lnTo>
                      <a:lnTo>
                        <a:pt x="5741" y="11264"/>
                      </a:lnTo>
                      <a:lnTo>
                        <a:pt x="5741" y="11279"/>
                      </a:lnTo>
                      <a:lnTo>
                        <a:pt x="5741" y="11288"/>
                      </a:lnTo>
                      <a:lnTo>
                        <a:pt x="5754" y="11304"/>
                      </a:lnTo>
                      <a:lnTo>
                        <a:pt x="5754" y="11319"/>
                      </a:lnTo>
                      <a:lnTo>
                        <a:pt x="5754" y="11335"/>
                      </a:lnTo>
                      <a:lnTo>
                        <a:pt x="5754" y="11356"/>
                      </a:lnTo>
                      <a:lnTo>
                        <a:pt x="5754" y="11380"/>
                      </a:lnTo>
                      <a:lnTo>
                        <a:pt x="5754" y="11396"/>
                      </a:lnTo>
                      <a:lnTo>
                        <a:pt x="5754" y="11411"/>
                      </a:lnTo>
                      <a:lnTo>
                        <a:pt x="5754" y="11439"/>
                      </a:lnTo>
                      <a:lnTo>
                        <a:pt x="5754" y="11465"/>
                      </a:lnTo>
                      <a:lnTo>
                        <a:pt x="5754" y="11484"/>
                      </a:lnTo>
                      <a:lnTo>
                        <a:pt x="5754" y="11509"/>
                      </a:lnTo>
                      <a:lnTo>
                        <a:pt x="5754" y="11533"/>
                      </a:lnTo>
                      <a:lnTo>
                        <a:pt x="5754" y="11561"/>
                      </a:lnTo>
                      <a:lnTo>
                        <a:pt x="5754" y="11592"/>
                      </a:lnTo>
                      <a:lnTo>
                        <a:pt x="5754" y="11616"/>
                      </a:lnTo>
                      <a:lnTo>
                        <a:pt x="5741" y="11641"/>
                      </a:lnTo>
                      <a:lnTo>
                        <a:pt x="5741" y="11679"/>
                      </a:lnTo>
                      <a:lnTo>
                        <a:pt x="5734" y="11703"/>
                      </a:lnTo>
                      <a:lnTo>
                        <a:pt x="5734" y="11736"/>
                      </a:lnTo>
                      <a:lnTo>
                        <a:pt x="5725" y="11760"/>
                      </a:lnTo>
                      <a:lnTo>
                        <a:pt x="5725" y="11776"/>
                      </a:lnTo>
                      <a:lnTo>
                        <a:pt x="5718" y="11800"/>
                      </a:lnTo>
                      <a:lnTo>
                        <a:pt x="5718" y="11826"/>
                      </a:lnTo>
                      <a:lnTo>
                        <a:pt x="5709" y="11845"/>
                      </a:lnTo>
                      <a:lnTo>
                        <a:pt x="5709" y="11861"/>
                      </a:lnTo>
                      <a:lnTo>
                        <a:pt x="5699" y="11877"/>
                      </a:lnTo>
                      <a:lnTo>
                        <a:pt x="5699" y="11905"/>
                      </a:lnTo>
                      <a:lnTo>
                        <a:pt x="5699" y="11920"/>
                      </a:lnTo>
                      <a:lnTo>
                        <a:pt x="5690" y="11927"/>
                      </a:lnTo>
                      <a:lnTo>
                        <a:pt x="5690" y="11950"/>
                      </a:lnTo>
                      <a:lnTo>
                        <a:pt x="5683" y="11965"/>
                      </a:lnTo>
                      <a:lnTo>
                        <a:pt x="5683" y="11974"/>
                      </a:lnTo>
                      <a:lnTo>
                        <a:pt x="5683" y="11990"/>
                      </a:lnTo>
                      <a:lnTo>
                        <a:pt x="5683" y="11997"/>
                      </a:lnTo>
                      <a:lnTo>
                        <a:pt x="5675" y="12005"/>
                      </a:lnTo>
                      <a:lnTo>
                        <a:pt x="5675" y="12014"/>
                      </a:lnTo>
                      <a:lnTo>
                        <a:pt x="5675" y="12021"/>
                      </a:lnTo>
                      <a:lnTo>
                        <a:pt x="5675" y="12030"/>
                      </a:lnTo>
                      <a:lnTo>
                        <a:pt x="5668" y="12042"/>
                      </a:lnTo>
                      <a:lnTo>
                        <a:pt x="5668" y="12050"/>
                      </a:lnTo>
                      <a:lnTo>
                        <a:pt x="5668" y="12057"/>
                      </a:lnTo>
                      <a:lnTo>
                        <a:pt x="5668" y="12073"/>
                      </a:lnTo>
                      <a:lnTo>
                        <a:pt x="5668" y="12090"/>
                      </a:lnTo>
                      <a:lnTo>
                        <a:pt x="5668" y="12106"/>
                      </a:lnTo>
                      <a:lnTo>
                        <a:pt x="5668" y="12132"/>
                      </a:lnTo>
                      <a:lnTo>
                        <a:pt x="5668" y="12151"/>
                      </a:lnTo>
                      <a:lnTo>
                        <a:pt x="5668" y="12177"/>
                      </a:lnTo>
                      <a:lnTo>
                        <a:pt x="5668" y="12202"/>
                      </a:lnTo>
                      <a:lnTo>
                        <a:pt x="5655" y="12219"/>
                      </a:lnTo>
                      <a:lnTo>
                        <a:pt x="5655" y="12247"/>
                      </a:lnTo>
                      <a:lnTo>
                        <a:pt x="5655" y="12275"/>
                      </a:lnTo>
                      <a:lnTo>
                        <a:pt x="5655" y="12301"/>
                      </a:lnTo>
                      <a:lnTo>
                        <a:pt x="5647" y="12335"/>
                      </a:lnTo>
                      <a:lnTo>
                        <a:pt x="5647" y="12361"/>
                      </a:lnTo>
                      <a:lnTo>
                        <a:pt x="5635" y="12386"/>
                      </a:lnTo>
                      <a:lnTo>
                        <a:pt x="5635" y="12417"/>
                      </a:lnTo>
                      <a:lnTo>
                        <a:pt x="5628" y="12446"/>
                      </a:lnTo>
                      <a:lnTo>
                        <a:pt x="5628" y="12479"/>
                      </a:lnTo>
                      <a:lnTo>
                        <a:pt x="5619" y="12511"/>
                      </a:lnTo>
                      <a:lnTo>
                        <a:pt x="5619" y="12547"/>
                      </a:lnTo>
                      <a:lnTo>
                        <a:pt x="5610" y="12582"/>
                      </a:lnTo>
                      <a:lnTo>
                        <a:pt x="5603" y="12613"/>
                      </a:lnTo>
                      <a:lnTo>
                        <a:pt x="5591" y="12651"/>
                      </a:lnTo>
                      <a:lnTo>
                        <a:pt x="5584" y="12683"/>
                      </a:lnTo>
                      <a:lnTo>
                        <a:pt x="5576" y="12716"/>
                      </a:lnTo>
                      <a:lnTo>
                        <a:pt x="5576" y="12759"/>
                      </a:lnTo>
                      <a:lnTo>
                        <a:pt x="5569" y="12792"/>
                      </a:lnTo>
                      <a:lnTo>
                        <a:pt x="5560" y="12837"/>
                      </a:lnTo>
                      <a:lnTo>
                        <a:pt x="5541" y="12874"/>
                      </a:lnTo>
                      <a:lnTo>
                        <a:pt x="5529" y="12914"/>
                      </a:lnTo>
                      <a:lnTo>
                        <a:pt x="5520" y="12961"/>
                      </a:lnTo>
                      <a:lnTo>
                        <a:pt x="5513" y="13002"/>
                      </a:lnTo>
                      <a:lnTo>
                        <a:pt x="5504" y="13047"/>
                      </a:lnTo>
                      <a:lnTo>
                        <a:pt x="5494" y="13087"/>
                      </a:lnTo>
                      <a:lnTo>
                        <a:pt x="5478" y="13133"/>
                      </a:lnTo>
                      <a:lnTo>
                        <a:pt x="5470" y="13173"/>
                      </a:lnTo>
                      <a:lnTo>
                        <a:pt x="5461" y="13206"/>
                      </a:lnTo>
                      <a:lnTo>
                        <a:pt x="5451" y="13249"/>
                      </a:lnTo>
                      <a:lnTo>
                        <a:pt x="5444" y="13292"/>
                      </a:lnTo>
                      <a:lnTo>
                        <a:pt x="5435" y="13329"/>
                      </a:lnTo>
                      <a:lnTo>
                        <a:pt x="5423" y="13372"/>
                      </a:lnTo>
                      <a:lnTo>
                        <a:pt x="5407" y="13407"/>
                      </a:lnTo>
                      <a:lnTo>
                        <a:pt x="5393" y="13438"/>
                      </a:lnTo>
                      <a:lnTo>
                        <a:pt x="5393" y="13476"/>
                      </a:lnTo>
                      <a:lnTo>
                        <a:pt x="5385" y="13508"/>
                      </a:lnTo>
                      <a:lnTo>
                        <a:pt x="5376" y="13541"/>
                      </a:lnTo>
                      <a:lnTo>
                        <a:pt x="5367" y="13577"/>
                      </a:lnTo>
                      <a:lnTo>
                        <a:pt x="5358" y="13600"/>
                      </a:lnTo>
                      <a:lnTo>
                        <a:pt x="5350" y="13635"/>
                      </a:lnTo>
                      <a:lnTo>
                        <a:pt x="5336" y="13662"/>
                      </a:lnTo>
                      <a:lnTo>
                        <a:pt x="5336" y="13697"/>
                      </a:lnTo>
                      <a:lnTo>
                        <a:pt x="5329" y="13721"/>
                      </a:lnTo>
                      <a:lnTo>
                        <a:pt x="5320" y="13749"/>
                      </a:lnTo>
                      <a:lnTo>
                        <a:pt x="5312" y="13773"/>
                      </a:lnTo>
                      <a:lnTo>
                        <a:pt x="5312" y="13798"/>
                      </a:lnTo>
                      <a:lnTo>
                        <a:pt x="5303" y="13827"/>
                      </a:lnTo>
                      <a:lnTo>
                        <a:pt x="5303" y="13852"/>
                      </a:lnTo>
                      <a:lnTo>
                        <a:pt x="5294" y="13867"/>
                      </a:lnTo>
                      <a:lnTo>
                        <a:pt x="5294" y="13892"/>
                      </a:lnTo>
                      <a:lnTo>
                        <a:pt x="5286" y="13911"/>
                      </a:lnTo>
                      <a:lnTo>
                        <a:pt x="5286" y="13928"/>
                      </a:lnTo>
                      <a:lnTo>
                        <a:pt x="5279" y="13949"/>
                      </a:lnTo>
                      <a:lnTo>
                        <a:pt x="5279" y="13966"/>
                      </a:lnTo>
                      <a:lnTo>
                        <a:pt x="5279" y="13982"/>
                      </a:lnTo>
                      <a:lnTo>
                        <a:pt x="5268" y="13998"/>
                      </a:lnTo>
                      <a:lnTo>
                        <a:pt x="5268" y="14013"/>
                      </a:lnTo>
                      <a:lnTo>
                        <a:pt x="5268" y="14024"/>
                      </a:lnTo>
                      <a:lnTo>
                        <a:pt x="5259" y="14041"/>
                      </a:lnTo>
                      <a:lnTo>
                        <a:pt x="5259" y="14050"/>
                      </a:lnTo>
                      <a:lnTo>
                        <a:pt x="5259" y="14065"/>
                      </a:lnTo>
                      <a:lnTo>
                        <a:pt x="5259" y="14084"/>
                      </a:lnTo>
                      <a:lnTo>
                        <a:pt x="5259" y="14093"/>
                      </a:lnTo>
                      <a:lnTo>
                        <a:pt x="5253" y="14100"/>
                      </a:lnTo>
                      <a:lnTo>
                        <a:pt x="5253" y="14116"/>
                      </a:lnTo>
                      <a:lnTo>
                        <a:pt x="5253" y="14124"/>
                      </a:lnTo>
                      <a:lnTo>
                        <a:pt x="5253" y="14145"/>
                      </a:lnTo>
                      <a:lnTo>
                        <a:pt x="5253" y="14154"/>
                      </a:lnTo>
                      <a:lnTo>
                        <a:pt x="5244" y="14163"/>
                      </a:lnTo>
                      <a:lnTo>
                        <a:pt x="5244" y="14170"/>
                      </a:lnTo>
                      <a:lnTo>
                        <a:pt x="5244" y="14187"/>
                      </a:lnTo>
                      <a:lnTo>
                        <a:pt x="5244" y="14194"/>
                      </a:lnTo>
                      <a:lnTo>
                        <a:pt x="5244" y="14203"/>
                      </a:lnTo>
                      <a:lnTo>
                        <a:pt x="5244" y="14209"/>
                      </a:lnTo>
                      <a:lnTo>
                        <a:pt x="5244" y="14218"/>
                      </a:lnTo>
                      <a:lnTo>
                        <a:pt x="5244" y="14227"/>
                      </a:lnTo>
                      <a:lnTo>
                        <a:pt x="5244" y="14234"/>
                      </a:lnTo>
                      <a:lnTo>
                        <a:pt x="5244" y="14246"/>
                      </a:lnTo>
                      <a:lnTo>
                        <a:pt x="5244" y="14255"/>
                      </a:lnTo>
                      <a:lnTo>
                        <a:pt x="5244" y="14263"/>
                      </a:lnTo>
                      <a:lnTo>
                        <a:pt x="5244" y="14270"/>
                      </a:lnTo>
                      <a:lnTo>
                        <a:pt x="5244" y="14279"/>
                      </a:lnTo>
                      <a:lnTo>
                        <a:pt x="5244" y="14286"/>
                      </a:lnTo>
                      <a:lnTo>
                        <a:pt x="5244" y="14295"/>
                      </a:lnTo>
                      <a:lnTo>
                        <a:pt x="5253" y="14295"/>
                      </a:lnTo>
                      <a:lnTo>
                        <a:pt x="5253" y="14303"/>
                      </a:lnTo>
                      <a:lnTo>
                        <a:pt x="5253" y="14314"/>
                      </a:lnTo>
                      <a:lnTo>
                        <a:pt x="5253" y="14321"/>
                      </a:lnTo>
                      <a:lnTo>
                        <a:pt x="5259" y="14321"/>
                      </a:lnTo>
                      <a:lnTo>
                        <a:pt x="5259" y="14329"/>
                      </a:lnTo>
                      <a:lnTo>
                        <a:pt x="5259" y="14336"/>
                      </a:lnTo>
                      <a:lnTo>
                        <a:pt x="5259" y="14348"/>
                      </a:lnTo>
                      <a:lnTo>
                        <a:pt x="5268" y="14357"/>
                      </a:lnTo>
                      <a:lnTo>
                        <a:pt x="5268" y="14364"/>
                      </a:lnTo>
                      <a:lnTo>
                        <a:pt x="5268" y="14374"/>
                      </a:lnTo>
                      <a:lnTo>
                        <a:pt x="5268" y="14383"/>
                      </a:lnTo>
                      <a:lnTo>
                        <a:pt x="5268" y="14390"/>
                      </a:lnTo>
                      <a:lnTo>
                        <a:pt x="5279" y="14407"/>
                      </a:lnTo>
                      <a:lnTo>
                        <a:pt x="5286" y="14414"/>
                      </a:lnTo>
                      <a:lnTo>
                        <a:pt x="5294" y="14423"/>
                      </a:lnTo>
                      <a:lnTo>
                        <a:pt x="5303" y="14430"/>
                      </a:lnTo>
                      <a:lnTo>
                        <a:pt x="5312" y="14439"/>
                      </a:lnTo>
                      <a:lnTo>
                        <a:pt x="5329" y="14454"/>
                      </a:lnTo>
                      <a:lnTo>
                        <a:pt x="5336" y="14472"/>
                      </a:lnTo>
                      <a:lnTo>
                        <a:pt x="5358" y="14479"/>
                      </a:lnTo>
                      <a:lnTo>
                        <a:pt x="5367" y="14489"/>
                      </a:lnTo>
                      <a:lnTo>
                        <a:pt x="5385" y="14498"/>
                      </a:lnTo>
                      <a:lnTo>
                        <a:pt x="5393" y="14513"/>
                      </a:lnTo>
                      <a:lnTo>
                        <a:pt x="5414" y="14520"/>
                      </a:lnTo>
                      <a:lnTo>
                        <a:pt x="5435" y="14531"/>
                      </a:lnTo>
                      <a:lnTo>
                        <a:pt x="5451" y="14539"/>
                      </a:lnTo>
                      <a:lnTo>
                        <a:pt x="5470" y="14559"/>
                      </a:lnTo>
                      <a:lnTo>
                        <a:pt x="5485" y="14566"/>
                      </a:lnTo>
                      <a:lnTo>
                        <a:pt x="5504" y="14574"/>
                      </a:lnTo>
                      <a:lnTo>
                        <a:pt x="5520" y="14581"/>
                      </a:lnTo>
                      <a:lnTo>
                        <a:pt x="5541" y="14597"/>
                      </a:lnTo>
                      <a:lnTo>
                        <a:pt x="5560" y="14605"/>
                      </a:lnTo>
                      <a:lnTo>
                        <a:pt x="5584" y="14614"/>
                      </a:lnTo>
                      <a:lnTo>
                        <a:pt x="5603" y="14621"/>
                      </a:lnTo>
                      <a:lnTo>
                        <a:pt x="5619" y="14644"/>
                      </a:lnTo>
                      <a:lnTo>
                        <a:pt x="5647" y="14652"/>
                      </a:lnTo>
                      <a:lnTo>
                        <a:pt x="5675" y="14659"/>
                      </a:lnTo>
                      <a:lnTo>
                        <a:pt x="5690" y="14668"/>
                      </a:lnTo>
                      <a:lnTo>
                        <a:pt x="5718" y="14684"/>
                      </a:lnTo>
                      <a:lnTo>
                        <a:pt x="5741" y="14692"/>
                      </a:lnTo>
                      <a:lnTo>
                        <a:pt x="5774" y="14699"/>
                      </a:lnTo>
                      <a:lnTo>
                        <a:pt x="5796" y="14708"/>
                      </a:lnTo>
                      <a:lnTo>
                        <a:pt x="5824" y="14718"/>
                      </a:lnTo>
                      <a:lnTo>
                        <a:pt x="5850" y="14725"/>
                      </a:lnTo>
                      <a:lnTo>
                        <a:pt x="5880" y="14744"/>
                      </a:lnTo>
                      <a:lnTo>
                        <a:pt x="5904" y="14751"/>
                      </a:lnTo>
                      <a:lnTo>
                        <a:pt x="5930" y="14760"/>
                      </a:lnTo>
                      <a:lnTo>
                        <a:pt x="5956" y="14769"/>
                      </a:lnTo>
                      <a:lnTo>
                        <a:pt x="5979" y="14786"/>
                      </a:lnTo>
                      <a:lnTo>
                        <a:pt x="6003" y="14795"/>
                      </a:lnTo>
                      <a:lnTo>
                        <a:pt x="6020" y="14802"/>
                      </a:lnTo>
                      <a:lnTo>
                        <a:pt x="6045" y="14810"/>
                      </a:lnTo>
                      <a:lnTo>
                        <a:pt x="6062" y="14826"/>
                      </a:lnTo>
                      <a:lnTo>
                        <a:pt x="6084" y="14840"/>
                      </a:lnTo>
                      <a:lnTo>
                        <a:pt x="6100" y="14849"/>
                      </a:lnTo>
                      <a:lnTo>
                        <a:pt x="6119" y="14856"/>
                      </a:lnTo>
                      <a:lnTo>
                        <a:pt x="6128" y="14873"/>
                      </a:lnTo>
                      <a:lnTo>
                        <a:pt x="6149" y="14880"/>
                      </a:lnTo>
                      <a:lnTo>
                        <a:pt x="6170" y="14889"/>
                      </a:lnTo>
                      <a:lnTo>
                        <a:pt x="6177" y="14896"/>
                      </a:lnTo>
                      <a:lnTo>
                        <a:pt x="6185" y="14904"/>
                      </a:lnTo>
                      <a:lnTo>
                        <a:pt x="6192" y="14920"/>
                      </a:lnTo>
                      <a:lnTo>
                        <a:pt x="6203" y="14929"/>
                      </a:lnTo>
                      <a:lnTo>
                        <a:pt x="6211" y="14941"/>
                      </a:lnTo>
                      <a:lnTo>
                        <a:pt x="6218" y="14949"/>
                      </a:lnTo>
                      <a:lnTo>
                        <a:pt x="6227" y="14956"/>
                      </a:lnTo>
                      <a:lnTo>
                        <a:pt x="6227" y="14965"/>
                      </a:lnTo>
                      <a:lnTo>
                        <a:pt x="6236" y="14972"/>
                      </a:lnTo>
                      <a:lnTo>
                        <a:pt x="6236" y="14989"/>
                      </a:lnTo>
                      <a:lnTo>
                        <a:pt x="6236" y="15003"/>
                      </a:lnTo>
                      <a:lnTo>
                        <a:pt x="6236" y="15010"/>
                      </a:lnTo>
                      <a:lnTo>
                        <a:pt x="6236" y="15024"/>
                      </a:lnTo>
                      <a:lnTo>
                        <a:pt x="6236" y="15031"/>
                      </a:lnTo>
                      <a:lnTo>
                        <a:pt x="6236" y="15040"/>
                      </a:lnTo>
                      <a:lnTo>
                        <a:pt x="6227" y="15047"/>
                      </a:lnTo>
                      <a:lnTo>
                        <a:pt x="6227" y="15055"/>
                      </a:lnTo>
                      <a:lnTo>
                        <a:pt x="6211" y="15071"/>
                      </a:lnTo>
                      <a:lnTo>
                        <a:pt x="6192" y="15087"/>
                      </a:lnTo>
                      <a:lnTo>
                        <a:pt x="6185" y="15102"/>
                      </a:lnTo>
                      <a:lnTo>
                        <a:pt x="6170" y="15125"/>
                      </a:lnTo>
                      <a:lnTo>
                        <a:pt x="6149" y="15140"/>
                      </a:lnTo>
                      <a:lnTo>
                        <a:pt x="6128" y="15149"/>
                      </a:lnTo>
                      <a:lnTo>
                        <a:pt x="6109" y="15165"/>
                      </a:lnTo>
                      <a:lnTo>
                        <a:pt x="6093" y="15173"/>
                      </a:lnTo>
                      <a:lnTo>
                        <a:pt x="6076" y="15184"/>
                      </a:lnTo>
                      <a:lnTo>
                        <a:pt x="6055" y="15191"/>
                      </a:lnTo>
                      <a:lnTo>
                        <a:pt x="6036" y="15200"/>
                      </a:lnTo>
                      <a:lnTo>
                        <a:pt x="6010" y="15206"/>
                      </a:lnTo>
                      <a:lnTo>
                        <a:pt x="5994" y="15215"/>
                      </a:lnTo>
                      <a:lnTo>
                        <a:pt x="5979" y="15226"/>
                      </a:lnTo>
                      <a:lnTo>
                        <a:pt x="5946" y="15226"/>
                      </a:lnTo>
                      <a:lnTo>
                        <a:pt x="5930" y="15226"/>
                      </a:lnTo>
                      <a:lnTo>
                        <a:pt x="5904" y="15234"/>
                      </a:lnTo>
                      <a:lnTo>
                        <a:pt x="5880" y="15234"/>
                      </a:lnTo>
                      <a:lnTo>
                        <a:pt x="5860" y="15234"/>
                      </a:lnTo>
                      <a:lnTo>
                        <a:pt x="5831" y="15234"/>
                      </a:lnTo>
                      <a:lnTo>
                        <a:pt x="5808" y="15234"/>
                      </a:lnTo>
                      <a:lnTo>
                        <a:pt x="5781" y="15234"/>
                      </a:lnTo>
                      <a:lnTo>
                        <a:pt x="5754" y="15226"/>
                      </a:lnTo>
                      <a:lnTo>
                        <a:pt x="5725" y="15226"/>
                      </a:lnTo>
                      <a:lnTo>
                        <a:pt x="5699" y="15215"/>
                      </a:lnTo>
                      <a:lnTo>
                        <a:pt x="5675" y="15206"/>
                      </a:lnTo>
                      <a:lnTo>
                        <a:pt x="5647" y="15206"/>
                      </a:lnTo>
                      <a:lnTo>
                        <a:pt x="5619" y="15200"/>
                      </a:lnTo>
                      <a:lnTo>
                        <a:pt x="5591" y="15191"/>
                      </a:lnTo>
                      <a:lnTo>
                        <a:pt x="5560" y="15173"/>
                      </a:lnTo>
                      <a:lnTo>
                        <a:pt x="5529" y="15165"/>
                      </a:lnTo>
                      <a:lnTo>
                        <a:pt x="5504" y="15158"/>
                      </a:lnTo>
                      <a:lnTo>
                        <a:pt x="5470" y="15140"/>
                      </a:lnTo>
                      <a:lnTo>
                        <a:pt x="5444" y="15134"/>
                      </a:lnTo>
                      <a:lnTo>
                        <a:pt x="5414" y="15111"/>
                      </a:lnTo>
                      <a:lnTo>
                        <a:pt x="5385" y="15102"/>
                      </a:lnTo>
                      <a:lnTo>
                        <a:pt x="5350" y="15087"/>
                      </a:lnTo>
                      <a:lnTo>
                        <a:pt x="5320" y="15080"/>
                      </a:lnTo>
                      <a:lnTo>
                        <a:pt x="5294" y="15071"/>
                      </a:lnTo>
                      <a:lnTo>
                        <a:pt x="5268" y="15055"/>
                      </a:lnTo>
                      <a:lnTo>
                        <a:pt x="5244" y="15047"/>
                      </a:lnTo>
                      <a:lnTo>
                        <a:pt x="5214" y="15040"/>
                      </a:lnTo>
                      <a:lnTo>
                        <a:pt x="5188" y="15031"/>
                      </a:lnTo>
                      <a:lnTo>
                        <a:pt x="5162" y="15010"/>
                      </a:lnTo>
                      <a:lnTo>
                        <a:pt x="5138" y="15003"/>
                      </a:lnTo>
                      <a:lnTo>
                        <a:pt x="5108" y="14989"/>
                      </a:lnTo>
                      <a:lnTo>
                        <a:pt x="5082" y="14981"/>
                      </a:lnTo>
                      <a:lnTo>
                        <a:pt x="5065" y="14972"/>
                      </a:lnTo>
                      <a:lnTo>
                        <a:pt x="5034" y="14965"/>
                      </a:lnTo>
                      <a:lnTo>
                        <a:pt x="5009" y="14956"/>
                      </a:lnTo>
                      <a:lnTo>
                        <a:pt x="4992" y="14949"/>
                      </a:lnTo>
                      <a:lnTo>
                        <a:pt x="4968" y="14941"/>
                      </a:lnTo>
                      <a:lnTo>
                        <a:pt x="4945" y="14929"/>
                      </a:lnTo>
                      <a:lnTo>
                        <a:pt x="4919" y="14929"/>
                      </a:lnTo>
                      <a:lnTo>
                        <a:pt x="4903" y="14920"/>
                      </a:lnTo>
                      <a:lnTo>
                        <a:pt x="4877" y="14913"/>
                      </a:lnTo>
                      <a:lnTo>
                        <a:pt x="4862" y="14913"/>
                      </a:lnTo>
                      <a:lnTo>
                        <a:pt x="4839" y="14904"/>
                      </a:lnTo>
                      <a:lnTo>
                        <a:pt x="4813" y="14896"/>
                      </a:lnTo>
                      <a:lnTo>
                        <a:pt x="4797" y="14896"/>
                      </a:lnTo>
                      <a:lnTo>
                        <a:pt x="4778" y="14889"/>
                      </a:lnTo>
                      <a:lnTo>
                        <a:pt x="4763" y="14889"/>
                      </a:lnTo>
                      <a:lnTo>
                        <a:pt x="4740" y="14889"/>
                      </a:lnTo>
                      <a:lnTo>
                        <a:pt x="4723" y="14880"/>
                      </a:lnTo>
                      <a:lnTo>
                        <a:pt x="4707" y="14880"/>
                      </a:lnTo>
                      <a:lnTo>
                        <a:pt x="4688" y="14880"/>
                      </a:lnTo>
                      <a:lnTo>
                        <a:pt x="4667" y="14873"/>
                      </a:lnTo>
                      <a:lnTo>
                        <a:pt x="4645" y="14873"/>
                      </a:lnTo>
                      <a:lnTo>
                        <a:pt x="4638" y="14864"/>
                      </a:lnTo>
                      <a:lnTo>
                        <a:pt x="4622" y="14864"/>
                      </a:lnTo>
                      <a:lnTo>
                        <a:pt x="4613" y="14856"/>
                      </a:lnTo>
                      <a:lnTo>
                        <a:pt x="4603" y="14849"/>
                      </a:lnTo>
                      <a:lnTo>
                        <a:pt x="4586" y="14840"/>
                      </a:lnTo>
                      <a:lnTo>
                        <a:pt x="4579" y="14826"/>
                      </a:lnTo>
                      <a:lnTo>
                        <a:pt x="4570" y="14817"/>
                      </a:lnTo>
                      <a:lnTo>
                        <a:pt x="4570" y="14802"/>
                      </a:lnTo>
                      <a:lnTo>
                        <a:pt x="4559" y="14795"/>
                      </a:lnTo>
                      <a:lnTo>
                        <a:pt x="4551" y="14779"/>
                      </a:lnTo>
                      <a:lnTo>
                        <a:pt x="4551" y="14769"/>
                      </a:lnTo>
                      <a:lnTo>
                        <a:pt x="4551" y="14751"/>
                      </a:lnTo>
                      <a:lnTo>
                        <a:pt x="4539" y="14736"/>
                      </a:lnTo>
                      <a:lnTo>
                        <a:pt x="4539" y="14718"/>
                      </a:lnTo>
                      <a:lnTo>
                        <a:pt x="4539" y="14699"/>
                      </a:lnTo>
                      <a:lnTo>
                        <a:pt x="4539" y="14684"/>
                      </a:lnTo>
                      <a:lnTo>
                        <a:pt x="4539" y="14668"/>
                      </a:lnTo>
                      <a:lnTo>
                        <a:pt x="4551" y="14644"/>
                      </a:lnTo>
                      <a:lnTo>
                        <a:pt x="4551" y="14621"/>
                      </a:lnTo>
                      <a:lnTo>
                        <a:pt x="4551" y="14597"/>
                      </a:lnTo>
                      <a:lnTo>
                        <a:pt x="4559" y="14581"/>
                      </a:lnTo>
                      <a:lnTo>
                        <a:pt x="4570" y="14559"/>
                      </a:lnTo>
                      <a:lnTo>
                        <a:pt x="4579" y="14531"/>
                      </a:lnTo>
                      <a:lnTo>
                        <a:pt x="4586" y="14505"/>
                      </a:lnTo>
                      <a:lnTo>
                        <a:pt x="4594" y="14479"/>
                      </a:lnTo>
                      <a:lnTo>
                        <a:pt x="4603" y="14454"/>
                      </a:lnTo>
                      <a:lnTo>
                        <a:pt x="4613" y="14423"/>
                      </a:lnTo>
                      <a:lnTo>
                        <a:pt x="4622" y="14390"/>
                      </a:lnTo>
                      <a:lnTo>
                        <a:pt x="4629" y="14383"/>
                      </a:lnTo>
                      <a:lnTo>
                        <a:pt x="4629" y="14374"/>
                      </a:lnTo>
                      <a:lnTo>
                        <a:pt x="4638" y="14364"/>
                      </a:lnTo>
                      <a:lnTo>
                        <a:pt x="4638" y="14357"/>
                      </a:lnTo>
                      <a:lnTo>
                        <a:pt x="4638" y="14336"/>
                      </a:lnTo>
                      <a:lnTo>
                        <a:pt x="4645" y="14329"/>
                      </a:lnTo>
                      <a:lnTo>
                        <a:pt x="4645" y="14321"/>
                      </a:lnTo>
                      <a:lnTo>
                        <a:pt x="4645" y="14314"/>
                      </a:lnTo>
                      <a:lnTo>
                        <a:pt x="4645" y="14295"/>
                      </a:lnTo>
                      <a:lnTo>
                        <a:pt x="4657" y="14286"/>
                      </a:lnTo>
                      <a:lnTo>
                        <a:pt x="4657" y="14270"/>
                      </a:lnTo>
                      <a:lnTo>
                        <a:pt x="4657" y="14263"/>
                      </a:lnTo>
                      <a:lnTo>
                        <a:pt x="4657" y="14255"/>
                      </a:lnTo>
                      <a:lnTo>
                        <a:pt x="4657" y="14234"/>
                      </a:lnTo>
                      <a:lnTo>
                        <a:pt x="4667" y="14227"/>
                      </a:lnTo>
                      <a:lnTo>
                        <a:pt x="4667" y="14209"/>
                      </a:lnTo>
                      <a:lnTo>
                        <a:pt x="4667" y="14194"/>
                      </a:lnTo>
                      <a:lnTo>
                        <a:pt x="4667" y="14187"/>
                      </a:lnTo>
                      <a:lnTo>
                        <a:pt x="4667" y="14170"/>
                      </a:lnTo>
                      <a:lnTo>
                        <a:pt x="4667" y="14163"/>
                      </a:lnTo>
                      <a:lnTo>
                        <a:pt x="4667" y="14145"/>
                      </a:lnTo>
                      <a:lnTo>
                        <a:pt x="4667" y="14124"/>
                      </a:lnTo>
                      <a:lnTo>
                        <a:pt x="4667" y="14116"/>
                      </a:lnTo>
                      <a:lnTo>
                        <a:pt x="4667" y="14100"/>
                      </a:lnTo>
                      <a:lnTo>
                        <a:pt x="4667" y="14084"/>
                      </a:lnTo>
                      <a:lnTo>
                        <a:pt x="4667" y="14065"/>
                      </a:lnTo>
                      <a:lnTo>
                        <a:pt x="4657" y="14050"/>
                      </a:lnTo>
                      <a:lnTo>
                        <a:pt x="4657" y="14041"/>
                      </a:lnTo>
                      <a:lnTo>
                        <a:pt x="4657" y="14024"/>
                      </a:lnTo>
                      <a:lnTo>
                        <a:pt x="4657" y="14006"/>
                      </a:lnTo>
                      <a:lnTo>
                        <a:pt x="4657" y="13989"/>
                      </a:lnTo>
                      <a:lnTo>
                        <a:pt x="4645" y="13973"/>
                      </a:lnTo>
                      <a:lnTo>
                        <a:pt x="4645" y="13958"/>
                      </a:lnTo>
                      <a:lnTo>
                        <a:pt x="4645" y="13928"/>
                      </a:lnTo>
                      <a:lnTo>
                        <a:pt x="4645" y="13911"/>
                      </a:lnTo>
                      <a:lnTo>
                        <a:pt x="4645" y="13883"/>
                      </a:lnTo>
                      <a:lnTo>
                        <a:pt x="4645" y="13867"/>
                      </a:lnTo>
                      <a:lnTo>
                        <a:pt x="4638" y="13843"/>
                      </a:lnTo>
                      <a:lnTo>
                        <a:pt x="4638" y="13819"/>
                      </a:lnTo>
                      <a:lnTo>
                        <a:pt x="4638" y="13798"/>
                      </a:lnTo>
                      <a:lnTo>
                        <a:pt x="4638" y="13773"/>
                      </a:lnTo>
                      <a:lnTo>
                        <a:pt x="4638" y="13749"/>
                      </a:lnTo>
                      <a:lnTo>
                        <a:pt x="4629" y="13721"/>
                      </a:lnTo>
                      <a:lnTo>
                        <a:pt x="4629" y="13697"/>
                      </a:lnTo>
                      <a:lnTo>
                        <a:pt x="4629" y="13671"/>
                      </a:lnTo>
                      <a:lnTo>
                        <a:pt x="4629" y="13643"/>
                      </a:lnTo>
                      <a:lnTo>
                        <a:pt x="4622" y="13619"/>
                      </a:lnTo>
                      <a:lnTo>
                        <a:pt x="4622" y="13584"/>
                      </a:lnTo>
                      <a:lnTo>
                        <a:pt x="4622" y="13560"/>
                      </a:lnTo>
                      <a:lnTo>
                        <a:pt x="4622" y="13532"/>
                      </a:lnTo>
                      <a:lnTo>
                        <a:pt x="4613" y="13501"/>
                      </a:lnTo>
                      <a:lnTo>
                        <a:pt x="4613" y="13476"/>
                      </a:lnTo>
                      <a:lnTo>
                        <a:pt x="4613" y="13438"/>
                      </a:lnTo>
                      <a:lnTo>
                        <a:pt x="4613" y="13407"/>
                      </a:lnTo>
                      <a:lnTo>
                        <a:pt x="4603" y="13379"/>
                      </a:lnTo>
                      <a:lnTo>
                        <a:pt x="4603" y="13346"/>
                      </a:lnTo>
                      <a:lnTo>
                        <a:pt x="4603" y="13308"/>
                      </a:lnTo>
                      <a:lnTo>
                        <a:pt x="4603" y="13277"/>
                      </a:lnTo>
                      <a:lnTo>
                        <a:pt x="4594" y="13242"/>
                      </a:lnTo>
                      <a:lnTo>
                        <a:pt x="4594" y="13206"/>
                      </a:lnTo>
                      <a:lnTo>
                        <a:pt x="4594" y="13173"/>
                      </a:lnTo>
                      <a:lnTo>
                        <a:pt x="4586" y="13141"/>
                      </a:lnTo>
                      <a:lnTo>
                        <a:pt x="4586" y="13103"/>
                      </a:lnTo>
                      <a:lnTo>
                        <a:pt x="4586" y="13072"/>
                      </a:lnTo>
                      <a:lnTo>
                        <a:pt x="4586" y="13039"/>
                      </a:lnTo>
                      <a:lnTo>
                        <a:pt x="4579" y="13002"/>
                      </a:lnTo>
                      <a:lnTo>
                        <a:pt x="4579" y="12961"/>
                      </a:lnTo>
                      <a:lnTo>
                        <a:pt x="4579" y="12926"/>
                      </a:lnTo>
                      <a:lnTo>
                        <a:pt x="4579" y="12891"/>
                      </a:lnTo>
                      <a:lnTo>
                        <a:pt x="4579" y="12858"/>
                      </a:lnTo>
                      <a:lnTo>
                        <a:pt x="4579" y="12822"/>
                      </a:lnTo>
                      <a:lnTo>
                        <a:pt x="4579" y="12783"/>
                      </a:lnTo>
                      <a:lnTo>
                        <a:pt x="4579" y="12743"/>
                      </a:lnTo>
                      <a:lnTo>
                        <a:pt x="4579" y="12707"/>
                      </a:lnTo>
                      <a:lnTo>
                        <a:pt x="4579" y="12676"/>
                      </a:lnTo>
                      <a:lnTo>
                        <a:pt x="4586" y="12643"/>
                      </a:lnTo>
                      <a:lnTo>
                        <a:pt x="4586" y="12606"/>
                      </a:lnTo>
                      <a:lnTo>
                        <a:pt x="4586" y="12572"/>
                      </a:lnTo>
                      <a:lnTo>
                        <a:pt x="4586" y="12539"/>
                      </a:lnTo>
                      <a:lnTo>
                        <a:pt x="4594" y="12504"/>
                      </a:lnTo>
                      <a:lnTo>
                        <a:pt x="4594" y="12471"/>
                      </a:lnTo>
                      <a:lnTo>
                        <a:pt x="4603" y="12440"/>
                      </a:lnTo>
                      <a:lnTo>
                        <a:pt x="4603" y="12401"/>
                      </a:lnTo>
                      <a:lnTo>
                        <a:pt x="4613" y="12368"/>
                      </a:lnTo>
                      <a:lnTo>
                        <a:pt x="4613" y="12346"/>
                      </a:lnTo>
                      <a:lnTo>
                        <a:pt x="4622" y="12309"/>
                      </a:lnTo>
                      <a:lnTo>
                        <a:pt x="4622" y="12275"/>
                      </a:lnTo>
                      <a:lnTo>
                        <a:pt x="4629" y="12235"/>
                      </a:lnTo>
                      <a:lnTo>
                        <a:pt x="4638" y="12202"/>
                      </a:lnTo>
                      <a:lnTo>
                        <a:pt x="4645" y="12177"/>
                      </a:lnTo>
                      <a:lnTo>
                        <a:pt x="4645" y="12144"/>
                      </a:lnTo>
                      <a:lnTo>
                        <a:pt x="4657" y="12106"/>
                      </a:lnTo>
                      <a:lnTo>
                        <a:pt x="4667" y="12082"/>
                      </a:lnTo>
                      <a:lnTo>
                        <a:pt x="4681" y="12050"/>
                      </a:lnTo>
                      <a:lnTo>
                        <a:pt x="4688" y="12021"/>
                      </a:lnTo>
                      <a:lnTo>
                        <a:pt x="4698" y="11990"/>
                      </a:lnTo>
                      <a:lnTo>
                        <a:pt x="4698" y="11950"/>
                      </a:lnTo>
                      <a:lnTo>
                        <a:pt x="4707" y="11911"/>
                      </a:lnTo>
                      <a:lnTo>
                        <a:pt x="4707" y="11870"/>
                      </a:lnTo>
                      <a:lnTo>
                        <a:pt x="4714" y="11837"/>
                      </a:lnTo>
                      <a:lnTo>
                        <a:pt x="4714" y="11793"/>
                      </a:lnTo>
                      <a:lnTo>
                        <a:pt x="4723" y="11760"/>
                      </a:lnTo>
                      <a:lnTo>
                        <a:pt x="4723" y="11722"/>
                      </a:lnTo>
                      <a:lnTo>
                        <a:pt x="4723" y="11686"/>
                      </a:lnTo>
                      <a:lnTo>
                        <a:pt x="4723" y="11641"/>
                      </a:lnTo>
                      <a:lnTo>
                        <a:pt x="4731" y="11608"/>
                      </a:lnTo>
                      <a:lnTo>
                        <a:pt x="4731" y="11576"/>
                      </a:lnTo>
                      <a:lnTo>
                        <a:pt x="4731" y="11540"/>
                      </a:lnTo>
                      <a:lnTo>
                        <a:pt x="4731" y="11509"/>
                      </a:lnTo>
                      <a:lnTo>
                        <a:pt x="4731" y="11474"/>
                      </a:lnTo>
                      <a:lnTo>
                        <a:pt x="4731" y="11449"/>
                      </a:lnTo>
                      <a:lnTo>
                        <a:pt x="4731" y="11411"/>
                      </a:lnTo>
                      <a:lnTo>
                        <a:pt x="4731" y="11380"/>
                      </a:lnTo>
                      <a:lnTo>
                        <a:pt x="4731" y="11356"/>
                      </a:lnTo>
                      <a:lnTo>
                        <a:pt x="4731" y="11319"/>
                      </a:lnTo>
                      <a:lnTo>
                        <a:pt x="4731" y="11295"/>
                      </a:lnTo>
                      <a:lnTo>
                        <a:pt x="4731" y="11264"/>
                      </a:lnTo>
                      <a:lnTo>
                        <a:pt x="4731" y="11234"/>
                      </a:lnTo>
                      <a:lnTo>
                        <a:pt x="4723" y="11201"/>
                      </a:lnTo>
                      <a:lnTo>
                        <a:pt x="4723" y="11175"/>
                      </a:lnTo>
                      <a:lnTo>
                        <a:pt x="4723" y="11144"/>
                      </a:lnTo>
                      <a:lnTo>
                        <a:pt x="4723" y="11119"/>
                      </a:lnTo>
                      <a:lnTo>
                        <a:pt x="4714" y="11095"/>
                      </a:lnTo>
                      <a:lnTo>
                        <a:pt x="4714" y="11071"/>
                      </a:lnTo>
                      <a:lnTo>
                        <a:pt x="4707" y="11043"/>
                      </a:lnTo>
                      <a:lnTo>
                        <a:pt x="4707" y="11019"/>
                      </a:lnTo>
                      <a:lnTo>
                        <a:pt x="4698" y="10993"/>
                      </a:lnTo>
                      <a:lnTo>
                        <a:pt x="4698" y="10977"/>
                      </a:lnTo>
                      <a:lnTo>
                        <a:pt x="4698" y="10960"/>
                      </a:lnTo>
                      <a:lnTo>
                        <a:pt x="4688" y="10939"/>
                      </a:lnTo>
                      <a:lnTo>
                        <a:pt x="4688" y="10930"/>
                      </a:lnTo>
                      <a:lnTo>
                        <a:pt x="4688" y="10914"/>
                      </a:lnTo>
                      <a:lnTo>
                        <a:pt x="4681" y="10899"/>
                      </a:lnTo>
                      <a:lnTo>
                        <a:pt x="4681" y="10875"/>
                      </a:lnTo>
                      <a:lnTo>
                        <a:pt x="4667" y="10859"/>
                      </a:lnTo>
                      <a:lnTo>
                        <a:pt x="4667" y="10829"/>
                      </a:lnTo>
                      <a:lnTo>
                        <a:pt x="4667" y="10814"/>
                      </a:lnTo>
                      <a:lnTo>
                        <a:pt x="4657" y="10789"/>
                      </a:lnTo>
                      <a:lnTo>
                        <a:pt x="4657" y="10763"/>
                      </a:lnTo>
                      <a:lnTo>
                        <a:pt x="4645" y="10737"/>
                      </a:lnTo>
                      <a:lnTo>
                        <a:pt x="4645" y="10701"/>
                      </a:lnTo>
                      <a:lnTo>
                        <a:pt x="4645" y="10678"/>
                      </a:lnTo>
                      <a:lnTo>
                        <a:pt x="4638" y="10642"/>
                      </a:lnTo>
                      <a:lnTo>
                        <a:pt x="4638" y="10614"/>
                      </a:lnTo>
                      <a:lnTo>
                        <a:pt x="4629" y="10579"/>
                      </a:lnTo>
                      <a:lnTo>
                        <a:pt x="4629" y="10543"/>
                      </a:lnTo>
                      <a:lnTo>
                        <a:pt x="4622" y="10512"/>
                      </a:lnTo>
                      <a:lnTo>
                        <a:pt x="4622" y="10472"/>
                      </a:lnTo>
                      <a:lnTo>
                        <a:pt x="4613" y="10433"/>
                      </a:lnTo>
                      <a:lnTo>
                        <a:pt x="4613" y="10393"/>
                      </a:lnTo>
                      <a:lnTo>
                        <a:pt x="4603" y="10357"/>
                      </a:lnTo>
                      <a:lnTo>
                        <a:pt x="4603" y="10314"/>
                      </a:lnTo>
                      <a:lnTo>
                        <a:pt x="4594" y="10274"/>
                      </a:lnTo>
                      <a:lnTo>
                        <a:pt x="4594" y="10228"/>
                      </a:lnTo>
                      <a:lnTo>
                        <a:pt x="4594" y="10188"/>
                      </a:lnTo>
                      <a:lnTo>
                        <a:pt x="4586" y="10136"/>
                      </a:lnTo>
                      <a:lnTo>
                        <a:pt x="4586" y="10096"/>
                      </a:lnTo>
                      <a:lnTo>
                        <a:pt x="4579" y="10043"/>
                      </a:lnTo>
                      <a:lnTo>
                        <a:pt x="4579" y="9989"/>
                      </a:lnTo>
                      <a:lnTo>
                        <a:pt x="4570" y="9947"/>
                      </a:lnTo>
                      <a:lnTo>
                        <a:pt x="4570" y="9893"/>
                      </a:lnTo>
                      <a:lnTo>
                        <a:pt x="4570" y="9841"/>
                      </a:lnTo>
                      <a:lnTo>
                        <a:pt x="4559" y="9792"/>
                      </a:lnTo>
                      <a:lnTo>
                        <a:pt x="4559" y="9739"/>
                      </a:lnTo>
                      <a:lnTo>
                        <a:pt x="4551" y="9692"/>
                      </a:lnTo>
                      <a:lnTo>
                        <a:pt x="4551" y="9638"/>
                      </a:lnTo>
                      <a:lnTo>
                        <a:pt x="4551" y="9596"/>
                      </a:lnTo>
                      <a:lnTo>
                        <a:pt x="4539" y="9542"/>
                      </a:lnTo>
                      <a:lnTo>
                        <a:pt x="4539" y="9490"/>
                      </a:lnTo>
                      <a:lnTo>
                        <a:pt x="4539" y="9450"/>
                      </a:lnTo>
                      <a:lnTo>
                        <a:pt x="4532" y="9396"/>
                      </a:lnTo>
                      <a:lnTo>
                        <a:pt x="4532" y="9356"/>
                      </a:lnTo>
                      <a:lnTo>
                        <a:pt x="4532" y="9311"/>
                      </a:lnTo>
                      <a:lnTo>
                        <a:pt x="4523" y="9261"/>
                      </a:lnTo>
                      <a:lnTo>
                        <a:pt x="4523" y="9216"/>
                      </a:lnTo>
                      <a:lnTo>
                        <a:pt x="4523" y="9174"/>
                      </a:lnTo>
                      <a:lnTo>
                        <a:pt x="4523" y="9131"/>
                      </a:lnTo>
                      <a:lnTo>
                        <a:pt x="4516" y="9091"/>
                      </a:lnTo>
                      <a:lnTo>
                        <a:pt x="4516" y="9044"/>
                      </a:lnTo>
                      <a:lnTo>
                        <a:pt x="4516" y="9006"/>
                      </a:lnTo>
                      <a:lnTo>
                        <a:pt x="4516" y="8960"/>
                      </a:lnTo>
                      <a:lnTo>
                        <a:pt x="4516" y="8915"/>
                      </a:lnTo>
                      <a:lnTo>
                        <a:pt x="4516" y="8875"/>
                      </a:lnTo>
                      <a:lnTo>
                        <a:pt x="4507" y="8830"/>
                      </a:lnTo>
                      <a:lnTo>
                        <a:pt x="4507" y="8795"/>
                      </a:lnTo>
                      <a:lnTo>
                        <a:pt x="4507" y="8755"/>
                      </a:lnTo>
                      <a:lnTo>
                        <a:pt x="4507" y="8710"/>
                      </a:lnTo>
                      <a:lnTo>
                        <a:pt x="4507" y="8677"/>
                      </a:lnTo>
                      <a:lnTo>
                        <a:pt x="4507" y="8641"/>
                      </a:lnTo>
                      <a:lnTo>
                        <a:pt x="4507" y="8601"/>
                      </a:lnTo>
                      <a:lnTo>
                        <a:pt x="4507" y="8566"/>
                      </a:lnTo>
                      <a:lnTo>
                        <a:pt x="4507" y="8531"/>
                      </a:lnTo>
                      <a:lnTo>
                        <a:pt x="4507" y="8566"/>
                      </a:lnTo>
                      <a:lnTo>
                        <a:pt x="4507" y="8601"/>
                      </a:lnTo>
                      <a:lnTo>
                        <a:pt x="4507" y="8641"/>
                      </a:lnTo>
                      <a:lnTo>
                        <a:pt x="4507" y="8677"/>
                      </a:lnTo>
                      <a:lnTo>
                        <a:pt x="4507" y="8717"/>
                      </a:lnTo>
                      <a:lnTo>
                        <a:pt x="4507" y="8764"/>
                      </a:lnTo>
                      <a:lnTo>
                        <a:pt x="4495" y="8795"/>
                      </a:lnTo>
                      <a:lnTo>
                        <a:pt x="4495" y="8837"/>
                      </a:lnTo>
                      <a:lnTo>
                        <a:pt x="4495" y="8882"/>
                      </a:lnTo>
                      <a:lnTo>
                        <a:pt x="4495" y="8915"/>
                      </a:lnTo>
                      <a:lnTo>
                        <a:pt x="4495" y="8960"/>
                      </a:lnTo>
                      <a:lnTo>
                        <a:pt x="4495" y="9006"/>
                      </a:lnTo>
                      <a:lnTo>
                        <a:pt x="4488" y="9044"/>
                      </a:lnTo>
                      <a:lnTo>
                        <a:pt x="4488" y="9091"/>
                      </a:lnTo>
                      <a:lnTo>
                        <a:pt x="4488" y="9131"/>
                      </a:lnTo>
                      <a:lnTo>
                        <a:pt x="4488" y="9174"/>
                      </a:lnTo>
                      <a:lnTo>
                        <a:pt x="4480" y="9216"/>
                      </a:lnTo>
                      <a:lnTo>
                        <a:pt x="4480" y="9261"/>
                      </a:lnTo>
                      <a:lnTo>
                        <a:pt x="4480" y="9303"/>
                      </a:lnTo>
                      <a:lnTo>
                        <a:pt x="4473" y="9348"/>
                      </a:lnTo>
                      <a:lnTo>
                        <a:pt x="4473" y="9388"/>
                      </a:lnTo>
                      <a:lnTo>
                        <a:pt x="4473" y="9428"/>
                      </a:lnTo>
                      <a:lnTo>
                        <a:pt x="4462" y="9475"/>
                      </a:lnTo>
                      <a:lnTo>
                        <a:pt x="4462" y="9527"/>
                      </a:lnTo>
                      <a:lnTo>
                        <a:pt x="4454" y="9572"/>
                      </a:lnTo>
                      <a:lnTo>
                        <a:pt x="4454" y="9612"/>
                      </a:lnTo>
                      <a:lnTo>
                        <a:pt x="4440" y="9662"/>
                      </a:lnTo>
                      <a:lnTo>
                        <a:pt x="4440" y="9707"/>
                      </a:lnTo>
                      <a:lnTo>
                        <a:pt x="4433" y="9747"/>
                      </a:lnTo>
                      <a:lnTo>
                        <a:pt x="4433" y="9801"/>
                      </a:lnTo>
                      <a:lnTo>
                        <a:pt x="4424" y="9841"/>
                      </a:lnTo>
                      <a:lnTo>
                        <a:pt x="4424" y="9893"/>
                      </a:lnTo>
                      <a:lnTo>
                        <a:pt x="4417" y="9938"/>
                      </a:lnTo>
                      <a:lnTo>
                        <a:pt x="4417" y="9989"/>
                      </a:lnTo>
                      <a:lnTo>
                        <a:pt x="4408" y="10029"/>
                      </a:lnTo>
                      <a:lnTo>
                        <a:pt x="4408" y="10077"/>
                      </a:lnTo>
                      <a:lnTo>
                        <a:pt x="4398" y="10119"/>
                      </a:lnTo>
                      <a:lnTo>
                        <a:pt x="4398" y="10164"/>
                      </a:lnTo>
                      <a:lnTo>
                        <a:pt x="4389" y="10204"/>
                      </a:lnTo>
                      <a:lnTo>
                        <a:pt x="4389" y="10244"/>
                      </a:lnTo>
                      <a:lnTo>
                        <a:pt x="4382" y="10291"/>
                      </a:lnTo>
                      <a:lnTo>
                        <a:pt x="4382" y="10333"/>
                      </a:lnTo>
                      <a:lnTo>
                        <a:pt x="4374" y="10367"/>
                      </a:lnTo>
                      <a:lnTo>
                        <a:pt x="4374" y="10402"/>
                      </a:lnTo>
                      <a:lnTo>
                        <a:pt x="4365" y="10440"/>
                      </a:lnTo>
                      <a:lnTo>
                        <a:pt x="4365" y="10479"/>
                      </a:lnTo>
                      <a:lnTo>
                        <a:pt x="4356" y="10512"/>
                      </a:lnTo>
                      <a:lnTo>
                        <a:pt x="4356" y="10543"/>
                      </a:lnTo>
                      <a:lnTo>
                        <a:pt x="4356" y="10579"/>
                      </a:lnTo>
                      <a:lnTo>
                        <a:pt x="4348" y="10614"/>
                      </a:lnTo>
                      <a:lnTo>
                        <a:pt x="4348" y="10642"/>
                      </a:lnTo>
                      <a:lnTo>
                        <a:pt x="4334" y="10678"/>
                      </a:lnTo>
                      <a:lnTo>
                        <a:pt x="4334" y="10701"/>
                      </a:lnTo>
                      <a:lnTo>
                        <a:pt x="4334" y="10737"/>
                      </a:lnTo>
                      <a:lnTo>
                        <a:pt x="4327" y="10763"/>
                      </a:lnTo>
                      <a:lnTo>
                        <a:pt x="4327" y="10789"/>
                      </a:lnTo>
                      <a:lnTo>
                        <a:pt x="4327" y="10814"/>
                      </a:lnTo>
                      <a:lnTo>
                        <a:pt x="4318" y="10838"/>
                      </a:lnTo>
                      <a:lnTo>
                        <a:pt x="4318" y="10866"/>
                      </a:lnTo>
                      <a:lnTo>
                        <a:pt x="4318" y="10890"/>
                      </a:lnTo>
                      <a:lnTo>
                        <a:pt x="4311" y="10906"/>
                      </a:lnTo>
                      <a:lnTo>
                        <a:pt x="4311" y="10930"/>
                      </a:lnTo>
                      <a:lnTo>
                        <a:pt x="4311" y="10946"/>
                      </a:lnTo>
                      <a:lnTo>
                        <a:pt x="4302" y="10977"/>
                      </a:lnTo>
                      <a:lnTo>
                        <a:pt x="4302" y="10984"/>
                      </a:lnTo>
                      <a:lnTo>
                        <a:pt x="4302" y="11000"/>
                      </a:lnTo>
                      <a:lnTo>
                        <a:pt x="4302" y="11019"/>
                      </a:lnTo>
                      <a:lnTo>
                        <a:pt x="4292" y="11034"/>
                      </a:lnTo>
                      <a:lnTo>
                        <a:pt x="4292" y="11043"/>
                      </a:lnTo>
                      <a:lnTo>
                        <a:pt x="4292" y="11060"/>
                      </a:lnTo>
                      <a:lnTo>
                        <a:pt x="4292" y="11079"/>
                      </a:lnTo>
                      <a:lnTo>
                        <a:pt x="4283" y="11095"/>
                      </a:lnTo>
                      <a:lnTo>
                        <a:pt x="4283" y="11111"/>
                      </a:lnTo>
                      <a:lnTo>
                        <a:pt x="4283" y="11126"/>
                      </a:lnTo>
                      <a:lnTo>
                        <a:pt x="4283" y="11144"/>
                      </a:lnTo>
                      <a:lnTo>
                        <a:pt x="4283" y="11165"/>
                      </a:lnTo>
                      <a:lnTo>
                        <a:pt x="4283" y="11184"/>
                      </a:lnTo>
                      <a:lnTo>
                        <a:pt x="4275" y="11201"/>
                      </a:lnTo>
                      <a:lnTo>
                        <a:pt x="4275" y="11218"/>
                      </a:lnTo>
                      <a:lnTo>
                        <a:pt x="4275" y="11234"/>
                      </a:lnTo>
                      <a:lnTo>
                        <a:pt x="4275" y="11255"/>
                      </a:lnTo>
                      <a:lnTo>
                        <a:pt x="4275" y="11271"/>
                      </a:lnTo>
                      <a:lnTo>
                        <a:pt x="4275" y="11288"/>
                      </a:lnTo>
                      <a:lnTo>
                        <a:pt x="4275" y="11304"/>
                      </a:lnTo>
                      <a:lnTo>
                        <a:pt x="4275" y="11319"/>
                      </a:lnTo>
                      <a:lnTo>
                        <a:pt x="4275" y="11347"/>
                      </a:lnTo>
                      <a:lnTo>
                        <a:pt x="4275" y="11364"/>
                      </a:lnTo>
                      <a:lnTo>
                        <a:pt x="4275" y="11380"/>
                      </a:lnTo>
                      <a:lnTo>
                        <a:pt x="4275" y="11396"/>
                      </a:lnTo>
                      <a:lnTo>
                        <a:pt x="4275" y="11423"/>
                      </a:lnTo>
                      <a:lnTo>
                        <a:pt x="4275" y="11439"/>
                      </a:lnTo>
                      <a:lnTo>
                        <a:pt x="4275" y="11458"/>
                      </a:lnTo>
                      <a:lnTo>
                        <a:pt x="4275" y="11474"/>
                      </a:lnTo>
                      <a:lnTo>
                        <a:pt x="4275" y="11500"/>
                      </a:lnTo>
                      <a:lnTo>
                        <a:pt x="4275" y="11515"/>
                      </a:lnTo>
                      <a:lnTo>
                        <a:pt x="4275" y="11540"/>
                      </a:lnTo>
                      <a:lnTo>
                        <a:pt x="4283" y="11561"/>
                      </a:lnTo>
                      <a:lnTo>
                        <a:pt x="4283" y="11576"/>
                      </a:lnTo>
                      <a:lnTo>
                        <a:pt x="4283" y="11601"/>
                      </a:lnTo>
                      <a:lnTo>
                        <a:pt x="4283" y="11616"/>
                      </a:lnTo>
                      <a:lnTo>
                        <a:pt x="4283" y="11641"/>
                      </a:lnTo>
                      <a:lnTo>
                        <a:pt x="4283" y="11663"/>
                      </a:lnTo>
                      <a:lnTo>
                        <a:pt x="4292" y="11679"/>
                      </a:lnTo>
                      <a:lnTo>
                        <a:pt x="4292" y="11694"/>
                      </a:lnTo>
                      <a:lnTo>
                        <a:pt x="4292" y="11715"/>
                      </a:lnTo>
                      <a:lnTo>
                        <a:pt x="4292" y="11745"/>
                      </a:lnTo>
                      <a:lnTo>
                        <a:pt x="4292" y="11760"/>
                      </a:lnTo>
                      <a:lnTo>
                        <a:pt x="4302" y="11776"/>
                      </a:lnTo>
                      <a:lnTo>
                        <a:pt x="4302" y="11793"/>
                      </a:lnTo>
                      <a:lnTo>
                        <a:pt x="4302" y="11809"/>
                      </a:lnTo>
                      <a:lnTo>
                        <a:pt x="4302" y="11818"/>
                      </a:lnTo>
                      <a:lnTo>
                        <a:pt x="4302" y="11837"/>
                      </a:lnTo>
                      <a:lnTo>
                        <a:pt x="4311" y="11852"/>
                      </a:lnTo>
                      <a:lnTo>
                        <a:pt x="4311" y="11870"/>
                      </a:lnTo>
                      <a:lnTo>
                        <a:pt x="4311" y="11877"/>
                      </a:lnTo>
                      <a:lnTo>
                        <a:pt x="4311" y="11896"/>
                      </a:lnTo>
                      <a:lnTo>
                        <a:pt x="4311" y="11911"/>
                      </a:lnTo>
                      <a:lnTo>
                        <a:pt x="4318" y="11920"/>
                      </a:lnTo>
                      <a:lnTo>
                        <a:pt x="4318" y="11941"/>
                      </a:lnTo>
                      <a:lnTo>
                        <a:pt x="4318" y="11950"/>
                      </a:lnTo>
                      <a:lnTo>
                        <a:pt x="4318" y="11957"/>
                      </a:lnTo>
                      <a:lnTo>
                        <a:pt x="4318" y="11974"/>
                      </a:lnTo>
                      <a:lnTo>
                        <a:pt x="4327" y="11981"/>
                      </a:lnTo>
                      <a:lnTo>
                        <a:pt x="4327" y="11990"/>
                      </a:lnTo>
                      <a:lnTo>
                        <a:pt x="4327" y="11997"/>
                      </a:lnTo>
                      <a:lnTo>
                        <a:pt x="4327" y="12005"/>
                      </a:lnTo>
                      <a:lnTo>
                        <a:pt x="4327" y="12014"/>
                      </a:lnTo>
                      <a:lnTo>
                        <a:pt x="4327" y="12030"/>
                      </a:lnTo>
                      <a:lnTo>
                        <a:pt x="4334" y="12057"/>
                      </a:lnTo>
                      <a:lnTo>
                        <a:pt x="4334" y="12082"/>
                      </a:lnTo>
                      <a:lnTo>
                        <a:pt x="4348" y="12106"/>
                      </a:lnTo>
                      <a:lnTo>
                        <a:pt x="4348" y="12144"/>
                      </a:lnTo>
                      <a:lnTo>
                        <a:pt x="4356" y="12169"/>
                      </a:lnTo>
                      <a:lnTo>
                        <a:pt x="4356" y="12202"/>
                      </a:lnTo>
                      <a:lnTo>
                        <a:pt x="4356" y="12226"/>
                      </a:lnTo>
                      <a:lnTo>
                        <a:pt x="4365" y="12255"/>
                      </a:lnTo>
                      <a:lnTo>
                        <a:pt x="4365" y="12292"/>
                      </a:lnTo>
                      <a:lnTo>
                        <a:pt x="4365" y="12316"/>
                      </a:lnTo>
                      <a:lnTo>
                        <a:pt x="4365" y="12353"/>
                      </a:lnTo>
                      <a:lnTo>
                        <a:pt x="4365" y="12386"/>
                      </a:lnTo>
                      <a:lnTo>
                        <a:pt x="4374" y="12408"/>
                      </a:lnTo>
                      <a:lnTo>
                        <a:pt x="4374" y="12446"/>
                      </a:lnTo>
                      <a:lnTo>
                        <a:pt x="4374" y="12471"/>
                      </a:lnTo>
                      <a:lnTo>
                        <a:pt x="4365" y="12504"/>
                      </a:lnTo>
                      <a:lnTo>
                        <a:pt x="4365" y="12539"/>
                      </a:lnTo>
                      <a:lnTo>
                        <a:pt x="4365" y="12572"/>
                      </a:lnTo>
                      <a:lnTo>
                        <a:pt x="4365" y="12598"/>
                      </a:lnTo>
                      <a:lnTo>
                        <a:pt x="4365" y="12636"/>
                      </a:lnTo>
                      <a:lnTo>
                        <a:pt x="4365" y="12667"/>
                      </a:lnTo>
                      <a:lnTo>
                        <a:pt x="4356" y="12700"/>
                      </a:lnTo>
                      <a:lnTo>
                        <a:pt x="4356" y="12724"/>
                      </a:lnTo>
                      <a:lnTo>
                        <a:pt x="4348" y="12759"/>
                      </a:lnTo>
                      <a:lnTo>
                        <a:pt x="4348" y="12792"/>
                      </a:lnTo>
                      <a:lnTo>
                        <a:pt x="4334" y="12830"/>
                      </a:lnTo>
                      <a:lnTo>
                        <a:pt x="4334" y="12867"/>
                      </a:lnTo>
                      <a:lnTo>
                        <a:pt x="4327" y="12898"/>
                      </a:lnTo>
                      <a:lnTo>
                        <a:pt x="4327" y="12933"/>
                      </a:lnTo>
                      <a:lnTo>
                        <a:pt x="4318" y="12968"/>
                      </a:lnTo>
                      <a:lnTo>
                        <a:pt x="4311" y="13002"/>
                      </a:lnTo>
                      <a:lnTo>
                        <a:pt x="4302" y="13028"/>
                      </a:lnTo>
                      <a:lnTo>
                        <a:pt x="4302" y="13072"/>
                      </a:lnTo>
                      <a:lnTo>
                        <a:pt x="4292" y="13103"/>
                      </a:lnTo>
                      <a:lnTo>
                        <a:pt x="4283" y="13141"/>
                      </a:lnTo>
                      <a:lnTo>
                        <a:pt x="4275" y="13166"/>
                      </a:lnTo>
                      <a:lnTo>
                        <a:pt x="4268" y="13197"/>
                      </a:lnTo>
                      <a:lnTo>
                        <a:pt x="4268" y="13233"/>
                      </a:lnTo>
                      <a:lnTo>
                        <a:pt x="4259" y="13265"/>
                      </a:lnTo>
                      <a:lnTo>
                        <a:pt x="4249" y="13299"/>
                      </a:lnTo>
                      <a:lnTo>
                        <a:pt x="4242" y="13338"/>
                      </a:lnTo>
                      <a:lnTo>
                        <a:pt x="4242" y="13364"/>
                      </a:lnTo>
                      <a:lnTo>
                        <a:pt x="4228" y="13398"/>
                      </a:lnTo>
                      <a:lnTo>
                        <a:pt x="4228" y="13430"/>
                      </a:lnTo>
                      <a:lnTo>
                        <a:pt x="4219" y="13459"/>
                      </a:lnTo>
                      <a:lnTo>
                        <a:pt x="4212" y="13492"/>
                      </a:lnTo>
                      <a:lnTo>
                        <a:pt x="4212" y="13516"/>
                      </a:lnTo>
                      <a:lnTo>
                        <a:pt x="4203" y="13553"/>
                      </a:lnTo>
                      <a:lnTo>
                        <a:pt x="4203" y="13577"/>
                      </a:lnTo>
                      <a:lnTo>
                        <a:pt x="4193" y="13608"/>
                      </a:lnTo>
                      <a:lnTo>
                        <a:pt x="4193" y="13635"/>
                      </a:lnTo>
                      <a:lnTo>
                        <a:pt x="4184" y="13662"/>
                      </a:lnTo>
                      <a:lnTo>
                        <a:pt x="4184" y="13688"/>
                      </a:lnTo>
                      <a:lnTo>
                        <a:pt x="4177" y="13721"/>
                      </a:lnTo>
                      <a:lnTo>
                        <a:pt x="4177" y="13749"/>
                      </a:lnTo>
                      <a:lnTo>
                        <a:pt x="4169" y="13773"/>
                      </a:lnTo>
                      <a:lnTo>
                        <a:pt x="4169" y="13798"/>
                      </a:lnTo>
                      <a:lnTo>
                        <a:pt x="4162" y="13827"/>
                      </a:lnTo>
                      <a:lnTo>
                        <a:pt x="4162" y="13852"/>
                      </a:lnTo>
                      <a:lnTo>
                        <a:pt x="4162" y="13876"/>
                      </a:lnTo>
                      <a:lnTo>
                        <a:pt x="4151" y="13904"/>
                      </a:lnTo>
                      <a:lnTo>
                        <a:pt x="4151" y="13919"/>
                      </a:lnTo>
                      <a:lnTo>
                        <a:pt x="4151" y="13949"/>
                      </a:lnTo>
                      <a:lnTo>
                        <a:pt x="4143" y="13973"/>
                      </a:lnTo>
                      <a:lnTo>
                        <a:pt x="4143" y="13989"/>
                      </a:lnTo>
                      <a:lnTo>
                        <a:pt x="4143" y="14006"/>
                      </a:lnTo>
                      <a:lnTo>
                        <a:pt x="4136" y="14024"/>
                      </a:lnTo>
                      <a:lnTo>
                        <a:pt x="4136" y="14041"/>
                      </a:lnTo>
                      <a:lnTo>
                        <a:pt x="4136" y="14058"/>
                      </a:lnTo>
                      <a:lnTo>
                        <a:pt x="4136" y="14074"/>
                      </a:lnTo>
                      <a:lnTo>
                        <a:pt x="4122" y="14093"/>
                      </a:lnTo>
                      <a:lnTo>
                        <a:pt x="4122" y="14109"/>
                      </a:lnTo>
                      <a:lnTo>
                        <a:pt x="4122" y="14124"/>
                      </a:lnTo>
                      <a:lnTo>
                        <a:pt x="4122" y="14145"/>
                      </a:lnTo>
                      <a:lnTo>
                        <a:pt x="4122" y="14154"/>
                      </a:lnTo>
                      <a:lnTo>
                        <a:pt x="4122" y="14170"/>
                      </a:lnTo>
                      <a:lnTo>
                        <a:pt x="4136" y="14187"/>
                      </a:lnTo>
                      <a:lnTo>
                        <a:pt x="4136" y="14194"/>
                      </a:lnTo>
                      <a:lnTo>
                        <a:pt x="4136" y="14209"/>
                      </a:lnTo>
                      <a:lnTo>
                        <a:pt x="4136" y="14227"/>
                      </a:lnTo>
                      <a:lnTo>
                        <a:pt x="4136" y="14234"/>
                      </a:lnTo>
                      <a:lnTo>
                        <a:pt x="4143" y="14255"/>
                      </a:lnTo>
                      <a:lnTo>
                        <a:pt x="4143" y="14263"/>
                      </a:lnTo>
                      <a:lnTo>
                        <a:pt x="4143" y="14279"/>
                      </a:lnTo>
                      <a:lnTo>
                        <a:pt x="4151" y="14286"/>
                      </a:lnTo>
                      <a:lnTo>
                        <a:pt x="4151" y="14295"/>
                      </a:lnTo>
                      <a:lnTo>
                        <a:pt x="4162" y="14314"/>
                      </a:lnTo>
                      <a:lnTo>
                        <a:pt x="4162" y="14321"/>
                      </a:lnTo>
                      <a:lnTo>
                        <a:pt x="4169" y="14329"/>
                      </a:lnTo>
                      <a:lnTo>
                        <a:pt x="4169" y="14336"/>
                      </a:lnTo>
                      <a:lnTo>
                        <a:pt x="4177" y="14357"/>
                      </a:lnTo>
                      <a:lnTo>
                        <a:pt x="4184" y="14364"/>
                      </a:lnTo>
                      <a:lnTo>
                        <a:pt x="4193" y="14374"/>
                      </a:lnTo>
                      <a:lnTo>
                        <a:pt x="4193" y="14383"/>
                      </a:lnTo>
                      <a:lnTo>
                        <a:pt x="4203" y="14390"/>
                      </a:lnTo>
                      <a:lnTo>
                        <a:pt x="4212" y="14390"/>
                      </a:lnTo>
                      <a:lnTo>
                        <a:pt x="4219" y="14423"/>
                      </a:lnTo>
                      <a:lnTo>
                        <a:pt x="4242" y="14454"/>
                      </a:lnTo>
                      <a:lnTo>
                        <a:pt x="4249" y="14479"/>
                      </a:lnTo>
                      <a:lnTo>
                        <a:pt x="4259" y="14505"/>
                      </a:lnTo>
                      <a:lnTo>
                        <a:pt x="4268" y="14531"/>
                      </a:lnTo>
                      <a:lnTo>
                        <a:pt x="4275" y="14559"/>
                      </a:lnTo>
                      <a:lnTo>
                        <a:pt x="4283" y="14581"/>
                      </a:lnTo>
                      <a:lnTo>
                        <a:pt x="4292" y="14605"/>
                      </a:lnTo>
                      <a:lnTo>
                        <a:pt x="4292" y="14621"/>
                      </a:lnTo>
                      <a:lnTo>
                        <a:pt x="4302" y="14652"/>
                      </a:lnTo>
                      <a:lnTo>
                        <a:pt x="4302" y="14668"/>
                      </a:lnTo>
                      <a:lnTo>
                        <a:pt x="4302" y="14692"/>
                      </a:lnTo>
                      <a:lnTo>
                        <a:pt x="4302" y="14708"/>
                      </a:lnTo>
                      <a:lnTo>
                        <a:pt x="4302" y="14725"/>
                      </a:lnTo>
                      <a:lnTo>
                        <a:pt x="4302" y="14751"/>
                      </a:lnTo>
                      <a:lnTo>
                        <a:pt x="4302" y="14769"/>
                      </a:lnTo>
                      <a:lnTo>
                        <a:pt x="4302" y="14779"/>
                      </a:lnTo>
                      <a:lnTo>
                        <a:pt x="4292" y="14795"/>
                      </a:lnTo>
                      <a:lnTo>
                        <a:pt x="4292" y="14810"/>
                      </a:lnTo>
                      <a:lnTo>
                        <a:pt x="4283" y="14826"/>
                      </a:lnTo>
                      <a:lnTo>
                        <a:pt x="4283" y="14840"/>
                      </a:lnTo>
                      <a:lnTo>
                        <a:pt x="4275" y="14856"/>
                      </a:lnTo>
                      <a:lnTo>
                        <a:pt x="4268" y="14864"/>
                      </a:lnTo>
                      <a:lnTo>
                        <a:pt x="4259" y="14873"/>
                      </a:lnTo>
                      <a:lnTo>
                        <a:pt x="4249" y="14880"/>
                      </a:lnTo>
                      <a:lnTo>
                        <a:pt x="4228" y="14889"/>
                      </a:lnTo>
                      <a:lnTo>
                        <a:pt x="4219" y="14896"/>
                      </a:lnTo>
                      <a:lnTo>
                        <a:pt x="4203" y="14904"/>
                      </a:lnTo>
                      <a:lnTo>
                        <a:pt x="4193" y="14913"/>
                      </a:lnTo>
                      <a:lnTo>
                        <a:pt x="4177" y="14913"/>
                      </a:lnTo>
                      <a:lnTo>
                        <a:pt x="4162" y="14920"/>
                      </a:lnTo>
                      <a:lnTo>
                        <a:pt x="4143" y="14920"/>
                      </a:lnTo>
                      <a:lnTo>
                        <a:pt x="4136" y="14920"/>
                      </a:lnTo>
                      <a:lnTo>
                        <a:pt x="4122" y="14929"/>
                      </a:lnTo>
                      <a:lnTo>
                        <a:pt x="4104" y="14929"/>
                      </a:lnTo>
                      <a:lnTo>
                        <a:pt x="4087" y="14929"/>
                      </a:lnTo>
                      <a:lnTo>
                        <a:pt x="4078" y="14941"/>
                      </a:lnTo>
                      <a:lnTo>
                        <a:pt x="4063" y="14941"/>
                      </a:lnTo>
                      <a:lnTo>
                        <a:pt x="4045" y="14949"/>
                      </a:lnTo>
                      <a:lnTo>
                        <a:pt x="4028" y="14949"/>
                      </a:lnTo>
                      <a:lnTo>
                        <a:pt x="3998" y="14956"/>
                      </a:lnTo>
                      <a:lnTo>
                        <a:pt x="3981" y="14965"/>
                      </a:lnTo>
                      <a:lnTo>
                        <a:pt x="3964" y="14965"/>
                      </a:lnTo>
                      <a:lnTo>
                        <a:pt x="3931" y="14972"/>
                      </a:lnTo>
                      <a:lnTo>
                        <a:pt x="3915" y="14981"/>
                      </a:lnTo>
                      <a:lnTo>
                        <a:pt x="3887" y="14989"/>
                      </a:lnTo>
                      <a:lnTo>
                        <a:pt x="3861" y="15003"/>
                      </a:lnTo>
                      <a:lnTo>
                        <a:pt x="3837" y="15003"/>
                      </a:lnTo>
                      <a:lnTo>
                        <a:pt x="3807" y="15010"/>
                      </a:lnTo>
                      <a:lnTo>
                        <a:pt x="3781" y="15024"/>
                      </a:lnTo>
                      <a:lnTo>
                        <a:pt x="3754" y="15031"/>
                      </a:lnTo>
                      <a:lnTo>
                        <a:pt x="3717" y="15040"/>
                      </a:lnTo>
                      <a:lnTo>
                        <a:pt x="3691" y="15047"/>
                      </a:lnTo>
                      <a:lnTo>
                        <a:pt x="3656" y="15055"/>
                      </a:lnTo>
                      <a:lnTo>
                        <a:pt x="3632" y="15062"/>
                      </a:lnTo>
                      <a:lnTo>
                        <a:pt x="3592" y="15071"/>
                      </a:lnTo>
                      <a:lnTo>
                        <a:pt x="3559" y="15080"/>
                      </a:lnTo>
                      <a:lnTo>
                        <a:pt x="3519" y="15095"/>
                      </a:lnTo>
                      <a:lnTo>
                        <a:pt x="3484" y="15102"/>
                      </a:lnTo>
                      <a:lnTo>
                        <a:pt x="3453" y="15111"/>
                      </a:lnTo>
                      <a:lnTo>
                        <a:pt x="3413" y="15125"/>
                      </a:lnTo>
                      <a:lnTo>
                        <a:pt x="3378" y="15134"/>
                      </a:lnTo>
                      <a:lnTo>
                        <a:pt x="3333" y="15149"/>
                      </a:lnTo>
                      <a:lnTo>
                        <a:pt x="3298" y="15158"/>
                      </a:lnTo>
                      <a:lnTo>
                        <a:pt x="3257" y="15165"/>
                      </a:lnTo>
                      <a:lnTo>
                        <a:pt x="3213" y="15173"/>
                      </a:lnTo>
                      <a:lnTo>
                        <a:pt x="3179" y="15191"/>
                      </a:lnTo>
                      <a:lnTo>
                        <a:pt x="3139" y="15200"/>
                      </a:lnTo>
                      <a:lnTo>
                        <a:pt x="3107" y="15200"/>
                      </a:lnTo>
                      <a:lnTo>
                        <a:pt x="3073" y="15206"/>
                      </a:lnTo>
                      <a:lnTo>
                        <a:pt x="3033" y="15215"/>
                      </a:lnTo>
                      <a:lnTo>
                        <a:pt x="3001" y="15215"/>
                      </a:lnTo>
                      <a:lnTo>
                        <a:pt x="2965" y="15226"/>
                      </a:lnTo>
                      <a:lnTo>
                        <a:pt x="2939" y="15226"/>
                      </a:lnTo>
                      <a:lnTo>
                        <a:pt x="2909" y="15226"/>
                      </a:lnTo>
                      <a:lnTo>
                        <a:pt x="2876" y="15226"/>
                      </a:lnTo>
                      <a:lnTo>
                        <a:pt x="2849" y="15226"/>
                      </a:lnTo>
                      <a:lnTo>
                        <a:pt x="2819" y="15226"/>
                      </a:lnTo>
                      <a:lnTo>
                        <a:pt x="2796" y="15215"/>
                      </a:lnTo>
                      <a:lnTo>
                        <a:pt x="2769" y="15215"/>
                      </a:lnTo>
                      <a:lnTo>
                        <a:pt x="2743" y="15206"/>
                      </a:lnTo>
                      <a:lnTo>
                        <a:pt x="2713" y="15206"/>
                      </a:lnTo>
                      <a:lnTo>
                        <a:pt x="2697" y="15200"/>
                      </a:lnTo>
                      <a:lnTo>
                        <a:pt x="2671" y="15191"/>
                      </a:lnTo>
                      <a:lnTo>
                        <a:pt x="2654" y="15184"/>
                      </a:lnTo>
                      <a:lnTo>
                        <a:pt x="2637" y="15173"/>
                      </a:lnTo>
                      <a:lnTo>
                        <a:pt x="2621" y="15158"/>
                      </a:lnTo>
                      <a:lnTo>
                        <a:pt x="2598" y="15149"/>
                      </a:lnTo>
                      <a:lnTo>
                        <a:pt x="2581" y="15134"/>
                      </a:lnTo>
                      <a:lnTo>
                        <a:pt x="2565" y="15125"/>
                      </a:lnTo>
                      <a:lnTo>
                        <a:pt x="2548" y="15102"/>
                      </a:lnTo>
                      <a:lnTo>
                        <a:pt x="2538" y="15087"/>
                      </a:lnTo>
                      <a:lnTo>
                        <a:pt x="2531" y="15071"/>
                      </a:lnTo>
                      <a:lnTo>
                        <a:pt x="2515" y="15055"/>
                      </a:lnTo>
                      <a:lnTo>
                        <a:pt x="2496" y="15040"/>
                      </a:lnTo>
                      <a:lnTo>
                        <a:pt x="2489" y="15010"/>
                      </a:lnTo>
                      <a:lnTo>
                        <a:pt x="2480" y="15003"/>
                      </a:lnTo>
                      <a:lnTo>
                        <a:pt x="2480" y="14989"/>
                      </a:lnTo>
                      <a:lnTo>
                        <a:pt x="2472" y="14981"/>
                      </a:lnTo>
                      <a:lnTo>
                        <a:pt x="2472" y="14972"/>
                      </a:lnTo>
                      <a:lnTo>
                        <a:pt x="2472" y="14965"/>
                      </a:lnTo>
                      <a:lnTo>
                        <a:pt x="2472" y="14956"/>
                      </a:lnTo>
                      <a:lnTo>
                        <a:pt x="2472" y="14949"/>
                      </a:lnTo>
                      <a:lnTo>
                        <a:pt x="2472" y="14941"/>
                      </a:lnTo>
                      <a:lnTo>
                        <a:pt x="2472" y="14929"/>
                      </a:lnTo>
                      <a:lnTo>
                        <a:pt x="2480" y="14920"/>
                      </a:lnTo>
                      <a:lnTo>
                        <a:pt x="2480" y="14913"/>
                      </a:lnTo>
                      <a:lnTo>
                        <a:pt x="2489" y="14904"/>
                      </a:lnTo>
                      <a:lnTo>
                        <a:pt x="2496" y="14896"/>
                      </a:lnTo>
                      <a:lnTo>
                        <a:pt x="2496" y="14880"/>
                      </a:lnTo>
                      <a:lnTo>
                        <a:pt x="2515" y="14880"/>
                      </a:lnTo>
                      <a:lnTo>
                        <a:pt x="2531" y="14873"/>
                      </a:lnTo>
                      <a:lnTo>
                        <a:pt x="2538" y="14864"/>
                      </a:lnTo>
                      <a:lnTo>
                        <a:pt x="2548" y="14856"/>
                      </a:lnTo>
                      <a:lnTo>
                        <a:pt x="2565" y="14849"/>
                      </a:lnTo>
                      <a:lnTo>
                        <a:pt x="2572" y="14840"/>
                      </a:lnTo>
                      <a:lnTo>
                        <a:pt x="2592" y="14826"/>
                      </a:lnTo>
                      <a:lnTo>
                        <a:pt x="2607" y="14817"/>
                      </a:lnTo>
                      <a:lnTo>
                        <a:pt x="2628" y="14810"/>
                      </a:lnTo>
                      <a:lnTo>
                        <a:pt x="2645" y="14802"/>
                      </a:lnTo>
                      <a:lnTo>
                        <a:pt x="2663" y="14795"/>
                      </a:lnTo>
                      <a:lnTo>
                        <a:pt x="2678" y="14786"/>
                      </a:lnTo>
                      <a:lnTo>
                        <a:pt x="2704" y="14779"/>
                      </a:lnTo>
                      <a:lnTo>
                        <a:pt x="2727" y="14769"/>
                      </a:lnTo>
                      <a:lnTo>
                        <a:pt x="2753" y="14760"/>
                      </a:lnTo>
                      <a:lnTo>
                        <a:pt x="2777" y="14760"/>
                      </a:lnTo>
                      <a:lnTo>
                        <a:pt x="2796" y="14751"/>
                      </a:lnTo>
                      <a:lnTo>
                        <a:pt x="2819" y="14744"/>
                      </a:lnTo>
                      <a:lnTo>
                        <a:pt x="2859" y="14736"/>
                      </a:lnTo>
                      <a:lnTo>
                        <a:pt x="2883" y="14725"/>
                      </a:lnTo>
                      <a:lnTo>
                        <a:pt x="2909" y="14718"/>
                      </a:lnTo>
                      <a:lnTo>
                        <a:pt x="2927" y="14708"/>
                      </a:lnTo>
                      <a:lnTo>
                        <a:pt x="2958" y="14699"/>
                      </a:lnTo>
                      <a:lnTo>
                        <a:pt x="2982" y="14699"/>
                      </a:lnTo>
                      <a:lnTo>
                        <a:pt x="3008" y="14692"/>
                      </a:lnTo>
                      <a:lnTo>
                        <a:pt x="3033" y="14684"/>
                      </a:lnTo>
                      <a:lnTo>
                        <a:pt x="3054" y="14675"/>
                      </a:lnTo>
                      <a:lnTo>
                        <a:pt x="3080" y="14668"/>
                      </a:lnTo>
                      <a:lnTo>
                        <a:pt x="3097" y="14659"/>
                      </a:lnTo>
                      <a:lnTo>
                        <a:pt x="3123" y="14652"/>
                      </a:lnTo>
                      <a:lnTo>
                        <a:pt x="3139" y="14644"/>
                      </a:lnTo>
                      <a:lnTo>
                        <a:pt x="3159" y="14635"/>
                      </a:lnTo>
                      <a:lnTo>
                        <a:pt x="3187" y="14621"/>
                      </a:lnTo>
                      <a:lnTo>
                        <a:pt x="3206" y="14614"/>
                      </a:lnTo>
                      <a:lnTo>
                        <a:pt x="3222" y="14597"/>
                      </a:lnTo>
                      <a:lnTo>
                        <a:pt x="3248" y="14590"/>
                      </a:lnTo>
                      <a:lnTo>
                        <a:pt x="3264" y="14581"/>
                      </a:lnTo>
                      <a:lnTo>
                        <a:pt x="3281" y="14574"/>
                      </a:lnTo>
                      <a:lnTo>
                        <a:pt x="3298" y="14566"/>
                      </a:lnTo>
                      <a:lnTo>
                        <a:pt x="3314" y="14559"/>
                      </a:lnTo>
                      <a:lnTo>
                        <a:pt x="3333" y="14550"/>
                      </a:lnTo>
                      <a:lnTo>
                        <a:pt x="3354" y="14539"/>
                      </a:lnTo>
                      <a:lnTo>
                        <a:pt x="3371" y="14531"/>
                      </a:lnTo>
                      <a:lnTo>
                        <a:pt x="3378" y="14520"/>
                      </a:lnTo>
                      <a:lnTo>
                        <a:pt x="3397" y="14513"/>
                      </a:lnTo>
                      <a:lnTo>
                        <a:pt x="3404" y="14498"/>
                      </a:lnTo>
                      <a:lnTo>
                        <a:pt x="3422" y="14489"/>
                      </a:lnTo>
                      <a:lnTo>
                        <a:pt x="3429" y="14479"/>
                      </a:lnTo>
                      <a:lnTo>
                        <a:pt x="3453" y="14472"/>
                      </a:lnTo>
                      <a:lnTo>
                        <a:pt x="3462" y="14463"/>
                      </a:lnTo>
                      <a:lnTo>
                        <a:pt x="3469" y="14454"/>
                      </a:lnTo>
                      <a:lnTo>
                        <a:pt x="3477" y="14439"/>
                      </a:lnTo>
                      <a:lnTo>
                        <a:pt x="3484" y="14430"/>
                      </a:lnTo>
                      <a:lnTo>
                        <a:pt x="3495" y="14423"/>
                      </a:lnTo>
                      <a:lnTo>
                        <a:pt x="3495" y="14407"/>
                      </a:lnTo>
                      <a:lnTo>
                        <a:pt x="3503" y="14399"/>
                      </a:lnTo>
                      <a:lnTo>
                        <a:pt x="3512" y="14390"/>
                      </a:lnTo>
                      <a:lnTo>
                        <a:pt x="3512" y="14374"/>
                      </a:lnTo>
                      <a:lnTo>
                        <a:pt x="3519" y="14364"/>
                      </a:lnTo>
                      <a:lnTo>
                        <a:pt x="3528" y="14357"/>
                      </a:lnTo>
                      <a:lnTo>
                        <a:pt x="3528" y="14336"/>
                      </a:lnTo>
                      <a:lnTo>
                        <a:pt x="3528" y="14329"/>
                      </a:lnTo>
                      <a:lnTo>
                        <a:pt x="3538" y="14314"/>
                      </a:lnTo>
                      <a:lnTo>
                        <a:pt x="3538" y="14295"/>
                      </a:lnTo>
                      <a:lnTo>
                        <a:pt x="3545" y="14286"/>
                      </a:lnTo>
                      <a:lnTo>
                        <a:pt x="3545" y="14270"/>
                      </a:lnTo>
                      <a:lnTo>
                        <a:pt x="3545" y="14255"/>
                      </a:lnTo>
                      <a:lnTo>
                        <a:pt x="3545" y="14234"/>
                      </a:lnTo>
                      <a:lnTo>
                        <a:pt x="3545" y="14227"/>
                      </a:lnTo>
                      <a:lnTo>
                        <a:pt x="3545" y="14209"/>
                      </a:lnTo>
                      <a:lnTo>
                        <a:pt x="3545" y="14194"/>
                      </a:lnTo>
                      <a:lnTo>
                        <a:pt x="3545" y="14178"/>
                      </a:lnTo>
                      <a:lnTo>
                        <a:pt x="3545" y="14163"/>
                      </a:lnTo>
                      <a:lnTo>
                        <a:pt x="3545" y="14145"/>
                      </a:lnTo>
                      <a:lnTo>
                        <a:pt x="3545" y="14124"/>
                      </a:lnTo>
                      <a:lnTo>
                        <a:pt x="3545" y="14109"/>
                      </a:lnTo>
                      <a:lnTo>
                        <a:pt x="3545" y="14093"/>
                      </a:lnTo>
                      <a:lnTo>
                        <a:pt x="3538" y="14074"/>
                      </a:lnTo>
                      <a:lnTo>
                        <a:pt x="3538" y="14058"/>
                      </a:lnTo>
                      <a:lnTo>
                        <a:pt x="3528" y="14032"/>
                      </a:lnTo>
                      <a:lnTo>
                        <a:pt x="3528" y="14013"/>
                      </a:lnTo>
                      <a:lnTo>
                        <a:pt x="3519" y="13998"/>
                      </a:lnTo>
                      <a:lnTo>
                        <a:pt x="3519" y="13973"/>
                      </a:lnTo>
                      <a:lnTo>
                        <a:pt x="3512" y="13949"/>
                      </a:lnTo>
                      <a:lnTo>
                        <a:pt x="3512" y="13911"/>
                      </a:lnTo>
                      <a:lnTo>
                        <a:pt x="3503" y="13883"/>
                      </a:lnTo>
                      <a:lnTo>
                        <a:pt x="3503" y="13859"/>
                      </a:lnTo>
                      <a:lnTo>
                        <a:pt x="3495" y="13834"/>
                      </a:lnTo>
                      <a:lnTo>
                        <a:pt x="3495" y="13798"/>
                      </a:lnTo>
                      <a:lnTo>
                        <a:pt x="3484" y="13773"/>
                      </a:lnTo>
                      <a:lnTo>
                        <a:pt x="3477" y="13749"/>
                      </a:lnTo>
                      <a:lnTo>
                        <a:pt x="3477" y="13713"/>
                      </a:lnTo>
                      <a:lnTo>
                        <a:pt x="3469" y="13688"/>
                      </a:lnTo>
                      <a:lnTo>
                        <a:pt x="3469" y="13662"/>
                      </a:lnTo>
                      <a:lnTo>
                        <a:pt x="3462" y="13628"/>
                      </a:lnTo>
                      <a:lnTo>
                        <a:pt x="3462" y="13600"/>
                      </a:lnTo>
                      <a:lnTo>
                        <a:pt x="3453" y="13569"/>
                      </a:lnTo>
                      <a:lnTo>
                        <a:pt x="3453" y="13541"/>
                      </a:lnTo>
                      <a:lnTo>
                        <a:pt x="3439" y="13508"/>
                      </a:lnTo>
                      <a:lnTo>
                        <a:pt x="3439" y="13476"/>
                      </a:lnTo>
                      <a:lnTo>
                        <a:pt x="3429" y="13452"/>
                      </a:lnTo>
                      <a:lnTo>
                        <a:pt x="3429" y="13414"/>
                      </a:lnTo>
                      <a:lnTo>
                        <a:pt x="3422" y="13391"/>
                      </a:lnTo>
                      <a:lnTo>
                        <a:pt x="3422" y="13355"/>
                      </a:lnTo>
                      <a:lnTo>
                        <a:pt x="3413" y="13315"/>
                      </a:lnTo>
                      <a:lnTo>
                        <a:pt x="3413" y="13284"/>
                      </a:lnTo>
                      <a:lnTo>
                        <a:pt x="3404" y="13258"/>
                      </a:lnTo>
                      <a:lnTo>
                        <a:pt x="3404" y="13225"/>
                      </a:lnTo>
                      <a:lnTo>
                        <a:pt x="3397" y="13190"/>
                      </a:lnTo>
                      <a:lnTo>
                        <a:pt x="3397" y="13166"/>
                      </a:lnTo>
                      <a:lnTo>
                        <a:pt x="3387" y="13133"/>
                      </a:lnTo>
                      <a:lnTo>
                        <a:pt x="3387" y="13094"/>
                      </a:lnTo>
                      <a:lnTo>
                        <a:pt x="3378" y="13063"/>
                      </a:lnTo>
                      <a:lnTo>
                        <a:pt x="3378" y="13028"/>
                      </a:lnTo>
                      <a:lnTo>
                        <a:pt x="3371" y="13002"/>
                      </a:lnTo>
                      <a:lnTo>
                        <a:pt x="3371" y="12968"/>
                      </a:lnTo>
                      <a:lnTo>
                        <a:pt x="3363" y="12933"/>
                      </a:lnTo>
                      <a:lnTo>
                        <a:pt x="3363" y="12898"/>
                      </a:lnTo>
                      <a:lnTo>
                        <a:pt x="3363" y="12874"/>
                      </a:lnTo>
                      <a:lnTo>
                        <a:pt x="3354" y="12837"/>
                      </a:lnTo>
                      <a:lnTo>
                        <a:pt x="3354" y="12801"/>
                      </a:lnTo>
                      <a:lnTo>
                        <a:pt x="3354" y="12776"/>
                      </a:lnTo>
                      <a:lnTo>
                        <a:pt x="3344" y="12743"/>
                      </a:lnTo>
                      <a:lnTo>
                        <a:pt x="3344" y="12707"/>
                      </a:lnTo>
                      <a:lnTo>
                        <a:pt x="3344" y="12683"/>
                      </a:lnTo>
                      <a:lnTo>
                        <a:pt x="3344" y="12651"/>
                      </a:lnTo>
                      <a:lnTo>
                        <a:pt x="3344" y="12622"/>
                      </a:lnTo>
                      <a:lnTo>
                        <a:pt x="3344" y="12591"/>
                      </a:lnTo>
                      <a:lnTo>
                        <a:pt x="3333" y="12563"/>
                      </a:lnTo>
                      <a:lnTo>
                        <a:pt x="3333" y="12532"/>
                      </a:lnTo>
                      <a:lnTo>
                        <a:pt x="3333" y="12504"/>
                      </a:lnTo>
                      <a:lnTo>
                        <a:pt x="3344" y="12479"/>
                      </a:lnTo>
                      <a:lnTo>
                        <a:pt x="3344" y="12446"/>
                      </a:lnTo>
                      <a:lnTo>
                        <a:pt x="3344" y="12417"/>
                      </a:lnTo>
                      <a:lnTo>
                        <a:pt x="3344" y="12386"/>
                      </a:lnTo>
                      <a:lnTo>
                        <a:pt x="3344" y="12361"/>
                      </a:lnTo>
                      <a:lnTo>
                        <a:pt x="3344" y="12335"/>
                      </a:lnTo>
                      <a:lnTo>
                        <a:pt x="3354" y="12309"/>
                      </a:lnTo>
                      <a:lnTo>
                        <a:pt x="3354" y="12275"/>
                      </a:lnTo>
                      <a:lnTo>
                        <a:pt x="3354" y="12247"/>
                      </a:lnTo>
                      <a:lnTo>
                        <a:pt x="3363" y="12219"/>
                      </a:lnTo>
                      <a:lnTo>
                        <a:pt x="3363" y="12195"/>
                      </a:lnTo>
                      <a:lnTo>
                        <a:pt x="3363" y="12169"/>
                      </a:lnTo>
                      <a:lnTo>
                        <a:pt x="3371" y="12144"/>
                      </a:lnTo>
                      <a:lnTo>
                        <a:pt x="3371" y="12116"/>
                      </a:lnTo>
                      <a:lnTo>
                        <a:pt x="3378" y="12090"/>
                      </a:lnTo>
                      <a:lnTo>
                        <a:pt x="3378" y="12082"/>
                      </a:lnTo>
                      <a:lnTo>
                        <a:pt x="3371" y="12073"/>
                      </a:lnTo>
                      <a:lnTo>
                        <a:pt x="3371" y="12066"/>
                      </a:lnTo>
                      <a:lnTo>
                        <a:pt x="3371" y="12057"/>
                      </a:lnTo>
                      <a:lnTo>
                        <a:pt x="3371" y="12050"/>
                      </a:lnTo>
                      <a:lnTo>
                        <a:pt x="3363" y="12042"/>
                      </a:lnTo>
                      <a:lnTo>
                        <a:pt x="3363" y="12021"/>
                      </a:lnTo>
                      <a:lnTo>
                        <a:pt x="3363" y="12014"/>
                      </a:lnTo>
                      <a:lnTo>
                        <a:pt x="3354" y="12005"/>
                      </a:lnTo>
                      <a:lnTo>
                        <a:pt x="3354" y="11990"/>
                      </a:lnTo>
                      <a:lnTo>
                        <a:pt x="3354" y="11981"/>
                      </a:lnTo>
                      <a:lnTo>
                        <a:pt x="3344" y="11965"/>
                      </a:lnTo>
                      <a:lnTo>
                        <a:pt x="3344" y="11950"/>
                      </a:lnTo>
                      <a:lnTo>
                        <a:pt x="3333" y="11927"/>
                      </a:lnTo>
                      <a:lnTo>
                        <a:pt x="3333" y="11911"/>
                      </a:lnTo>
                      <a:lnTo>
                        <a:pt x="3333" y="11896"/>
                      </a:lnTo>
                      <a:lnTo>
                        <a:pt x="3323" y="11870"/>
                      </a:lnTo>
                      <a:lnTo>
                        <a:pt x="3323" y="11852"/>
                      </a:lnTo>
                      <a:lnTo>
                        <a:pt x="3314" y="11837"/>
                      </a:lnTo>
                      <a:lnTo>
                        <a:pt x="3307" y="11809"/>
                      </a:lnTo>
                      <a:lnTo>
                        <a:pt x="3307" y="11785"/>
                      </a:lnTo>
                      <a:lnTo>
                        <a:pt x="3298" y="11769"/>
                      </a:lnTo>
                      <a:lnTo>
                        <a:pt x="3298" y="11745"/>
                      </a:lnTo>
                      <a:lnTo>
                        <a:pt x="3291" y="11715"/>
                      </a:lnTo>
                      <a:lnTo>
                        <a:pt x="3281" y="11686"/>
                      </a:lnTo>
                      <a:lnTo>
                        <a:pt x="3281" y="11654"/>
                      </a:lnTo>
                      <a:lnTo>
                        <a:pt x="3272" y="11625"/>
                      </a:lnTo>
                      <a:lnTo>
                        <a:pt x="3272" y="11616"/>
                      </a:lnTo>
                      <a:lnTo>
                        <a:pt x="3272" y="11608"/>
                      </a:lnTo>
                      <a:lnTo>
                        <a:pt x="3272" y="11601"/>
                      </a:lnTo>
                      <a:lnTo>
                        <a:pt x="3272" y="11592"/>
                      </a:lnTo>
                      <a:lnTo>
                        <a:pt x="3272" y="11585"/>
                      </a:lnTo>
                      <a:lnTo>
                        <a:pt x="3272" y="11576"/>
                      </a:lnTo>
                      <a:lnTo>
                        <a:pt x="3272" y="11569"/>
                      </a:lnTo>
                      <a:lnTo>
                        <a:pt x="3281" y="11561"/>
                      </a:lnTo>
                      <a:lnTo>
                        <a:pt x="3281" y="11552"/>
                      </a:lnTo>
                      <a:lnTo>
                        <a:pt x="3281" y="11540"/>
                      </a:lnTo>
                      <a:lnTo>
                        <a:pt x="3281" y="11533"/>
                      </a:lnTo>
                      <a:lnTo>
                        <a:pt x="3281" y="11524"/>
                      </a:lnTo>
                      <a:lnTo>
                        <a:pt x="3281" y="11515"/>
                      </a:lnTo>
                      <a:lnTo>
                        <a:pt x="3291" y="11509"/>
                      </a:lnTo>
                      <a:lnTo>
                        <a:pt x="3291" y="11500"/>
                      </a:lnTo>
                      <a:lnTo>
                        <a:pt x="3291" y="11491"/>
                      </a:lnTo>
                      <a:lnTo>
                        <a:pt x="3291" y="11484"/>
                      </a:lnTo>
                      <a:lnTo>
                        <a:pt x="3291" y="11474"/>
                      </a:lnTo>
                      <a:lnTo>
                        <a:pt x="3298" y="11465"/>
                      </a:lnTo>
                      <a:lnTo>
                        <a:pt x="3298" y="11458"/>
                      </a:lnTo>
                      <a:lnTo>
                        <a:pt x="3298" y="11449"/>
                      </a:lnTo>
                      <a:lnTo>
                        <a:pt x="3298" y="11439"/>
                      </a:lnTo>
                      <a:lnTo>
                        <a:pt x="3307" y="11430"/>
                      </a:lnTo>
                      <a:lnTo>
                        <a:pt x="3307" y="11423"/>
                      </a:lnTo>
                      <a:lnTo>
                        <a:pt x="3307" y="11411"/>
                      </a:lnTo>
                      <a:lnTo>
                        <a:pt x="3314" y="11396"/>
                      </a:lnTo>
                      <a:lnTo>
                        <a:pt x="3314" y="11387"/>
                      </a:lnTo>
                      <a:lnTo>
                        <a:pt x="3314" y="11380"/>
                      </a:lnTo>
                      <a:lnTo>
                        <a:pt x="3314" y="11371"/>
                      </a:lnTo>
                      <a:lnTo>
                        <a:pt x="3323" y="11364"/>
                      </a:lnTo>
                      <a:lnTo>
                        <a:pt x="3323" y="11356"/>
                      </a:lnTo>
                      <a:lnTo>
                        <a:pt x="3323" y="11347"/>
                      </a:lnTo>
                      <a:lnTo>
                        <a:pt x="3323" y="11335"/>
                      </a:lnTo>
                      <a:lnTo>
                        <a:pt x="3323" y="11328"/>
                      </a:lnTo>
                      <a:lnTo>
                        <a:pt x="3323" y="11319"/>
                      </a:lnTo>
                      <a:lnTo>
                        <a:pt x="3323" y="11311"/>
                      </a:lnTo>
                      <a:lnTo>
                        <a:pt x="3333" y="11304"/>
                      </a:lnTo>
                      <a:lnTo>
                        <a:pt x="3333" y="11295"/>
                      </a:lnTo>
                      <a:lnTo>
                        <a:pt x="3333" y="11288"/>
                      </a:lnTo>
                      <a:lnTo>
                        <a:pt x="3333" y="11279"/>
                      </a:lnTo>
                      <a:lnTo>
                        <a:pt x="3333" y="11271"/>
                      </a:lnTo>
                      <a:lnTo>
                        <a:pt x="3333" y="11264"/>
                      </a:lnTo>
                      <a:lnTo>
                        <a:pt x="3333" y="11255"/>
                      </a:lnTo>
                      <a:lnTo>
                        <a:pt x="3323" y="11248"/>
                      </a:lnTo>
                      <a:lnTo>
                        <a:pt x="3323" y="11234"/>
                      </a:lnTo>
                      <a:lnTo>
                        <a:pt x="3323" y="11225"/>
                      </a:lnTo>
                      <a:lnTo>
                        <a:pt x="3323" y="11218"/>
                      </a:lnTo>
                      <a:lnTo>
                        <a:pt x="3323" y="11210"/>
                      </a:lnTo>
                      <a:lnTo>
                        <a:pt x="3314" y="11201"/>
                      </a:lnTo>
                      <a:lnTo>
                        <a:pt x="3314" y="11194"/>
                      </a:lnTo>
                      <a:lnTo>
                        <a:pt x="3314" y="11184"/>
                      </a:lnTo>
                      <a:lnTo>
                        <a:pt x="3307" y="11184"/>
                      </a:lnTo>
                      <a:lnTo>
                        <a:pt x="3291" y="11151"/>
                      </a:lnTo>
                      <a:lnTo>
                        <a:pt x="3272" y="11126"/>
                      </a:lnTo>
                      <a:lnTo>
                        <a:pt x="3257" y="11111"/>
                      </a:lnTo>
                      <a:lnTo>
                        <a:pt x="3238" y="11079"/>
                      </a:lnTo>
                      <a:lnTo>
                        <a:pt x="3213" y="11050"/>
                      </a:lnTo>
                      <a:lnTo>
                        <a:pt x="3194" y="11026"/>
                      </a:lnTo>
                      <a:lnTo>
                        <a:pt x="3179" y="10993"/>
                      </a:lnTo>
                      <a:lnTo>
                        <a:pt x="3159" y="10960"/>
                      </a:lnTo>
                      <a:lnTo>
                        <a:pt x="3139" y="10921"/>
                      </a:lnTo>
                      <a:lnTo>
                        <a:pt x="3132" y="10890"/>
                      </a:lnTo>
                      <a:lnTo>
                        <a:pt x="3116" y="10859"/>
                      </a:lnTo>
                      <a:lnTo>
                        <a:pt x="3097" y="10814"/>
                      </a:lnTo>
                      <a:lnTo>
                        <a:pt x="3088" y="10772"/>
                      </a:lnTo>
                      <a:lnTo>
                        <a:pt x="3073" y="10729"/>
                      </a:lnTo>
                      <a:lnTo>
                        <a:pt x="3064" y="10685"/>
                      </a:lnTo>
                      <a:lnTo>
                        <a:pt x="3054" y="10642"/>
                      </a:lnTo>
                      <a:lnTo>
                        <a:pt x="3033" y="10588"/>
                      </a:lnTo>
                      <a:lnTo>
                        <a:pt x="3024" y="10534"/>
                      </a:lnTo>
                      <a:lnTo>
                        <a:pt x="3017" y="10494"/>
                      </a:lnTo>
                      <a:lnTo>
                        <a:pt x="3008" y="10433"/>
                      </a:lnTo>
                      <a:lnTo>
                        <a:pt x="3001" y="10385"/>
                      </a:lnTo>
                      <a:lnTo>
                        <a:pt x="2989" y="10333"/>
                      </a:lnTo>
                      <a:lnTo>
                        <a:pt x="2982" y="10274"/>
                      </a:lnTo>
                      <a:lnTo>
                        <a:pt x="2974" y="10213"/>
                      </a:lnTo>
                      <a:lnTo>
                        <a:pt x="2965" y="10152"/>
                      </a:lnTo>
                      <a:lnTo>
                        <a:pt x="2958" y="10096"/>
                      </a:lnTo>
                      <a:lnTo>
                        <a:pt x="2958" y="10022"/>
                      </a:lnTo>
                      <a:lnTo>
                        <a:pt x="2948" y="9963"/>
                      </a:lnTo>
                      <a:lnTo>
                        <a:pt x="2948" y="9893"/>
                      </a:lnTo>
                      <a:lnTo>
                        <a:pt x="2939" y="9825"/>
                      </a:lnTo>
                      <a:lnTo>
                        <a:pt x="2939" y="9754"/>
                      </a:lnTo>
                      <a:lnTo>
                        <a:pt x="2927" y="9692"/>
                      </a:lnTo>
                      <a:lnTo>
                        <a:pt x="2927" y="9612"/>
                      </a:lnTo>
                      <a:lnTo>
                        <a:pt x="2927" y="9542"/>
                      </a:lnTo>
                      <a:lnTo>
                        <a:pt x="2918" y="9475"/>
                      </a:lnTo>
                      <a:lnTo>
                        <a:pt x="2918" y="9403"/>
                      </a:lnTo>
                      <a:lnTo>
                        <a:pt x="2918" y="9336"/>
                      </a:lnTo>
                      <a:lnTo>
                        <a:pt x="2909" y="9280"/>
                      </a:lnTo>
                      <a:lnTo>
                        <a:pt x="2909" y="9207"/>
                      </a:lnTo>
                      <a:lnTo>
                        <a:pt x="2909" y="9151"/>
                      </a:lnTo>
                      <a:lnTo>
                        <a:pt x="2902" y="9091"/>
                      </a:lnTo>
                      <a:lnTo>
                        <a:pt x="2902" y="9028"/>
                      </a:lnTo>
                      <a:lnTo>
                        <a:pt x="2902" y="8967"/>
                      </a:lnTo>
                      <a:lnTo>
                        <a:pt x="2902" y="8907"/>
                      </a:lnTo>
                      <a:lnTo>
                        <a:pt x="2902" y="8856"/>
                      </a:lnTo>
                      <a:lnTo>
                        <a:pt x="2892" y="8804"/>
                      </a:lnTo>
                      <a:lnTo>
                        <a:pt x="2892" y="8742"/>
                      </a:lnTo>
                      <a:lnTo>
                        <a:pt x="2892" y="8693"/>
                      </a:lnTo>
                      <a:lnTo>
                        <a:pt x="2892" y="8641"/>
                      </a:lnTo>
                      <a:lnTo>
                        <a:pt x="2892" y="8601"/>
                      </a:lnTo>
                      <a:lnTo>
                        <a:pt x="2892" y="8551"/>
                      </a:lnTo>
                      <a:lnTo>
                        <a:pt x="2892" y="8505"/>
                      </a:lnTo>
                      <a:lnTo>
                        <a:pt x="2892" y="8465"/>
                      </a:lnTo>
                      <a:lnTo>
                        <a:pt x="2892" y="8417"/>
                      </a:lnTo>
                      <a:lnTo>
                        <a:pt x="2892" y="8375"/>
                      </a:lnTo>
                      <a:lnTo>
                        <a:pt x="2892" y="8330"/>
                      </a:lnTo>
                      <a:lnTo>
                        <a:pt x="2892" y="8299"/>
                      </a:lnTo>
                      <a:lnTo>
                        <a:pt x="2892" y="8252"/>
                      </a:lnTo>
                      <a:lnTo>
                        <a:pt x="2892" y="8220"/>
                      </a:lnTo>
                      <a:lnTo>
                        <a:pt x="2902" y="8189"/>
                      </a:lnTo>
                      <a:lnTo>
                        <a:pt x="2902" y="8151"/>
                      </a:lnTo>
                      <a:lnTo>
                        <a:pt x="2902" y="8120"/>
                      </a:lnTo>
                      <a:lnTo>
                        <a:pt x="2902" y="8094"/>
                      </a:lnTo>
                      <a:lnTo>
                        <a:pt x="2902" y="8069"/>
                      </a:lnTo>
                      <a:lnTo>
                        <a:pt x="2909" y="8031"/>
                      </a:lnTo>
                      <a:lnTo>
                        <a:pt x="2918" y="8007"/>
                      </a:lnTo>
                      <a:lnTo>
                        <a:pt x="2918" y="7976"/>
                      </a:lnTo>
                      <a:lnTo>
                        <a:pt x="2927" y="7939"/>
                      </a:lnTo>
                      <a:lnTo>
                        <a:pt x="2939" y="7915"/>
                      </a:lnTo>
                      <a:lnTo>
                        <a:pt x="2939" y="7877"/>
                      </a:lnTo>
                      <a:lnTo>
                        <a:pt x="2948" y="7840"/>
                      </a:lnTo>
                      <a:lnTo>
                        <a:pt x="2958" y="7809"/>
                      </a:lnTo>
                      <a:lnTo>
                        <a:pt x="2965" y="7776"/>
                      </a:lnTo>
                      <a:lnTo>
                        <a:pt x="2965" y="7739"/>
                      </a:lnTo>
                      <a:lnTo>
                        <a:pt x="2974" y="7715"/>
                      </a:lnTo>
                      <a:lnTo>
                        <a:pt x="2982" y="7680"/>
                      </a:lnTo>
                      <a:lnTo>
                        <a:pt x="2989" y="7644"/>
                      </a:lnTo>
                      <a:lnTo>
                        <a:pt x="3001" y="7613"/>
                      </a:lnTo>
                      <a:lnTo>
                        <a:pt x="3008" y="7574"/>
                      </a:lnTo>
                      <a:lnTo>
                        <a:pt x="3008" y="7536"/>
                      </a:lnTo>
                      <a:lnTo>
                        <a:pt x="3017" y="7503"/>
                      </a:lnTo>
                      <a:lnTo>
                        <a:pt x="3024" y="7470"/>
                      </a:lnTo>
                      <a:lnTo>
                        <a:pt x="3033" y="7435"/>
                      </a:lnTo>
                      <a:lnTo>
                        <a:pt x="3047" y="7401"/>
                      </a:lnTo>
                      <a:lnTo>
                        <a:pt x="3054" y="7355"/>
                      </a:lnTo>
                      <a:lnTo>
                        <a:pt x="3064" y="7321"/>
                      </a:lnTo>
                      <a:lnTo>
                        <a:pt x="3073" y="7286"/>
                      </a:lnTo>
                      <a:lnTo>
                        <a:pt x="3080" y="7250"/>
                      </a:lnTo>
                      <a:lnTo>
                        <a:pt x="3088" y="7208"/>
                      </a:lnTo>
                      <a:lnTo>
                        <a:pt x="3097" y="7171"/>
                      </a:lnTo>
                      <a:lnTo>
                        <a:pt x="3107" y="7131"/>
                      </a:lnTo>
                      <a:lnTo>
                        <a:pt x="3123" y="7100"/>
                      </a:lnTo>
                      <a:lnTo>
                        <a:pt x="3132" y="7062"/>
                      </a:lnTo>
                      <a:lnTo>
                        <a:pt x="3139" y="7022"/>
                      </a:lnTo>
                      <a:lnTo>
                        <a:pt x="3153" y="6987"/>
                      </a:lnTo>
                      <a:lnTo>
                        <a:pt x="3159" y="6942"/>
                      </a:lnTo>
                      <a:lnTo>
                        <a:pt x="3170" y="6911"/>
                      </a:lnTo>
                      <a:lnTo>
                        <a:pt x="3179" y="6866"/>
                      </a:lnTo>
                      <a:lnTo>
                        <a:pt x="3194" y="6826"/>
                      </a:lnTo>
                      <a:lnTo>
                        <a:pt x="3206" y="6784"/>
                      </a:lnTo>
                      <a:lnTo>
                        <a:pt x="3213" y="6744"/>
                      </a:lnTo>
                      <a:lnTo>
                        <a:pt x="3222" y="6702"/>
                      </a:lnTo>
                      <a:lnTo>
                        <a:pt x="3222" y="6666"/>
                      </a:lnTo>
                      <a:lnTo>
                        <a:pt x="3238" y="6626"/>
                      </a:lnTo>
                      <a:lnTo>
                        <a:pt x="3248" y="6581"/>
                      </a:lnTo>
                      <a:lnTo>
                        <a:pt x="3257" y="6539"/>
                      </a:lnTo>
                      <a:lnTo>
                        <a:pt x="3264" y="6506"/>
                      </a:lnTo>
                      <a:lnTo>
                        <a:pt x="3264" y="6461"/>
                      </a:lnTo>
                      <a:lnTo>
                        <a:pt x="3272" y="6423"/>
                      </a:lnTo>
                      <a:lnTo>
                        <a:pt x="3272" y="6390"/>
                      </a:lnTo>
                      <a:lnTo>
                        <a:pt x="3281" y="6345"/>
                      </a:lnTo>
                      <a:lnTo>
                        <a:pt x="3281" y="6301"/>
                      </a:lnTo>
                      <a:lnTo>
                        <a:pt x="3291" y="6265"/>
                      </a:lnTo>
                      <a:lnTo>
                        <a:pt x="3291" y="6221"/>
                      </a:lnTo>
                      <a:lnTo>
                        <a:pt x="3291" y="6180"/>
                      </a:lnTo>
                      <a:lnTo>
                        <a:pt x="3291" y="6134"/>
                      </a:lnTo>
                      <a:lnTo>
                        <a:pt x="3291" y="6103"/>
                      </a:lnTo>
                      <a:lnTo>
                        <a:pt x="3298" y="6058"/>
                      </a:lnTo>
                      <a:lnTo>
                        <a:pt x="3298" y="6016"/>
                      </a:lnTo>
                      <a:lnTo>
                        <a:pt x="3291" y="5980"/>
                      </a:lnTo>
                      <a:lnTo>
                        <a:pt x="3291" y="5940"/>
                      </a:lnTo>
                      <a:lnTo>
                        <a:pt x="3291" y="5898"/>
                      </a:lnTo>
                      <a:lnTo>
                        <a:pt x="3291" y="5863"/>
                      </a:lnTo>
                      <a:lnTo>
                        <a:pt x="3291" y="5820"/>
                      </a:lnTo>
                      <a:lnTo>
                        <a:pt x="3281" y="5775"/>
                      </a:lnTo>
                      <a:lnTo>
                        <a:pt x="3281" y="5744"/>
                      </a:lnTo>
                      <a:lnTo>
                        <a:pt x="3272" y="5704"/>
                      </a:lnTo>
                      <a:lnTo>
                        <a:pt x="3272" y="5653"/>
                      </a:lnTo>
                      <a:lnTo>
                        <a:pt x="3264" y="5622"/>
                      </a:lnTo>
                      <a:lnTo>
                        <a:pt x="3257" y="5582"/>
                      </a:lnTo>
                      <a:lnTo>
                        <a:pt x="3248" y="5535"/>
                      </a:lnTo>
                      <a:lnTo>
                        <a:pt x="3238" y="5502"/>
                      </a:lnTo>
                      <a:lnTo>
                        <a:pt x="3222" y="5469"/>
                      </a:lnTo>
                      <a:lnTo>
                        <a:pt x="3213" y="5433"/>
                      </a:lnTo>
                      <a:lnTo>
                        <a:pt x="3206" y="5401"/>
                      </a:lnTo>
                      <a:lnTo>
                        <a:pt x="3194" y="5368"/>
                      </a:lnTo>
                      <a:lnTo>
                        <a:pt x="3187" y="5330"/>
                      </a:lnTo>
                      <a:lnTo>
                        <a:pt x="3179" y="5294"/>
                      </a:lnTo>
                      <a:lnTo>
                        <a:pt x="3179" y="5271"/>
                      </a:lnTo>
                      <a:lnTo>
                        <a:pt x="3170" y="5238"/>
                      </a:lnTo>
                      <a:lnTo>
                        <a:pt x="3159" y="5212"/>
                      </a:lnTo>
                      <a:lnTo>
                        <a:pt x="3159" y="5184"/>
                      </a:lnTo>
                      <a:lnTo>
                        <a:pt x="3153" y="5148"/>
                      </a:lnTo>
                      <a:lnTo>
                        <a:pt x="3139" y="5124"/>
                      </a:lnTo>
                      <a:lnTo>
                        <a:pt x="3139" y="5104"/>
                      </a:lnTo>
                      <a:lnTo>
                        <a:pt x="3132" y="5082"/>
                      </a:lnTo>
                      <a:lnTo>
                        <a:pt x="3132" y="5054"/>
                      </a:lnTo>
                      <a:lnTo>
                        <a:pt x="3123" y="5037"/>
                      </a:lnTo>
                      <a:lnTo>
                        <a:pt x="3123" y="5012"/>
                      </a:lnTo>
                      <a:lnTo>
                        <a:pt x="3123" y="4997"/>
                      </a:lnTo>
                      <a:lnTo>
                        <a:pt x="3116" y="4979"/>
                      </a:lnTo>
                      <a:lnTo>
                        <a:pt x="3116" y="4952"/>
                      </a:lnTo>
                      <a:lnTo>
                        <a:pt x="3116" y="4936"/>
                      </a:lnTo>
                      <a:lnTo>
                        <a:pt x="3116" y="4927"/>
                      </a:lnTo>
                      <a:lnTo>
                        <a:pt x="3107" y="4912"/>
                      </a:lnTo>
                      <a:lnTo>
                        <a:pt x="3107" y="4896"/>
                      </a:lnTo>
                      <a:lnTo>
                        <a:pt x="3107" y="4887"/>
                      </a:lnTo>
                      <a:lnTo>
                        <a:pt x="3107" y="4865"/>
                      </a:lnTo>
                      <a:lnTo>
                        <a:pt x="3107" y="4858"/>
                      </a:lnTo>
                      <a:lnTo>
                        <a:pt x="3107" y="4849"/>
                      </a:lnTo>
                      <a:lnTo>
                        <a:pt x="3107" y="4858"/>
                      </a:lnTo>
                      <a:lnTo>
                        <a:pt x="3107" y="4879"/>
                      </a:lnTo>
                      <a:lnTo>
                        <a:pt x="3107" y="4887"/>
                      </a:lnTo>
                      <a:lnTo>
                        <a:pt x="3107" y="4903"/>
                      </a:lnTo>
                      <a:lnTo>
                        <a:pt x="3097" y="4920"/>
                      </a:lnTo>
                      <a:lnTo>
                        <a:pt x="3097" y="4936"/>
                      </a:lnTo>
                      <a:lnTo>
                        <a:pt x="3097" y="4952"/>
                      </a:lnTo>
                      <a:lnTo>
                        <a:pt x="3088" y="4967"/>
                      </a:lnTo>
                      <a:lnTo>
                        <a:pt x="3088" y="4988"/>
                      </a:lnTo>
                      <a:lnTo>
                        <a:pt x="3080" y="5004"/>
                      </a:lnTo>
                      <a:lnTo>
                        <a:pt x="3080" y="5019"/>
                      </a:lnTo>
                      <a:lnTo>
                        <a:pt x="3073" y="5044"/>
                      </a:lnTo>
                      <a:lnTo>
                        <a:pt x="3073" y="5063"/>
                      </a:lnTo>
                      <a:lnTo>
                        <a:pt x="3064" y="5089"/>
                      </a:lnTo>
                      <a:lnTo>
                        <a:pt x="3054" y="5104"/>
                      </a:lnTo>
                      <a:lnTo>
                        <a:pt x="3054" y="5132"/>
                      </a:lnTo>
                      <a:lnTo>
                        <a:pt x="3047" y="5158"/>
                      </a:lnTo>
                      <a:lnTo>
                        <a:pt x="3033" y="5184"/>
                      </a:lnTo>
                      <a:lnTo>
                        <a:pt x="3024" y="5212"/>
                      </a:lnTo>
                      <a:lnTo>
                        <a:pt x="3017" y="5238"/>
                      </a:lnTo>
                      <a:lnTo>
                        <a:pt x="3008" y="5262"/>
                      </a:lnTo>
                      <a:lnTo>
                        <a:pt x="3001" y="5287"/>
                      </a:lnTo>
                      <a:lnTo>
                        <a:pt x="2989" y="5315"/>
                      </a:lnTo>
                      <a:lnTo>
                        <a:pt x="2982" y="5348"/>
                      </a:lnTo>
                      <a:lnTo>
                        <a:pt x="2974" y="5377"/>
                      </a:lnTo>
                      <a:lnTo>
                        <a:pt x="2965" y="5401"/>
                      </a:lnTo>
                      <a:lnTo>
                        <a:pt x="2958" y="5433"/>
                      </a:lnTo>
                      <a:lnTo>
                        <a:pt x="2939" y="5469"/>
                      </a:lnTo>
                      <a:lnTo>
                        <a:pt x="2927" y="5494"/>
                      </a:lnTo>
                      <a:lnTo>
                        <a:pt x="2918" y="5528"/>
                      </a:lnTo>
                      <a:lnTo>
                        <a:pt x="2902" y="5560"/>
                      </a:lnTo>
                      <a:lnTo>
                        <a:pt x="2892" y="5598"/>
                      </a:lnTo>
                      <a:lnTo>
                        <a:pt x="2883" y="5629"/>
                      </a:lnTo>
                      <a:lnTo>
                        <a:pt x="2868" y="5660"/>
                      </a:lnTo>
                      <a:lnTo>
                        <a:pt x="2859" y="5690"/>
                      </a:lnTo>
                      <a:lnTo>
                        <a:pt x="2842" y="5728"/>
                      </a:lnTo>
                      <a:lnTo>
                        <a:pt x="2833" y="5759"/>
                      </a:lnTo>
                      <a:lnTo>
                        <a:pt x="2819" y="5784"/>
                      </a:lnTo>
                      <a:lnTo>
                        <a:pt x="2803" y="5820"/>
                      </a:lnTo>
                      <a:lnTo>
                        <a:pt x="2796" y="5844"/>
                      </a:lnTo>
                      <a:lnTo>
                        <a:pt x="2786" y="5879"/>
                      </a:lnTo>
                      <a:lnTo>
                        <a:pt x="2769" y="5905"/>
                      </a:lnTo>
                      <a:lnTo>
                        <a:pt x="2762" y="5940"/>
                      </a:lnTo>
                      <a:lnTo>
                        <a:pt x="2753" y="5964"/>
                      </a:lnTo>
                      <a:lnTo>
                        <a:pt x="2743" y="5989"/>
                      </a:lnTo>
                      <a:lnTo>
                        <a:pt x="2727" y="6016"/>
                      </a:lnTo>
                      <a:lnTo>
                        <a:pt x="2713" y="6041"/>
                      </a:lnTo>
                      <a:lnTo>
                        <a:pt x="2704" y="6065"/>
                      </a:lnTo>
                      <a:lnTo>
                        <a:pt x="2697" y="6094"/>
                      </a:lnTo>
                      <a:lnTo>
                        <a:pt x="2689" y="6119"/>
                      </a:lnTo>
                      <a:lnTo>
                        <a:pt x="2671" y="6141"/>
                      </a:lnTo>
                      <a:lnTo>
                        <a:pt x="2663" y="6164"/>
                      </a:lnTo>
                      <a:lnTo>
                        <a:pt x="2654" y="6188"/>
                      </a:lnTo>
                      <a:lnTo>
                        <a:pt x="2645" y="6214"/>
                      </a:lnTo>
                      <a:lnTo>
                        <a:pt x="2637" y="6230"/>
                      </a:lnTo>
                      <a:lnTo>
                        <a:pt x="2628" y="6256"/>
                      </a:lnTo>
                      <a:lnTo>
                        <a:pt x="2621" y="6275"/>
                      </a:lnTo>
                      <a:lnTo>
                        <a:pt x="2607" y="6294"/>
                      </a:lnTo>
                      <a:lnTo>
                        <a:pt x="2598" y="6310"/>
                      </a:lnTo>
                      <a:lnTo>
                        <a:pt x="2592" y="6327"/>
                      </a:lnTo>
                      <a:lnTo>
                        <a:pt x="2581" y="6345"/>
                      </a:lnTo>
                      <a:lnTo>
                        <a:pt x="2572" y="6360"/>
                      </a:lnTo>
                      <a:lnTo>
                        <a:pt x="2565" y="6376"/>
                      </a:lnTo>
                      <a:lnTo>
                        <a:pt x="2557" y="6398"/>
                      </a:lnTo>
                      <a:lnTo>
                        <a:pt x="2538" y="6423"/>
                      </a:lnTo>
                      <a:lnTo>
                        <a:pt x="2515" y="6445"/>
                      </a:lnTo>
                      <a:lnTo>
                        <a:pt x="2489" y="6470"/>
                      </a:lnTo>
                      <a:lnTo>
                        <a:pt x="2465" y="6499"/>
                      </a:lnTo>
                      <a:lnTo>
                        <a:pt x="2446" y="6515"/>
                      </a:lnTo>
                      <a:lnTo>
                        <a:pt x="2416" y="6539"/>
                      </a:lnTo>
                      <a:lnTo>
                        <a:pt x="2397" y="6565"/>
                      </a:lnTo>
                      <a:lnTo>
                        <a:pt x="2374" y="6591"/>
                      </a:lnTo>
                      <a:lnTo>
                        <a:pt x="2354" y="6619"/>
                      </a:lnTo>
                      <a:lnTo>
                        <a:pt x="2331" y="6643"/>
                      </a:lnTo>
                      <a:lnTo>
                        <a:pt x="2310" y="6666"/>
                      </a:lnTo>
                      <a:lnTo>
                        <a:pt x="2282" y="6695"/>
                      </a:lnTo>
                      <a:lnTo>
                        <a:pt x="2267" y="6720"/>
                      </a:lnTo>
                      <a:lnTo>
                        <a:pt x="2239" y="6744"/>
                      </a:lnTo>
                      <a:lnTo>
                        <a:pt x="2223" y="6767"/>
                      </a:lnTo>
                      <a:lnTo>
                        <a:pt x="2195" y="6784"/>
                      </a:lnTo>
                      <a:lnTo>
                        <a:pt x="2169" y="6817"/>
                      </a:lnTo>
                      <a:lnTo>
                        <a:pt x="2154" y="6841"/>
                      </a:lnTo>
                      <a:lnTo>
                        <a:pt x="2121" y="6866"/>
                      </a:lnTo>
                      <a:lnTo>
                        <a:pt x="2105" y="6895"/>
                      </a:lnTo>
                      <a:lnTo>
                        <a:pt x="2077" y="6911"/>
                      </a:lnTo>
                      <a:lnTo>
                        <a:pt x="2062" y="6935"/>
                      </a:lnTo>
                      <a:lnTo>
                        <a:pt x="2032" y="6958"/>
                      </a:lnTo>
                      <a:lnTo>
                        <a:pt x="2015" y="6987"/>
                      </a:lnTo>
                      <a:lnTo>
                        <a:pt x="1991" y="7005"/>
                      </a:lnTo>
                      <a:lnTo>
                        <a:pt x="1971" y="7031"/>
                      </a:lnTo>
                      <a:lnTo>
                        <a:pt x="1947" y="7055"/>
                      </a:lnTo>
                      <a:lnTo>
                        <a:pt x="1926" y="7071"/>
                      </a:lnTo>
                      <a:lnTo>
                        <a:pt x="1900" y="7100"/>
                      </a:lnTo>
                      <a:lnTo>
                        <a:pt x="1881" y="7124"/>
                      </a:lnTo>
                      <a:lnTo>
                        <a:pt x="1857" y="7140"/>
                      </a:lnTo>
                      <a:lnTo>
                        <a:pt x="1838" y="7163"/>
                      </a:lnTo>
                      <a:lnTo>
                        <a:pt x="1810" y="7185"/>
                      </a:lnTo>
                      <a:lnTo>
                        <a:pt x="1794" y="7208"/>
                      </a:lnTo>
                      <a:lnTo>
                        <a:pt x="1765" y="7232"/>
                      </a:lnTo>
                      <a:lnTo>
                        <a:pt x="1746" y="7250"/>
                      </a:lnTo>
                      <a:lnTo>
                        <a:pt x="1725" y="7276"/>
                      </a:lnTo>
                      <a:lnTo>
                        <a:pt x="1700" y="7293"/>
                      </a:lnTo>
                      <a:lnTo>
                        <a:pt x="1681" y="7312"/>
                      </a:lnTo>
                      <a:lnTo>
                        <a:pt x="1666" y="7336"/>
                      </a:lnTo>
                      <a:lnTo>
                        <a:pt x="1648" y="7355"/>
                      </a:lnTo>
                      <a:lnTo>
                        <a:pt x="1626" y="7385"/>
                      </a:lnTo>
                      <a:lnTo>
                        <a:pt x="1617" y="7401"/>
                      </a:lnTo>
                      <a:lnTo>
                        <a:pt x="1601" y="7416"/>
                      </a:lnTo>
                      <a:lnTo>
                        <a:pt x="1584" y="7435"/>
                      </a:lnTo>
                      <a:lnTo>
                        <a:pt x="1568" y="7451"/>
                      </a:lnTo>
                      <a:lnTo>
                        <a:pt x="1560" y="7470"/>
                      </a:lnTo>
                      <a:lnTo>
                        <a:pt x="1542" y="7488"/>
                      </a:lnTo>
                      <a:lnTo>
                        <a:pt x="1534" y="7503"/>
                      </a:lnTo>
                      <a:lnTo>
                        <a:pt x="1511" y="7521"/>
                      </a:lnTo>
                      <a:lnTo>
                        <a:pt x="1504" y="7536"/>
                      </a:lnTo>
                      <a:lnTo>
                        <a:pt x="1496" y="7552"/>
                      </a:lnTo>
                      <a:lnTo>
                        <a:pt x="1478" y="7574"/>
                      </a:lnTo>
                      <a:lnTo>
                        <a:pt x="1469" y="7581"/>
                      </a:lnTo>
                      <a:lnTo>
                        <a:pt x="1461" y="7597"/>
                      </a:lnTo>
                      <a:lnTo>
                        <a:pt x="1454" y="7613"/>
                      </a:lnTo>
                      <a:lnTo>
                        <a:pt x="1443" y="7620"/>
                      </a:lnTo>
                      <a:lnTo>
                        <a:pt x="1435" y="7637"/>
                      </a:lnTo>
                      <a:lnTo>
                        <a:pt x="1435" y="7644"/>
                      </a:lnTo>
                      <a:lnTo>
                        <a:pt x="1428" y="7663"/>
                      </a:lnTo>
                      <a:lnTo>
                        <a:pt x="1414" y="7672"/>
                      </a:lnTo>
                      <a:lnTo>
                        <a:pt x="1414" y="7680"/>
                      </a:lnTo>
                      <a:lnTo>
                        <a:pt x="1405" y="7696"/>
                      </a:lnTo>
                      <a:lnTo>
                        <a:pt x="1405" y="7705"/>
                      </a:lnTo>
                      <a:lnTo>
                        <a:pt x="1390" y="7731"/>
                      </a:lnTo>
                      <a:lnTo>
                        <a:pt x="1379" y="7764"/>
                      </a:lnTo>
                      <a:lnTo>
                        <a:pt x="1363" y="7793"/>
                      </a:lnTo>
                      <a:lnTo>
                        <a:pt x="1344" y="7818"/>
                      </a:lnTo>
                      <a:lnTo>
                        <a:pt x="1329" y="7840"/>
                      </a:lnTo>
                      <a:lnTo>
                        <a:pt x="1320" y="7864"/>
                      </a:lnTo>
                      <a:lnTo>
                        <a:pt x="1299" y="7899"/>
                      </a:lnTo>
                      <a:lnTo>
                        <a:pt x="1280" y="7923"/>
                      </a:lnTo>
                      <a:lnTo>
                        <a:pt x="1258" y="7948"/>
                      </a:lnTo>
                      <a:lnTo>
                        <a:pt x="1238" y="7976"/>
                      </a:lnTo>
                      <a:lnTo>
                        <a:pt x="1223" y="7991"/>
                      </a:lnTo>
                      <a:lnTo>
                        <a:pt x="1200" y="8016"/>
                      </a:lnTo>
                      <a:lnTo>
                        <a:pt x="1174" y="8040"/>
                      </a:lnTo>
                      <a:lnTo>
                        <a:pt x="1159" y="8061"/>
                      </a:lnTo>
                      <a:lnTo>
                        <a:pt x="1131" y="8078"/>
                      </a:lnTo>
                      <a:lnTo>
                        <a:pt x="1108" y="8101"/>
                      </a:lnTo>
                      <a:lnTo>
                        <a:pt x="1086" y="8120"/>
                      </a:lnTo>
                      <a:lnTo>
                        <a:pt x="1060" y="8135"/>
                      </a:lnTo>
                      <a:lnTo>
                        <a:pt x="1030" y="8151"/>
                      </a:lnTo>
                      <a:lnTo>
                        <a:pt x="1002" y="8170"/>
                      </a:lnTo>
                      <a:lnTo>
                        <a:pt x="974" y="8189"/>
                      </a:lnTo>
                      <a:lnTo>
                        <a:pt x="948" y="8196"/>
                      </a:lnTo>
                      <a:lnTo>
                        <a:pt x="924" y="8212"/>
                      </a:lnTo>
                      <a:lnTo>
                        <a:pt x="884" y="8227"/>
                      </a:lnTo>
                      <a:lnTo>
                        <a:pt x="860" y="8236"/>
                      </a:lnTo>
                      <a:lnTo>
                        <a:pt x="834" y="8252"/>
                      </a:lnTo>
                      <a:lnTo>
                        <a:pt x="796" y="8266"/>
                      </a:lnTo>
                      <a:lnTo>
                        <a:pt x="769" y="8274"/>
                      </a:lnTo>
                      <a:lnTo>
                        <a:pt x="735" y="8281"/>
                      </a:lnTo>
                      <a:lnTo>
                        <a:pt x="710" y="8290"/>
                      </a:lnTo>
                      <a:lnTo>
                        <a:pt x="670" y="8299"/>
                      </a:lnTo>
                      <a:lnTo>
                        <a:pt x="637" y="8306"/>
                      </a:lnTo>
                      <a:lnTo>
                        <a:pt x="599" y="8314"/>
                      </a:lnTo>
                      <a:lnTo>
                        <a:pt x="565" y="8323"/>
                      </a:lnTo>
                      <a:lnTo>
                        <a:pt x="538" y="8323"/>
                      </a:lnTo>
                      <a:lnTo>
                        <a:pt x="500" y="8330"/>
                      </a:lnTo>
                      <a:lnTo>
                        <a:pt x="474" y="8339"/>
                      </a:lnTo>
                      <a:lnTo>
                        <a:pt x="443" y="8339"/>
                      </a:lnTo>
                      <a:lnTo>
                        <a:pt x="410" y="8346"/>
                      </a:lnTo>
                      <a:lnTo>
                        <a:pt x="386" y="8346"/>
                      </a:lnTo>
                      <a:lnTo>
                        <a:pt x="360" y="8356"/>
                      </a:lnTo>
                      <a:lnTo>
                        <a:pt x="337" y="8356"/>
                      </a:lnTo>
                      <a:lnTo>
                        <a:pt x="302" y="8356"/>
                      </a:lnTo>
                      <a:lnTo>
                        <a:pt x="283" y="8356"/>
                      </a:lnTo>
                      <a:lnTo>
                        <a:pt x="261" y="8356"/>
                      </a:lnTo>
                      <a:lnTo>
                        <a:pt x="240" y="8366"/>
                      </a:lnTo>
                      <a:lnTo>
                        <a:pt x="212" y="8366"/>
                      </a:lnTo>
                      <a:lnTo>
                        <a:pt x="196" y="8366"/>
                      </a:lnTo>
                      <a:lnTo>
                        <a:pt x="177" y="8356"/>
                      </a:lnTo>
                      <a:lnTo>
                        <a:pt x="162" y="8356"/>
                      </a:lnTo>
                      <a:lnTo>
                        <a:pt x="142" y="8356"/>
                      </a:lnTo>
                      <a:lnTo>
                        <a:pt x="127" y="8356"/>
                      </a:lnTo>
                      <a:lnTo>
                        <a:pt x="113" y="8346"/>
                      </a:lnTo>
                      <a:lnTo>
                        <a:pt x="97" y="8346"/>
                      </a:lnTo>
                      <a:lnTo>
                        <a:pt x="89" y="8346"/>
                      </a:lnTo>
                      <a:lnTo>
                        <a:pt x="71" y="8339"/>
                      </a:lnTo>
                      <a:lnTo>
                        <a:pt x="63" y="8330"/>
                      </a:lnTo>
                      <a:lnTo>
                        <a:pt x="56" y="8330"/>
                      </a:lnTo>
                      <a:lnTo>
                        <a:pt x="43" y="8323"/>
                      </a:lnTo>
                      <a:lnTo>
                        <a:pt x="35" y="8314"/>
                      </a:lnTo>
                      <a:lnTo>
                        <a:pt x="35" y="8306"/>
                      </a:lnTo>
                      <a:lnTo>
                        <a:pt x="28" y="8299"/>
                      </a:lnTo>
                      <a:lnTo>
                        <a:pt x="28" y="8290"/>
                      </a:lnTo>
                      <a:lnTo>
                        <a:pt x="19" y="8281"/>
                      </a:lnTo>
                      <a:lnTo>
                        <a:pt x="19" y="8266"/>
                      </a:lnTo>
                      <a:lnTo>
                        <a:pt x="7" y="8252"/>
                      </a:lnTo>
                      <a:lnTo>
                        <a:pt x="7" y="8236"/>
                      </a:lnTo>
                      <a:lnTo>
                        <a:pt x="7" y="8220"/>
                      </a:lnTo>
                      <a:lnTo>
                        <a:pt x="0" y="8212"/>
                      </a:lnTo>
                      <a:lnTo>
                        <a:pt x="0" y="8196"/>
                      </a:lnTo>
                      <a:lnTo>
                        <a:pt x="0" y="8189"/>
                      </a:lnTo>
                      <a:lnTo>
                        <a:pt x="0" y="8170"/>
                      </a:lnTo>
                      <a:lnTo>
                        <a:pt x="7" y="8151"/>
                      </a:lnTo>
                      <a:lnTo>
                        <a:pt x="7" y="8144"/>
                      </a:lnTo>
                      <a:lnTo>
                        <a:pt x="7" y="8128"/>
                      </a:lnTo>
                      <a:lnTo>
                        <a:pt x="19" y="8120"/>
                      </a:lnTo>
                      <a:lnTo>
                        <a:pt x="19" y="8101"/>
                      </a:lnTo>
                      <a:lnTo>
                        <a:pt x="28" y="8094"/>
                      </a:lnTo>
                      <a:lnTo>
                        <a:pt x="35" y="8078"/>
                      </a:lnTo>
                      <a:lnTo>
                        <a:pt x="35" y="8069"/>
                      </a:lnTo>
                      <a:lnTo>
                        <a:pt x="43" y="8047"/>
                      </a:lnTo>
                      <a:lnTo>
                        <a:pt x="56" y="8040"/>
                      </a:lnTo>
                      <a:lnTo>
                        <a:pt x="63" y="8024"/>
                      </a:lnTo>
                      <a:lnTo>
                        <a:pt x="78" y="8016"/>
                      </a:lnTo>
                      <a:lnTo>
                        <a:pt x="89" y="8007"/>
                      </a:lnTo>
                      <a:lnTo>
                        <a:pt x="97" y="7991"/>
                      </a:lnTo>
                      <a:lnTo>
                        <a:pt x="106" y="7984"/>
                      </a:lnTo>
                      <a:lnTo>
                        <a:pt x="127" y="7969"/>
                      </a:lnTo>
                      <a:lnTo>
                        <a:pt x="142" y="7960"/>
                      </a:lnTo>
                      <a:lnTo>
                        <a:pt x="153" y="7948"/>
                      </a:lnTo>
                      <a:lnTo>
                        <a:pt x="168" y="7939"/>
                      </a:lnTo>
                      <a:lnTo>
                        <a:pt x="186" y="7923"/>
                      </a:lnTo>
                      <a:lnTo>
                        <a:pt x="203" y="7915"/>
                      </a:lnTo>
                      <a:lnTo>
                        <a:pt x="221" y="7906"/>
                      </a:lnTo>
                      <a:lnTo>
                        <a:pt x="240" y="7899"/>
                      </a:lnTo>
                      <a:lnTo>
                        <a:pt x="261" y="7890"/>
                      </a:lnTo>
                      <a:lnTo>
                        <a:pt x="276" y="7864"/>
                      </a:lnTo>
                      <a:lnTo>
                        <a:pt x="292" y="7857"/>
                      </a:lnTo>
                      <a:lnTo>
                        <a:pt x="311" y="7849"/>
                      </a:lnTo>
                      <a:lnTo>
                        <a:pt x="337" y="7840"/>
                      </a:lnTo>
                      <a:lnTo>
                        <a:pt x="353" y="7833"/>
                      </a:lnTo>
                      <a:lnTo>
                        <a:pt x="368" y="7824"/>
                      </a:lnTo>
                      <a:lnTo>
                        <a:pt x="379" y="7818"/>
                      </a:lnTo>
                      <a:lnTo>
                        <a:pt x="394" y="7809"/>
                      </a:lnTo>
                      <a:lnTo>
                        <a:pt x="403" y="7800"/>
                      </a:lnTo>
                      <a:lnTo>
                        <a:pt x="410" y="7793"/>
                      </a:lnTo>
                      <a:lnTo>
                        <a:pt x="432" y="7785"/>
                      </a:lnTo>
                      <a:lnTo>
                        <a:pt x="443" y="7776"/>
                      </a:lnTo>
                      <a:lnTo>
                        <a:pt x="450" y="7764"/>
                      </a:lnTo>
                      <a:lnTo>
                        <a:pt x="459" y="7755"/>
                      </a:lnTo>
                      <a:lnTo>
                        <a:pt x="467" y="7746"/>
                      </a:lnTo>
                      <a:lnTo>
                        <a:pt x="467" y="7739"/>
                      </a:lnTo>
                      <a:lnTo>
                        <a:pt x="474" y="7739"/>
                      </a:lnTo>
                      <a:lnTo>
                        <a:pt x="474" y="7731"/>
                      </a:lnTo>
                      <a:lnTo>
                        <a:pt x="485" y="7724"/>
                      </a:lnTo>
                      <a:lnTo>
                        <a:pt x="485" y="7715"/>
                      </a:lnTo>
                      <a:lnTo>
                        <a:pt x="474" y="7715"/>
                      </a:lnTo>
                      <a:lnTo>
                        <a:pt x="474" y="7705"/>
                      </a:lnTo>
                      <a:lnTo>
                        <a:pt x="467" y="7705"/>
                      </a:lnTo>
                      <a:lnTo>
                        <a:pt x="459" y="7705"/>
                      </a:lnTo>
                      <a:lnTo>
                        <a:pt x="450" y="7705"/>
                      </a:lnTo>
                      <a:lnTo>
                        <a:pt x="443" y="7705"/>
                      </a:lnTo>
                      <a:lnTo>
                        <a:pt x="410" y="7705"/>
                      </a:lnTo>
                      <a:lnTo>
                        <a:pt x="394" y="7705"/>
                      </a:lnTo>
                      <a:lnTo>
                        <a:pt x="379" y="7705"/>
                      </a:lnTo>
                      <a:lnTo>
                        <a:pt x="353" y="7705"/>
                      </a:lnTo>
                      <a:lnTo>
                        <a:pt x="337" y="7705"/>
                      </a:lnTo>
                      <a:lnTo>
                        <a:pt x="318" y="7705"/>
                      </a:lnTo>
                      <a:lnTo>
                        <a:pt x="302" y="7705"/>
                      </a:lnTo>
                      <a:lnTo>
                        <a:pt x="283" y="7705"/>
                      </a:lnTo>
                      <a:lnTo>
                        <a:pt x="276" y="7705"/>
                      </a:lnTo>
                      <a:lnTo>
                        <a:pt x="261" y="7696"/>
                      </a:lnTo>
                      <a:lnTo>
                        <a:pt x="248" y="7696"/>
                      </a:lnTo>
                      <a:lnTo>
                        <a:pt x="240" y="7696"/>
                      </a:lnTo>
                      <a:lnTo>
                        <a:pt x="221" y="7696"/>
                      </a:lnTo>
                      <a:lnTo>
                        <a:pt x="212" y="7689"/>
                      </a:lnTo>
                      <a:lnTo>
                        <a:pt x="203" y="7680"/>
                      </a:lnTo>
                      <a:lnTo>
                        <a:pt x="196" y="7680"/>
                      </a:lnTo>
                      <a:lnTo>
                        <a:pt x="186" y="7672"/>
                      </a:lnTo>
                      <a:lnTo>
                        <a:pt x="186" y="7663"/>
                      </a:lnTo>
                      <a:lnTo>
                        <a:pt x="186" y="7653"/>
                      </a:lnTo>
                      <a:lnTo>
                        <a:pt x="186" y="7644"/>
                      </a:lnTo>
                      <a:lnTo>
                        <a:pt x="186" y="7637"/>
                      </a:lnTo>
                      <a:lnTo>
                        <a:pt x="186" y="7628"/>
                      </a:lnTo>
                      <a:lnTo>
                        <a:pt x="196" y="7628"/>
                      </a:lnTo>
                      <a:lnTo>
                        <a:pt x="203" y="7620"/>
                      </a:lnTo>
                      <a:lnTo>
                        <a:pt x="203" y="7613"/>
                      </a:lnTo>
                      <a:lnTo>
                        <a:pt x="212" y="7606"/>
                      </a:lnTo>
                      <a:lnTo>
                        <a:pt x="221" y="7597"/>
                      </a:lnTo>
                      <a:lnTo>
                        <a:pt x="233" y="7590"/>
                      </a:lnTo>
                      <a:lnTo>
                        <a:pt x="240" y="7581"/>
                      </a:lnTo>
                      <a:lnTo>
                        <a:pt x="261" y="7574"/>
                      </a:lnTo>
                      <a:lnTo>
                        <a:pt x="267" y="7560"/>
                      </a:lnTo>
                      <a:lnTo>
                        <a:pt x="276" y="7552"/>
                      </a:lnTo>
                      <a:lnTo>
                        <a:pt x="292" y="7552"/>
                      </a:lnTo>
                      <a:lnTo>
                        <a:pt x="311" y="7543"/>
                      </a:lnTo>
                      <a:lnTo>
                        <a:pt x="318" y="7536"/>
                      </a:lnTo>
                      <a:lnTo>
                        <a:pt x="344" y="7527"/>
                      </a:lnTo>
                      <a:lnTo>
                        <a:pt x="360" y="7521"/>
                      </a:lnTo>
                      <a:lnTo>
                        <a:pt x="379" y="7521"/>
                      </a:lnTo>
                      <a:lnTo>
                        <a:pt x="394" y="7512"/>
                      </a:lnTo>
                      <a:lnTo>
                        <a:pt x="410" y="7503"/>
                      </a:lnTo>
                      <a:lnTo>
                        <a:pt x="443" y="7503"/>
                      </a:lnTo>
                      <a:lnTo>
                        <a:pt x="459" y="7496"/>
                      </a:lnTo>
                      <a:lnTo>
                        <a:pt x="474" y="7496"/>
                      </a:lnTo>
                      <a:lnTo>
                        <a:pt x="500" y="7488"/>
                      </a:lnTo>
                      <a:lnTo>
                        <a:pt x="518" y="7477"/>
                      </a:lnTo>
                      <a:lnTo>
                        <a:pt x="549" y="7477"/>
                      </a:lnTo>
                      <a:lnTo>
                        <a:pt x="573" y="7477"/>
                      </a:lnTo>
                      <a:lnTo>
                        <a:pt x="599" y="7470"/>
                      </a:lnTo>
                      <a:lnTo>
                        <a:pt x="615" y="7470"/>
                      </a:lnTo>
                      <a:lnTo>
                        <a:pt x="648" y="7460"/>
                      </a:lnTo>
                      <a:lnTo>
                        <a:pt x="670" y="7460"/>
                      </a:lnTo>
                      <a:lnTo>
                        <a:pt x="702" y="7460"/>
                      </a:lnTo>
                      <a:lnTo>
                        <a:pt x="735" y="7460"/>
                      </a:lnTo>
                      <a:lnTo>
                        <a:pt x="761" y="7451"/>
                      </a:lnTo>
                      <a:lnTo>
                        <a:pt x="785" y="7451"/>
                      </a:lnTo>
                      <a:lnTo>
                        <a:pt x="825" y="7451"/>
                      </a:lnTo>
                      <a:lnTo>
                        <a:pt x="851" y="7451"/>
                      </a:lnTo>
                      <a:lnTo>
                        <a:pt x="875" y="7451"/>
                      </a:lnTo>
                      <a:lnTo>
                        <a:pt x="915" y="7451"/>
                      </a:lnTo>
                      <a:lnTo>
                        <a:pt x="948" y="7451"/>
                      </a:lnTo>
                      <a:lnTo>
                        <a:pt x="974" y="7416"/>
                      </a:lnTo>
                      <a:lnTo>
                        <a:pt x="1002" y="7385"/>
                      </a:lnTo>
                      <a:lnTo>
                        <a:pt x="1030" y="7347"/>
                      </a:lnTo>
                      <a:lnTo>
                        <a:pt x="1046" y="7321"/>
                      </a:lnTo>
                      <a:lnTo>
                        <a:pt x="1077" y="7286"/>
                      </a:lnTo>
                      <a:lnTo>
                        <a:pt x="1108" y="7258"/>
                      </a:lnTo>
                      <a:lnTo>
                        <a:pt x="1131" y="7225"/>
                      </a:lnTo>
                      <a:lnTo>
                        <a:pt x="1150" y="7201"/>
                      </a:lnTo>
                      <a:lnTo>
                        <a:pt x="1174" y="7163"/>
                      </a:lnTo>
                      <a:lnTo>
                        <a:pt x="1193" y="7140"/>
                      </a:lnTo>
                      <a:lnTo>
                        <a:pt x="1223" y="7109"/>
                      </a:lnTo>
                      <a:lnTo>
                        <a:pt x="1238" y="7085"/>
                      </a:lnTo>
                      <a:lnTo>
                        <a:pt x="1258" y="7055"/>
                      </a:lnTo>
                      <a:lnTo>
                        <a:pt x="1280" y="7022"/>
                      </a:lnTo>
                      <a:lnTo>
                        <a:pt x="1299" y="6996"/>
                      </a:lnTo>
                      <a:lnTo>
                        <a:pt x="1320" y="6970"/>
                      </a:lnTo>
                      <a:lnTo>
                        <a:pt x="1337" y="6942"/>
                      </a:lnTo>
                      <a:lnTo>
                        <a:pt x="1355" y="6920"/>
                      </a:lnTo>
                      <a:lnTo>
                        <a:pt x="1370" y="6895"/>
                      </a:lnTo>
                      <a:lnTo>
                        <a:pt x="1379" y="6866"/>
                      </a:lnTo>
                      <a:lnTo>
                        <a:pt x="1396" y="6841"/>
                      </a:lnTo>
                      <a:lnTo>
                        <a:pt x="1414" y="6817"/>
                      </a:lnTo>
                      <a:lnTo>
                        <a:pt x="1428" y="6784"/>
                      </a:lnTo>
                      <a:lnTo>
                        <a:pt x="1443" y="6760"/>
                      </a:lnTo>
                      <a:lnTo>
                        <a:pt x="1454" y="6735"/>
                      </a:lnTo>
                      <a:lnTo>
                        <a:pt x="1469" y="6711"/>
                      </a:lnTo>
                      <a:lnTo>
                        <a:pt x="1478" y="6695"/>
                      </a:lnTo>
                      <a:lnTo>
                        <a:pt x="1485" y="6666"/>
                      </a:lnTo>
                      <a:lnTo>
                        <a:pt x="1496" y="6650"/>
                      </a:lnTo>
                      <a:lnTo>
                        <a:pt x="1504" y="6626"/>
                      </a:lnTo>
                      <a:lnTo>
                        <a:pt x="1511" y="6607"/>
                      </a:lnTo>
                      <a:lnTo>
                        <a:pt x="1520" y="6581"/>
                      </a:lnTo>
                      <a:lnTo>
                        <a:pt x="1534" y="6565"/>
                      </a:lnTo>
                      <a:lnTo>
                        <a:pt x="1542" y="6539"/>
                      </a:lnTo>
                      <a:lnTo>
                        <a:pt x="1549" y="6522"/>
                      </a:lnTo>
                      <a:lnTo>
                        <a:pt x="1560" y="6506"/>
                      </a:lnTo>
                      <a:lnTo>
                        <a:pt x="1568" y="6491"/>
                      </a:lnTo>
                      <a:lnTo>
                        <a:pt x="1575" y="6461"/>
                      </a:lnTo>
                      <a:lnTo>
                        <a:pt x="1584" y="6445"/>
                      </a:lnTo>
                      <a:lnTo>
                        <a:pt x="1591" y="6430"/>
                      </a:lnTo>
                      <a:lnTo>
                        <a:pt x="1601" y="6405"/>
                      </a:lnTo>
                      <a:lnTo>
                        <a:pt x="1617" y="6390"/>
                      </a:lnTo>
                      <a:lnTo>
                        <a:pt x="1626" y="6369"/>
                      </a:lnTo>
                      <a:lnTo>
                        <a:pt x="1640" y="6352"/>
                      </a:lnTo>
                      <a:lnTo>
                        <a:pt x="1659" y="6336"/>
                      </a:lnTo>
                      <a:lnTo>
                        <a:pt x="1666" y="6319"/>
                      </a:lnTo>
                      <a:lnTo>
                        <a:pt x="1674" y="6301"/>
                      </a:lnTo>
                      <a:lnTo>
                        <a:pt x="1690" y="6286"/>
                      </a:lnTo>
                      <a:lnTo>
                        <a:pt x="1700" y="6265"/>
                      </a:lnTo>
                      <a:lnTo>
                        <a:pt x="1716" y="6249"/>
                      </a:lnTo>
                      <a:lnTo>
                        <a:pt x="1725" y="6230"/>
                      </a:lnTo>
                      <a:lnTo>
                        <a:pt x="1746" y="6214"/>
                      </a:lnTo>
                      <a:lnTo>
                        <a:pt x="1765" y="6195"/>
                      </a:lnTo>
                      <a:lnTo>
                        <a:pt x="1772" y="6180"/>
                      </a:lnTo>
                      <a:lnTo>
                        <a:pt x="1794" y="6164"/>
                      </a:lnTo>
                      <a:lnTo>
                        <a:pt x="1810" y="6141"/>
                      </a:lnTo>
                      <a:lnTo>
                        <a:pt x="1819" y="6126"/>
                      </a:lnTo>
                      <a:lnTo>
                        <a:pt x="1838" y="6119"/>
                      </a:lnTo>
                      <a:lnTo>
                        <a:pt x="1857" y="6103"/>
                      </a:lnTo>
                      <a:lnTo>
                        <a:pt x="1872" y="6088"/>
                      </a:lnTo>
                      <a:lnTo>
                        <a:pt x="1893" y="6074"/>
                      </a:lnTo>
                      <a:lnTo>
                        <a:pt x="1909" y="6058"/>
                      </a:lnTo>
                      <a:lnTo>
                        <a:pt x="1926" y="6041"/>
                      </a:lnTo>
                      <a:lnTo>
                        <a:pt x="1947" y="6034"/>
                      </a:lnTo>
                      <a:lnTo>
                        <a:pt x="1947" y="6016"/>
                      </a:lnTo>
                      <a:lnTo>
                        <a:pt x="1947" y="6001"/>
                      </a:lnTo>
                      <a:lnTo>
                        <a:pt x="1947" y="5980"/>
                      </a:lnTo>
                      <a:lnTo>
                        <a:pt x="1947" y="5964"/>
                      </a:lnTo>
                      <a:lnTo>
                        <a:pt x="1947" y="5940"/>
                      </a:lnTo>
                      <a:lnTo>
                        <a:pt x="1956" y="5924"/>
                      </a:lnTo>
                      <a:lnTo>
                        <a:pt x="1956" y="5905"/>
                      </a:lnTo>
                      <a:lnTo>
                        <a:pt x="1956" y="5879"/>
                      </a:lnTo>
                      <a:lnTo>
                        <a:pt x="1956" y="5853"/>
                      </a:lnTo>
                      <a:lnTo>
                        <a:pt x="1964" y="5836"/>
                      </a:lnTo>
                      <a:lnTo>
                        <a:pt x="1964" y="5813"/>
                      </a:lnTo>
                      <a:lnTo>
                        <a:pt x="1964" y="5784"/>
                      </a:lnTo>
                      <a:lnTo>
                        <a:pt x="1971" y="5759"/>
                      </a:lnTo>
                      <a:lnTo>
                        <a:pt x="1971" y="5737"/>
                      </a:lnTo>
                      <a:lnTo>
                        <a:pt x="1971" y="5712"/>
                      </a:lnTo>
                      <a:lnTo>
                        <a:pt x="1980" y="5683"/>
                      </a:lnTo>
                      <a:lnTo>
                        <a:pt x="1980" y="5645"/>
                      </a:lnTo>
                      <a:lnTo>
                        <a:pt x="1980" y="5622"/>
                      </a:lnTo>
                      <a:lnTo>
                        <a:pt x="1991" y="5598"/>
                      </a:lnTo>
                      <a:lnTo>
                        <a:pt x="1991" y="5560"/>
                      </a:lnTo>
                      <a:lnTo>
                        <a:pt x="1999" y="5528"/>
                      </a:lnTo>
                      <a:lnTo>
                        <a:pt x="1999" y="5502"/>
                      </a:lnTo>
                      <a:lnTo>
                        <a:pt x="1999" y="5469"/>
                      </a:lnTo>
                      <a:lnTo>
                        <a:pt x="2006" y="5433"/>
                      </a:lnTo>
                      <a:lnTo>
                        <a:pt x="2006" y="5401"/>
                      </a:lnTo>
                      <a:lnTo>
                        <a:pt x="2015" y="5368"/>
                      </a:lnTo>
                      <a:lnTo>
                        <a:pt x="2015" y="5330"/>
                      </a:lnTo>
                      <a:lnTo>
                        <a:pt x="2015" y="5294"/>
                      </a:lnTo>
                      <a:lnTo>
                        <a:pt x="2024" y="5254"/>
                      </a:lnTo>
                      <a:lnTo>
                        <a:pt x="2024" y="5219"/>
                      </a:lnTo>
                      <a:lnTo>
                        <a:pt x="2032" y="5184"/>
                      </a:lnTo>
                      <a:lnTo>
                        <a:pt x="2032" y="5141"/>
                      </a:lnTo>
                      <a:lnTo>
                        <a:pt x="2043" y="5104"/>
                      </a:lnTo>
                      <a:lnTo>
                        <a:pt x="2043" y="5063"/>
                      </a:lnTo>
                      <a:lnTo>
                        <a:pt x="2055" y="5028"/>
                      </a:lnTo>
                      <a:lnTo>
                        <a:pt x="2055" y="4988"/>
                      </a:lnTo>
                      <a:lnTo>
                        <a:pt x="2062" y="4952"/>
                      </a:lnTo>
                      <a:lnTo>
                        <a:pt x="2070" y="4912"/>
                      </a:lnTo>
                      <a:lnTo>
                        <a:pt x="2070" y="4879"/>
                      </a:lnTo>
                      <a:lnTo>
                        <a:pt x="2077" y="4842"/>
                      </a:lnTo>
                      <a:lnTo>
                        <a:pt x="2086" y="4799"/>
                      </a:lnTo>
                      <a:lnTo>
                        <a:pt x="2096" y="4766"/>
                      </a:lnTo>
                      <a:lnTo>
                        <a:pt x="2096" y="4731"/>
                      </a:lnTo>
                      <a:lnTo>
                        <a:pt x="2105" y="4698"/>
                      </a:lnTo>
                      <a:lnTo>
                        <a:pt x="2114" y="4662"/>
                      </a:lnTo>
                      <a:lnTo>
                        <a:pt x="2121" y="4629"/>
                      </a:lnTo>
                      <a:lnTo>
                        <a:pt x="2121" y="4592"/>
                      </a:lnTo>
                      <a:lnTo>
                        <a:pt x="2129" y="4554"/>
                      </a:lnTo>
                      <a:lnTo>
                        <a:pt x="2142" y="4523"/>
                      </a:lnTo>
                      <a:lnTo>
                        <a:pt x="2154" y="4490"/>
                      </a:lnTo>
                      <a:lnTo>
                        <a:pt x="2161" y="4462"/>
                      </a:lnTo>
                      <a:lnTo>
                        <a:pt x="2169" y="4430"/>
                      </a:lnTo>
                      <a:lnTo>
                        <a:pt x="2176" y="4396"/>
                      </a:lnTo>
                      <a:lnTo>
                        <a:pt x="2185" y="4368"/>
                      </a:lnTo>
                      <a:lnTo>
                        <a:pt x="2195" y="4333"/>
                      </a:lnTo>
                      <a:lnTo>
                        <a:pt x="2204" y="4311"/>
                      </a:lnTo>
                      <a:lnTo>
                        <a:pt x="2216" y="4272"/>
                      </a:lnTo>
                      <a:lnTo>
                        <a:pt x="2223" y="4250"/>
                      </a:lnTo>
                      <a:lnTo>
                        <a:pt x="2232" y="4226"/>
                      </a:lnTo>
                      <a:lnTo>
                        <a:pt x="2239" y="4201"/>
                      </a:lnTo>
                      <a:lnTo>
                        <a:pt x="2248" y="4163"/>
                      </a:lnTo>
                      <a:lnTo>
                        <a:pt x="2260" y="4139"/>
                      </a:lnTo>
                      <a:lnTo>
                        <a:pt x="2267" y="4113"/>
                      </a:lnTo>
                      <a:lnTo>
                        <a:pt x="2275" y="4088"/>
                      </a:lnTo>
                      <a:lnTo>
                        <a:pt x="2260" y="4041"/>
                      </a:lnTo>
                      <a:lnTo>
                        <a:pt x="2232" y="3989"/>
                      </a:lnTo>
                      <a:lnTo>
                        <a:pt x="2216" y="3946"/>
                      </a:lnTo>
                      <a:lnTo>
                        <a:pt x="2204" y="3897"/>
                      </a:lnTo>
                      <a:lnTo>
                        <a:pt x="2185" y="3852"/>
                      </a:lnTo>
                      <a:lnTo>
                        <a:pt x="2176" y="3812"/>
                      </a:lnTo>
                      <a:lnTo>
                        <a:pt x="2169" y="3769"/>
                      </a:lnTo>
                      <a:lnTo>
                        <a:pt x="2161" y="3729"/>
                      </a:lnTo>
                      <a:lnTo>
                        <a:pt x="2154" y="3682"/>
                      </a:lnTo>
                      <a:lnTo>
                        <a:pt x="2154" y="3640"/>
                      </a:lnTo>
                      <a:lnTo>
                        <a:pt x="2142" y="3600"/>
                      </a:lnTo>
                      <a:lnTo>
                        <a:pt x="2142" y="3555"/>
                      </a:lnTo>
                      <a:lnTo>
                        <a:pt x="2142" y="3510"/>
                      </a:lnTo>
                      <a:lnTo>
                        <a:pt x="2154" y="3472"/>
                      </a:lnTo>
                      <a:lnTo>
                        <a:pt x="2154" y="3433"/>
                      </a:lnTo>
                      <a:lnTo>
                        <a:pt x="2161" y="3395"/>
                      </a:lnTo>
                      <a:lnTo>
                        <a:pt x="2169" y="3355"/>
                      </a:lnTo>
                      <a:lnTo>
                        <a:pt x="2185" y="3322"/>
                      </a:lnTo>
                      <a:lnTo>
                        <a:pt x="2195" y="3286"/>
                      </a:lnTo>
                      <a:lnTo>
                        <a:pt x="2216" y="3251"/>
                      </a:lnTo>
                      <a:lnTo>
                        <a:pt x="2223" y="3220"/>
                      </a:lnTo>
                      <a:lnTo>
                        <a:pt x="2248" y="3182"/>
                      </a:lnTo>
                      <a:lnTo>
                        <a:pt x="2267" y="3150"/>
                      </a:lnTo>
                      <a:lnTo>
                        <a:pt x="2282" y="3117"/>
                      </a:lnTo>
                      <a:lnTo>
                        <a:pt x="2310" y="3081"/>
                      </a:lnTo>
                      <a:lnTo>
                        <a:pt x="2338" y="3058"/>
                      </a:lnTo>
                      <a:lnTo>
                        <a:pt x="2366" y="3022"/>
                      </a:lnTo>
                      <a:lnTo>
                        <a:pt x="2390" y="2987"/>
                      </a:lnTo>
                      <a:lnTo>
                        <a:pt x="2428" y="2959"/>
                      </a:lnTo>
                      <a:lnTo>
                        <a:pt x="2453" y="2935"/>
                      </a:lnTo>
                      <a:lnTo>
                        <a:pt x="2489" y="2905"/>
                      </a:lnTo>
                      <a:lnTo>
                        <a:pt x="2531" y="2874"/>
                      </a:lnTo>
                      <a:lnTo>
                        <a:pt x="2538" y="2874"/>
                      </a:lnTo>
                      <a:lnTo>
                        <a:pt x="2548" y="2866"/>
                      </a:lnTo>
                      <a:lnTo>
                        <a:pt x="2557" y="2866"/>
                      </a:lnTo>
                      <a:lnTo>
                        <a:pt x="2565" y="2857"/>
                      </a:lnTo>
                      <a:lnTo>
                        <a:pt x="2572" y="2857"/>
                      </a:lnTo>
                      <a:lnTo>
                        <a:pt x="2581" y="2848"/>
                      </a:lnTo>
                      <a:lnTo>
                        <a:pt x="2592" y="2839"/>
                      </a:lnTo>
                      <a:lnTo>
                        <a:pt x="2598" y="2839"/>
                      </a:lnTo>
                      <a:lnTo>
                        <a:pt x="2607" y="2831"/>
                      </a:lnTo>
                      <a:lnTo>
                        <a:pt x="2621" y="2831"/>
                      </a:lnTo>
                      <a:lnTo>
                        <a:pt x="2628" y="2824"/>
                      </a:lnTo>
                      <a:lnTo>
                        <a:pt x="2637" y="2824"/>
                      </a:lnTo>
                      <a:lnTo>
                        <a:pt x="2645" y="2815"/>
                      </a:lnTo>
                      <a:lnTo>
                        <a:pt x="2654" y="2815"/>
                      </a:lnTo>
                      <a:lnTo>
                        <a:pt x="2663" y="2805"/>
                      </a:lnTo>
                      <a:lnTo>
                        <a:pt x="2671" y="2805"/>
                      </a:lnTo>
                      <a:lnTo>
                        <a:pt x="2678" y="2798"/>
                      </a:lnTo>
                      <a:lnTo>
                        <a:pt x="2697" y="2798"/>
                      </a:lnTo>
                      <a:lnTo>
                        <a:pt x="2704" y="2786"/>
                      </a:lnTo>
                      <a:lnTo>
                        <a:pt x="2713" y="2786"/>
                      </a:lnTo>
                      <a:lnTo>
                        <a:pt x="2727" y="2779"/>
                      </a:lnTo>
                      <a:lnTo>
                        <a:pt x="2736" y="2779"/>
                      </a:lnTo>
                      <a:lnTo>
                        <a:pt x="2753" y="2779"/>
                      </a:lnTo>
                      <a:lnTo>
                        <a:pt x="2762" y="2770"/>
                      </a:lnTo>
                      <a:lnTo>
                        <a:pt x="2769" y="2770"/>
                      </a:lnTo>
                      <a:lnTo>
                        <a:pt x="2777" y="2763"/>
                      </a:lnTo>
                      <a:lnTo>
                        <a:pt x="2796" y="2763"/>
                      </a:lnTo>
                      <a:lnTo>
                        <a:pt x="2803" y="2763"/>
                      </a:lnTo>
                      <a:lnTo>
                        <a:pt x="2812" y="2754"/>
                      </a:lnTo>
                      <a:lnTo>
                        <a:pt x="2833" y="2754"/>
                      </a:lnTo>
                      <a:lnTo>
                        <a:pt x="2842" y="2754"/>
                      </a:lnTo>
                      <a:lnTo>
                        <a:pt x="2849" y="2746"/>
                      </a:lnTo>
                      <a:lnTo>
                        <a:pt x="2868" y="2746"/>
                      </a:lnTo>
                      <a:lnTo>
                        <a:pt x="2876" y="2746"/>
                      </a:lnTo>
                      <a:lnTo>
                        <a:pt x="2892" y="2739"/>
                      </a:lnTo>
                      <a:lnTo>
                        <a:pt x="2902" y="2739"/>
                      </a:lnTo>
                      <a:lnTo>
                        <a:pt x="2909" y="2739"/>
                      </a:lnTo>
                      <a:lnTo>
                        <a:pt x="2927" y="2730"/>
                      </a:lnTo>
                      <a:lnTo>
                        <a:pt x="2939" y="2730"/>
                      </a:lnTo>
                      <a:lnTo>
                        <a:pt x="2948" y="2730"/>
                      </a:lnTo>
                      <a:lnTo>
                        <a:pt x="2958" y="2723"/>
                      </a:lnTo>
                      <a:lnTo>
                        <a:pt x="2974" y="2723"/>
                      </a:lnTo>
                      <a:lnTo>
                        <a:pt x="2982" y="2714"/>
                      </a:lnTo>
                      <a:lnTo>
                        <a:pt x="2989" y="2714"/>
                      </a:lnTo>
                      <a:lnTo>
                        <a:pt x="3001" y="2701"/>
                      </a:lnTo>
                      <a:lnTo>
                        <a:pt x="3008" y="2701"/>
                      </a:lnTo>
                      <a:lnTo>
                        <a:pt x="3024" y="2694"/>
                      </a:lnTo>
                      <a:lnTo>
                        <a:pt x="3033" y="2694"/>
                      </a:lnTo>
                      <a:lnTo>
                        <a:pt x="3047" y="2685"/>
                      </a:lnTo>
                      <a:lnTo>
                        <a:pt x="3054" y="2676"/>
                      </a:lnTo>
                      <a:lnTo>
                        <a:pt x="3064" y="2676"/>
                      </a:lnTo>
                      <a:lnTo>
                        <a:pt x="3073" y="2669"/>
                      </a:lnTo>
                      <a:lnTo>
                        <a:pt x="3080" y="2669"/>
                      </a:lnTo>
                      <a:lnTo>
                        <a:pt x="3088" y="2661"/>
                      </a:lnTo>
                      <a:lnTo>
                        <a:pt x="3097" y="2654"/>
                      </a:lnTo>
                      <a:lnTo>
                        <a:pt x="3107" y="2654"/>
                      </a:lnTo>
                      <a:lnTo>
                        <a:pt x="3116" y="2645"/>
                      </a:lnTo>
                      <a:lnTo>
                        <a:pt x="3123" y="2636"/>
                      </a:lnTo>
                      <a:lnTo>
                        <a:pt x="3132" y="2629"/>
                      </a:lnTo>
                      <a:lnTo>
                        <a:pt x="3139" y="2629"/>
                      </a:lnTo>
                      <a:lnTo>
                        <a:pt x="3153" y="2621"/>
                      </a:lnTo>
                      <a:lnTo>
                        <a:pt x="3159" y="2610"/>
                      </a:lnTo>
                      <a:lnTo>
                        <a:pt x="3170" y="2600"/>
                      </a:lnTo>
                      <a:lnTo>
                        <a:pt x="3170" y="2593"/>
                      </a:lnTo>
                      <a:lnTo>
                        <a:pt x="3179" y="2593"/>
                      </a:lnTo>
                      <a:lnTo>
                        <a:pt x="3179" y="2584"/>
                      </a:lnTo>
                      <a:lnTo>
                        <a:pt x="3187" y="2584"/>
                      </a:lnTo>
                      <a:lnTo>
                        <a:pt x="3194" y="2577"/>
                      </a:lnTo>
                      <a:lnTo>
                        <a:pt x="3194" y="2568"/>
                      </a:lnTo>
                      <a:lnTo>
                        <a:pt x="3206" y="2568"/>
                      </a:lnTo>
                      <a:lnTo>
                        <a:pt x="3213" y="2556"/>
                      </a:lnTo>
                      <a:lnTo>
                        <a:pt x="3222" y="2549"/>
                      </a:lnTo>
                      <a:lnTo>
                        <a:pt x="3238" y="2541"/>
                      </a:lnTo>
                      <a:lnTo>
                        <a:pt x="3248" y="2541"/>
                      </a:lnTo>
                      <a:lnTo>
                        <a:pt x="3257" y="2534"/>
                      </a:lnTo>
                      <a:lnTo>
                        <a:pt x="3264" y="2534"/>
                      </a:lnTo>
                      <a:lnTo>
                        <a:pt x="3272" y="2525"/>
                      </a:lnTo>
                      <a:lnTo>
                        <a:pt x="3281" y="2518"/>
                      </a:lnTo>
                      <a:lnTo>
                        <a:pt x="3298" y="2518"/>
                      </a:lnTo>
                      <a:lnTo>
                        <a:pt x="3307" y="2509"/>
                      </a:lnTo>
                      <a:lnTo>
                        <a:pt x="3314" y="2496"/>
                      </a:lnTo>
                      <a:lnTo>
                        <a:pt x="3323" y="2496"/>
                      </a:lnTo>
                      <a:lnTo>
                        <a:pt x="3344" y="2489"/>
                      </a:lnTo>
                      <a:lnTo>
                        <a:pt x="3354" y="2480"/>
                      </a:lnTo>
                      <a:lnTo>
                        <a:pt x="3371" y="2480"/>
                      </a:lnTo>
                      <a:lnTo>
                        <a:pt x="3378" y="2473"/>
                      </a:lnTo>
                      <a:lnTo>
                        <a:pt x="3387" y="2473"/>
                      </a:lnTo>
                      <a:lnTo>
                        <a:pt x="3404" y="2464"/>
                      </a:lnTo>
                      <a:lnTo>
                        <a:pt x="3422" y="2456"/>
                      </a:lnTo>
                      <a:lnTo>
                        <a:pt x="3429" y="2456"/>
                      </a:lnTo>
                      <a:lnTo>
                        <a:pt x="3453" y="2449"/>
                      </a:lnTo>
                      <a:lnTo>
                        <a:pt x="3469" y="2449"/>
                      </a:lnTo>
                      <a:lnTo>
                        <a:pt x="3477" y="2440"/>
                      </a:lnTo>
                      <a:lnTo>
                        <a:pt x="3495" y="2431"/>
                      </a:lnTo>
                      <a:lnTo>
                        <a:pt x="3512" y="2431"/>
                      </a:lnTo>
                      <a:lnTo>
                        <a:pt x="3528" y="2424"/>
                      </a:lnTo>
                      <a:lnTo>
                        <a:pt x="3545" y="2410"/>
                      </a:lnTo>
                      <a:lnTo>
                        <a:pt x="3559" y="2410"/>
                      </a:lnTo>
                      <a:lnTo>
                        <a:pt x="3575" y="2403"/>
                      </a:lnTo>
                      <a:lnTo>
                        <a:pt x="3592" y="2395"/>
                      </a:lnTo>
                      <a:lnTo>
                        <a:pt x="3602" y="2388"/>
                      </a:lnTo>
                      <a:lnTo>
                        <a:pt x="3623" y="2374"/>
                      </a:lnTo>
                      <a:lnTo>
                        <a:pt x="3639" y="2365"/>
                      </a:lnTo>
                      <a:lnTo>
                        <a:pt x="3648" y="2365"/>
                      </a:lnTo>
                      <a:lnTo>
                        <a:pt x="3665" y="2358"/>
                      </a:lnTo>
                      <a:lnTo>
                        <a:pt x="3674" y="2350"/>
                      </a:lnTo>
                      <a:lnTo>
                        <a:pt x="3691" y="2341"/>
                      </a:lnTo>
                      <a:lnTo>
                        <a:pt x="3700" y="2334"/>
                      </a:lnTo>
                      <a:lnTo>
                        <a:pt x="3717" y="2325"/>
                      </a:lnTo>
                      <a:lnTo>
                        <a:pt x="3731" y="2318"/>
                      </a:lnTo>
                      <a:lnTo>
                        <a:pt x="3738" y="2301"/>
                      </a:lnTo>
                      <a:lnTo>
                        <a:pt x="3754" y="2294"/>
                      </a:lnTo>
                      <a:lnTo>
                        <a:pt x="3766" y="2285"/>
                      </a:lnTo>
                      <a:lnTo>
                        <a:pt x="3774" y="2273"/>
                      </a:lnTo>
                      <a:lnTo>
                        <a:pt x="3781" y="2265"/>
                      </a:lnTo>
                      <a:lnTo>
                        <a:pt x="3797" y="2258"/>
                      </a:lnTo>
                      <a:lnTo>
                        <a:pt x="3807" y="2249"/>
                      </a:lnTo>
                      <a:lnTo>
                        <a:pt x="3816" y="2233"/>
                      </a:lnTo>
                      <a:lnTo>
                        <a:pt x="3825" y="2225"/>
                      </a:lnTo>
                      <a:lnTo>
                        <a:pt x="3837" y="2211"/>
                      </a:lnTo>
                      <a:lnTo>
                        <a:pt x="3846" y="2204"/>
                      </a:lnTo>
                      <a:lnTo>
                        <a:pt x="3853" y="2188"/>
                      </a:lnTo>
                      <a:lnTo>
                        <a:pt x="3861" y="2179"/>
                      </a:lnTo>
                      <a:lnTo>
                        <a:pt x="3872" y="2171"/>
                      </a:lnTo>
                      <a:lnTo>
                        <a:pt x="3872" y="2153"/>
                      </a:lnTo>
                      <a:lnTo>
                        <a:pt x="3880" y="2145"/>
                      </a:lnTo>
                      <a:lnTo>
                        <a:pt x="3887" y="2129"/>
                      </a:lnTo>
                      <a:lnTo>
                        <a:pt x="3887" y="2120"/>
                      </a:lnTo>
                      <a:lnTo>
                        <a:pt x="3896" y="2112"/>
                      </a:lnTo>
                      <a:lnTo>
                        <a:pt x="3896" y="2103"/>
                      </a:lnTo>
                      <a:lnTo>
                        <a:pt x="3896" y="2084"/>
                      </a:lnTo>
                      <a:lnTo>
                        <a:pt x="3905" y="2075"/>
                      </a:lnTo>
                      <a:lnTo>
                        <a:pt x="3905" y="2068"/>
                      </a:lnTo>
                      <a:lnTo>
                        <a:pt x="3905" y="2060"/>
                      </a:lnTo>
                      <a:lnTo>
                        <a:pt x="3905" y="2053"/>
                      </a:lnTo>
                      <a:lnTo>
                        <a:pt x="3915" y="2037"/>
                      </a:lnTo>
                      <a:lnTo>
                        <a:pt x="3915" y="2028"/>
                      </a:lnTo>
                      <a:lnTo>
                        <a:pt x="3915" y="2021"/>
                      </a:lnTo>
                      <a:lnTo>
                        <a:pt x="3915" y="2007"/>
                      </a:lnTo>
                      <a:lnTo>
                        <a:pt x="3915" y="1999"/>
                      </a:lnTo>
                      <a:lnTo>
                        <a:pt x="3915" y="1990"/>
                      </a:lnTo>
                      <a:lnTo>
                        <a:pt x="3915" y="1983"/>
                      </a:lnTo>
                      <a:lnTo>
                        <a:pt x="3915" y="1974"/>
                      </a:lnTo>
                      <a:lnTo>
                        <a:pt x="3915" y="1968"/>
                      </a:lnTo>
                      <a:lnTo>
                        <a:pt x="3915" y="1959"/>
                      </a:lnTo>
                      <a:lnTo>
                        <a:pt x="3915" y="1950"/>
                      </a:lnTo>
                      <a:lnTo>
                        <a:pt x="3915" y="1943"/>
                      </a:lnTo>
                      <a:lnTo>
                        <a:pt x="3915" y="1935"/>
                      </a:lnTo>
                      <a:lnTo>
                        <a:pt x="3905" y="1926"/>
                      </a:lnTo>
                      <a:lnTo>
                        <a:pt x="3905" y="1917"/>
                      </a:lnTo>
                      <a:lnTo>
                        <a:pt x="3905" y="1907"/>
                      </a:lnTo>
                      <a:lnTo>
                        <a:pt x="3896" y="1907"/>
                      </a:lnTo>
                      <a:lnTo>
                        <a:pt x="3896" y="1898"/>
                      </a:lnTo>
                      <a:lnTo>
                        <a:pt x="3896" y="1891"/>
                      </a:lnTo>
                      <a:lnTo>
                        <a:pt x="3887" y="1882"/>
                      </a:lnTo>
                      <a:lnTo>
                        <a:pt x="3880" y="1874"/>
                      </a:lnTo>
                      <a:lnTo>
                        <a:pt x="3872" y="1860"/>
                      </a:lnTo>
                      <a:lnTo>
                        <a:pt x="3872" y="1853"/>
                      </a:lnTo>
                      <a:lnTo>
                        <a:pt x="3861" y="1844"/>
                      </a:lnTo>
                      <a:lnTo>
                        <a:pt x="3853" y="1836"/>
                      </a:lnTo>
                      <a:lnTo>
                        <a:pt x="3853" y="1829"/>
                      </a:lnTo>
                      <a:lnTo>
                        <a:pt x="3846" y="1820"/>
                      </a:lnTo>
                      <a:lnTo>
                        <a:pt x="3837" y="1813"/>
                      </a:lnTo>
                      <a:lnTo>
                        <a:pt x="3837" y="1803"/>
                      </a:lnTo>
                      <a:lnTo>
                        <a:pt x="3837" y="1794"/>
                      </a:lnTo>
                      <a:lnTo>
                        <a:pt x="3825" y="1783"/>
                      </a:lnTo>
                      <a:lnTo>
                        <a:pt x="3825" y="1776"/>
                      </a:lnTo>
                      <a:lnTo>
                        <a:pt x="3825" y="1768"/>
                      </a:lnTo>
                      <a:lnTo>
                        <a:pt x="3816" y="1761"/>
                      </a:lnTo>
                      <a:lnTo>
                        <a:pt x="3816" y="1749"/>
                      </a:lnTo>
                      <a:lnTo>
                        <a:pt x="3807" y="1742"/>
                      </a:lnTo>
                      <a:lnTo>
                        <a:pt x="3807" y="1733"/>
                      </a:lnTo>
                      <a:lnTo>
                        <a:pt x="3807" y="1724"/>
                      </a:lnTo>
                      <a:lnTo>
                        <a:pt x="3807" y="1717"/>
                      </a:lnTo>
                      <a:lnTo>
                        <a:pt x="3797" y="1709"/>
                      </a:lnTo>
                      <a:lnTo>
                        <a:pt x="3797" y="1702"/>
                      </a:lnTo>
                      <a:lnTo>
                        <a:pt x="3797" y="1693"/>
                      </a:lnTo>
                      <a:lnTo>
                        <a:pt x="3797" y="1679"/>
                      </a:lnTo>
                      <a:lnTo>
                        <a:pt x="3797" y="1672"/>
                      </a:lnTo>
                      <a:lnTo>
                        <a:pt x="3797" y="1664"/>
                      </a:lnTo>
                      <a:lnTo>
                        <a:pt x="3797" y="1648"/>
                      </a:lnTo>
                      <a:lnTo>
                        <a:pt x="3797" y="1639"/>
                      </a:lnTo>
                      <a:lnTo>
                        <a:pt x="3790" y="1632"/>
                      </a:lnTo>
                      <a:lnTo>
                        <a:pt x="3790" y="1624"/>
                      </a:lnTo>
                      <a:lnTo>
                        <a:pt x="3790" y="1615"/>
                      </a:lnTo>
                      <a:lnTo>
                        <a:pt x="3790" y="1608"/>
                      </a:lnTo>
                      <a:lnTo>
                        <a:pt x="3790" y="1599"/>
                      </a:lnTo>
                      <a:lnTo>
                        <a:pt x="3790" y="1592"/>
                      </a:lnTo>
                      <a:lnTo>
                        <a:pt x="3781" y="1592"/>
                      </a:lnTo>
                      <a:lnTo>
                        <a:pt x="3781" y="1578"/>
                      </a:lnTo>
                      <a:lnTo>
                        <a:pt x="3781" y="1571"/>
                      </a:lnTo>
                      <a:lnTo>
                        <a:pt x="3774" y="1563"/>
                      </a:lnTo>
                      <a:lnTo>
                        <a:pt x="3774" y="1556"/>
                      </a:lnTo>
                      <a:lnTo>
                        <a:pt x="3766" y="1547"/>
                      </a:lnTo>
                      <a:lnTo>
                        <a:pt x="3766" y="1538"/>
                      </a:lnTo>
                      <a:lnTo>
                        <a:pt x="3766" y="1532"/>
                      </a:lnTo>
                      <a:lnTo>
                        <a:pt x="3766" y="1523"/>
                      </a:lnTo>
                      <a:lnTo>
                        <a:pt x="3754" y="1512"/>
                      </a:lnTo>
                      <a:lnTo>
                        <a:pt x="3754" y="1504"/>
                      </a:lnTo>
                      <a:lnTo>
                        <a:pt x="3754" y="1497"/>
                      </a:lnTo>
                      <a:lnTo>
                        <a:pt x="3747" y="1485"/>
                      </a:lnTo>
                      <a:lnTo>
                        <a:pt x="3747" y="1478"/>
                      </a:lnTo>
                      <a:lnTo>
                        <a:pt x="3747" y="1469"/>
                      </a:lnTo>
                      <a:lnTo>
                        <a:pt x="3738" y="1459"/>
                      </a:lnTo>
                      <a:lnTo>
                        <a:pt x="3738" y="1443"/>
                      </a:lnTo>
                      <a:lnTo>
                        <a:pt x="3738" y="1434"/>
                      </a:lnTo>
                      <a:lnTo>
                        <a:pt x="3731" y="1427"/>
                      </a:lnTo>
                      <a:lnTo>
                        <a:pt x="3731" y="1408"/>
                      </a:lnTo>
                      <a:lnTo>
                        <a:pt x="3731" y="1398"/>
                      </a:lnTo>
                      <a:lnTo>
                        <a:pt x="3717" y="1398"/>
                      </a:lnTo>
                      <a:lnTo>
                        <a:pt x="3710" y="1398"/>
                      </a:lnTo>
                      <a:lnTo>
                        <a:pt x="3700" y="1398"/>
                      </a:lnTo>
                      <a:lnTo>
                        <a:pt x="3691" y="1398"/>
                      </a:lnTo>
                      <a:lnTo>
                        <a:pt x="3682" y="1389"/>
                      </a:lnTo>
                      <a:lnTo>
                        <a:pt x="3674" y="1389"/>
                      </a:lnTo>
                      <a:lnTo>
                        <a:pt x="3665" y="1389"/>
                      </a:lnTo>
                      <a:lnTo>
                        <a:pt x="3656" y="1382"/>
                      </a:lnTo>
                      <a:lnTo>
                        <a:pt x="3648" y="1373"/>
                      </a:lnTo>
                      <a:lnTo>
                        <a:pt x="3639" y="1373"/>
                      </a:lnTo>
                      <a:lnTo>
                        <a:pt x="3632" y="1367"/>
                      </a:lnTo>
                      <a:lnTo>
                        <a:pt x="3623" y="1358"/>
                      </a:lnTo>
                      <a:lnTo>
                        <a:pt x="3623" y="1351"/>
                      </a:lnTo>
                      <a:lnTo>
                        <a:pt x="3609" y="1351"/>
                      </a:lnTo>
                      <a:lnTo>
                        <a:pt x="3609" y="1342"/>
                      </a:lnTo>
                      <a:lnTo>
                        <a:pt x="3602" y="1335"/>
                      </a:lnTo>
                      <a:lnTo>
                        <a:pt x="3602" y="1321"/>
                      </a:lnTo>
                      <a:lnTo>
                        <a:pt x="3592" y="1313"/>
                      </a:lnTo>
                      <a:lnTo>
                        <a:pt x="3592" y="1304"/>
                      </a:lnTo>
                      <a:lnTo>
                        <a:pt x="3592" y="1295"/>
                      </a:lnTo>
                      <a:lnTo>
                        <a:pt x="3592" y="1283"/>
                      </a:lnTo>
                      <a:lnTo>
                        <a:pt x="3583" y="1276"/>
                      </a:lnTo>
                      <a:lnTo>
                        <a:pt x="3583" y="1268"/>
                      </a:lnTo>
                      <a:lnTo>
                        <a:pt x="3583" y="1261"/>
                      </a:lnTo>
                      <a:lnTo>
                        <a:pt x="3583" y="1252"/>
                      </a:lnTo>
                      <a:lnTo>
                        <a:pt x="3583" y="1236"/>
                      </a:lnTo>
                      <a:lnTo>
                        <a:pt x="3583" y="1228"/>
                      </a:lnTo>
                      <a:lnTo>
                        <a:pt x="3575" y="1221"/>
                      </a:lnTo>
                      <a:lnTo>
                        <a:pt x="3575" y="1205"/>
                      </a:lnTo>
                      <a:lnTo>
                        <a:pt x="3575" y="1191"/>
                      </a:lnTo>
                      <a:lnTo>
                        <a:pt x="3575" y="1174"/>
                      </a:lnTo>
                      <a:lnTo>
                        <a:pt x="3575" y="1167"/>
                      </a:lnTo>
                      <a:lnTo>
                        <a:pt x="3583" y="1149"/>
                      </a:lnTo>
                      <a:lnTo>
                        <a:pt x="3583" y="1142"/>
                      </a:lnTo>
                      <a:lnTo>
                        <a:pt x="3583" y="1134"/>
                      </a:lnTo>
                      <a:lnTo>
                        <a:pt x="3583" y="1118"/>
                      </a:lnTo>
                      <a:lnTo>
                        <a:pt x="3583" y="1108"/>
                      </a:lnTo>
                      <a:lnTo>
                        <a:pt x="3583" y="1090"/>
                      </a:lnTo>
                      <a:lnTo>
                        <a:pt x="3592" y="1082"/>
                      </a:lnTo>
                      <a:lnTo>
                        <a:pt x="3592" y="1075"/>
                      </a:lnTo>
                      <a:lnTo>
                        <a:pt x="3592" y="1066"/>
                      </a:lnTo>
                      <a:lnTo>
                        <a:pt x="3602" y="1054"/>
                      </a:lnTo>
                      <a:lnTo>
                        <a:pt x="3602" y="1038"/>
                      </a:lnTo>
                      <a:lnTo>
                        <a:pt x="3602" y="1031"/>
                      </a:lnTo>
                      <a:lnTo>
                        <a:pt x="3609" y="1023"/>
                      </a:lnTo>
                      <a:lnTo>
                        <a:pt x="3609" y="1016"/>
                      </a:lnTo>
                      <a:lnTo>
                        <a:pt x="3623" y="1007"/>
                      </a:lnTo>
                      <a:lnTo>
                        <a:pt x="3623" y="1000"/>
                      </a:lnTo>
                      <a:lnTo>
                        <a:pt x="3632" y="986"/>
                      </a:lnTo>
                      <a:lnTo>
                        <a:pt x="3632" y="977"/>
                      </a:lnTo>
                      <a:lnTo>
                        <a:pt x="3639" y="969"/>
                      </a:lnTo>
                      <a:lnTo>
                        <a:pt x="3639" y="962"/>
                      </a:lnTo>
                      <a:lnTo>
                        <a:pt x="3648" y="953"/>
                      </a:lnTo>
                      <a:lnTo>
                        <a:pt x="3656" y="953"/>
                      </a:lnTo>
                      <a:lnTo>
                        <a:pt x="3656" y="946"/>
                      </a:lnTo>
                      <a:lnTo>
                        <a:pt x="3665" y="946"/>
                      </a:lnTo>
                      <a:lnTo>
                        <a:pt x="3665" y="938"/>
                      </a:lnTo>
                      <a:lnTo>
                        <a:pt x="3674" y="938"/>
                      </a:lnTo>
                      <a:lnTo>
                        <a:pt x="3674" y="929"/>
                      </a:lnTo>
                      <a:lnTo>
                        <a:pt x="3682" y="929"/>
                      </a:lnTo>
                      <a:lnTo>
                        <a:pt x="3682" y="922"/>
                      </a:lnTo>
                      <a:lnTo>
                        <a:pt x="3674" y="870"/>
                      </a:lnTo>
                      <a:lnTo>
                        <a:pt x="3665" y="811"/>
                      </a:lnTo>
                      <a:lnTo>
                        <a:pt x="3665" y="755"/>
                      </a:lnTo>
                      <a:lnTo>
                        <a:pt x="3656" y="701"/>
                      </a:lnTo>
                      <a:lnTo>
                        <a:pt x="3656" y="653"/>
                      </a:lnTo>
                      <a:lnTo>
                        <a:pt x="3656" y="611"/>
                      </a:lnTo>
                      <a:lnTo>
                        <a:pt x="3665" y="557"/>
                      </a:lnTo>
                      <a:lnTo>
                        <a:pt x="3665" y="519"/>
                      </a:lnTo>
                      <a:lnTo>
                        <a:pt x="3674" y="472"/>
                      </a:lnTo>
                      <a:lnTo>
                        <a:pt x="3682" y="441"/>
                      </a:lnTo>
                      <a:lnTo>
                        <a:pt x="3691" y="396"/>
                      </a:lnTo>
                      <a:lnTo>
                        <a:pt x="3710" y="364"/>
                      </a:lnTo>
                      <a:lnTo>
                        <a:pt x="3731" y="330"/>
                      </a:lnTo>
                      <a:lnTo>
                        <a:pt x="3747" y="291"/>
                      </a:lnTo>
                      <a:lnTo>
                        <a:pt x="3766" y="260"/>
                      </a:lnTo>
                      <a:lnTo>
                        <a:pt x="3781" y="222"/>
                      </a:lnTo>
                      <a:lnTo>
                        <a:pt x="3807" y="196"/>
                      </a:lnTo>
                      <a:lnTo>
                        <a:pt x="3837" y="170"/>
                      </a:lnTo>
                      <a:lnTo>
                        <a:pt x="3861" y="145"/>
                      </a:lnTo>
                      <a:lnTo>
                        <a:pt x="3896" y="130"/>
                      </a:lnTo>
                      <a:lnTo>
                        <a:pt x="3931" y="100"/>
                      </a:lnTo>
                      <a:lnTo>
                        <a:pt x="3972" y="85"/>
                      </a:lnTo>
                      <a:lnTo>
                        <a:pt x="4007" y="69"/>
                      </a:lnTo>
                      <a:lnTo>
                        <a:pt x="4045" y="53"/>
                      </a:lnTo>
                      <a:lnTo>
                        <a:pt x="4087" y="45"/>
                      </a:lnTo>
                      <a:lnTo>
                        <a:pt x="4136" y="29"/>
                      </a:lnTo>
                      <a:lnTo>
                        <a:pt x="4177" y="20"/>
                      </a:lnTo>
                      <a:lnTo>
                        <a:pt x="4219" y="7"/>
                      </a:lnTo>
                      <a:lnTo>
                        <a:pt x="4275" y="0"/>
                      </a:lnTo>
                      <a:lnTo>
                        <a:pt x="4327" y="0"/>
                      </a:lnTo>
                      <a:lnTo>
                        <a:pt x="4382" y="0"/>
                      </a:lnTo>
                      <a:lnTo>
                        <a:pt x="4433" y="0"/>
                      </a:lnTo>
                      <a:lnTo>
                        <a:pt x="4454" y="0"/>
                      </a:lnTo>
                      <a:lnTo>
                        <a:pt x="4473" y="0"/>
                      </a:lnTo>
                      <a:lnTo>
                        <a:pt x="4480" y="0"/>
                      </a:lnTo>
                      <a:lnTo>
                        <a:pt x="4495" y="0"/>
                      </a:lnTo>
                      <a:lnTo>
                        <a:pt x="4516" y="0"/>
                      </a:lnTo>
                      <a:lnTo>
                        <a:pt x="4523" y="0"/>
                      </a:lnTo>
                      <a:lnTo>
                        <a:pt x="4539" y="7"/>
                      </a:lnTo>
                      <a:lnTo>
                        <a:pt x="4551" y="7"/>
                      </a:lnTo>
                      <a:lnTo>
                        <a:pt x="4570" y="7"/>
                      </a:lnTo>
                      <a:lnTo>
                        <a:pt x="4579" y="20"/>
                      </a:lnTo>
                      <a:lnTo>
                        <a:pt x="4594" y="20"/>
                      </a:lnTo>
                      <a:lnTo>
                        <a:pt x="4603" y="29"/>
                      </a:lnTo>
                      <a:lnTo>
                        <a:pt x="4613" y="29"/>
                      </a:lnTo>
                      <a:lnTo>
                        <a:pt x="4629" y="36"/>
                      </a:lnTo>
                      <a:lnTo>
                        <a:pt x="4638" y="36"/>
                      </a:lnTo>
                      <a:lnTo>
                        <a:pt x="4645" y="45"/>
                      </a:lnTo>
                      <a:lnTo>
                        <a:pt x="4667" y="45"/>
                      </a:lnTo>
                      <a:lnTo>
                        <a:pt x="4681" y="53"/>
                      </a:lnTo>
                      <a:lnTo>
                        <a:pt x="4688" y="60"/>
                      </a:lnTo>
                      <a:lnTo>
                        <a:pt x="4698" y="69"/>
                      </a:lnTo>
                      <a:lnTo>
                        <a:pt x="4707" y="69"/>
                      </a:lnTo>
                      <a:lnTo>
                        <a:pt x="4714" y="76"/>
                      </a:lnTo>
                      <a:lnTo>
                        <a:pt x="4723" y="85"/>
                      </a:lnTo>
                      <a:lnTo>
                        <a:pt x="4731" y="92"/>
                      </a:lnTo>
                      <a:lnTo>
                        <a:pt x="4740" y="100"/>
                      </a:lnTo>
                      <a:lnTo>
                        <a:pt x="4754" y="109"/>
                      </a:lnTo>
                      <a:lnTo>
                        <a:pt x="4763" y="121"/>
                      </a:lnTo>
                      <a:lnTo>
                        <a:pt x="4771" y="130"/>
                      </a:lnTo>
                      <a:lnTo>
                        <a:pt x="4771" y="137"/>
                      </a:lnTo>
                      <a:lnTo>
                        <a:pt x="4778" y="145"/>
                      </a:lnTo>
                      <a:lnTo>
                        <a:pt x="4787" y="152"/>
                      </a:lnTo>
                      <a:lnTo>
                        <a:pt x="4787" y="161"/>
                      </a:lnTo>
                      <a:lnTo>
                        <a:pt x="4822" y="161"/>
                      </a:lnTo>
                      <a:lnTo>
                        <a:pt x="4862" y="161"/>
                      </a:lnTo>
                      <a:lnTo>
                        <a:pt x="4884" y="161"/>
                      </a:lnTo>
                      <a:lnTo>
                        <a:pt x="4910" y="161"/>
                      </a:lnTo>
                      <a:lnTo>
                        <a:pt x="4935" y="170"/>
                      </a:lnTo>
                      <a:lnTo>
                        <a:pt x="4968" y="177"/>
                      </a:lnTo>
                      <a:lnTo>
                        <a:pt x="4992" y="185"/>
                      </a:lnTo>
                      <a:lnTo>
                        <a:pt x="5018" y="196"/>
                      </a:lnTo>
                      <a:lnTo>
                        <a:pt x="5034" y="203"/>
                      </a:lnTo>
                      <a:lnTo>
                        <a:pt x="5065" y="211"/>
                      </a:lnTo>
                      <a:lnTo>
                        <a:pt x="5082" y="236"/>
                      </a:lnTo>
                      <a:lnTo>
                        <a:pt x="5098" y="251"/>
                      </a:lnTo>
                      <a:lnTo>
                        <a:pt x="5115" y="267"/>
                      </a:lnTo>
                      <a:lnTo>
                        <a:pt x="5138" y="283"/>
                      </a:lnTo>
                      <a:lnTo>
                        <a:pt x="5153" y="314"/>
                      </a:lnTo>
                      <a:lnTo>
                        <a:pt x="5162" y="330"/>
                      </a:lnTo>
                      <a:lnTo>
                        <a:pt x="5173" y="352"/>
                      </a:lnTo>
                      <a:lnTo>
                        <a:pt x="5188" y="380"/>
                      </a:lnTo>
                      <a:lnTo>
                        <a:pt x="5195" y="415"/>
                      </a:lnTo>
                      <a:lnTo>
                        <a:pt x="5204" y="441"/>
                      </a:lnTo>
                      <a:lnTo>
                        <a:pt x="5214" y="472"/>
                      </a:lnTo>
                      <a:lnTo>
                        <a:pt x="5214" y="496"/>
                      </a:lnTo>
                      <a:lnTo>
                        <a:pt x="5221" y="535"/>
                      </a:lnTo>
                      <a:lnTo>
                        <a:pt x="5221" y="573"/>
                      </a:lnTo>
                      <a:lnTo>
                        <a:pt x="5221" y="611"/>
                      </a:lnTo>
                      <a:lnTo>
                        <a:pt x="5221" y="653"/>
                      </a:lnTo>
                      <a:lnTo>
                        <a:pt x="5221" y="686"/>
                      </a:lnTo>
                      <a:lnTo>
                        <a:pt x="5221" y="731"/>
                      </a:lnTo>
                      <a:lnTo>
                        <a:pt x="5221" y="783"/>
                      </a:lnTo>
                      <a:lnTo>
                        <a:pt x="5214" y="830"/>
                      </a:lnTo>
                      <a:lnTo>
                        <a:pt x="5214" y="877"/>
                      </a:lnTo>
                      <a:lnTo>
                        <a:pt x="5204" y="922"/>
                      </a:lnTo>
                      <a:lnTo>
                        <a:pt x="5204" y="929"/>
                      </a:lnTo>
                      <a:lnTo>
                        <a:pt x="5214" y="929"/>
                      </a:lnTo>
                      <a:lnTo>
                        <a:pt x="5214" y="938"/>
                      </a:lnTo>
                      <a:lnTo>
                        <a:pt x="5221" y="938"/>
                      </a:lnTo>
                      <a:lnTo>
                        <a:pt x="5221" y="946"/>
                      </a:lnTo>
                      <a:lnTo>
                        <a:pt x="5230" y="946"/>
                      </a:lnTo>
                      <a:lnTo>
                        <a:pt x="5230" y="953"/>
                      </a:lnTo>
                      <a:lnTo>
                        <a:pt x="5244" y="953"/>
                      </a:lnTo>
                      <a:lnTo>
                        <a:pt x="5244" y="962"/>
                      </a:lnTo>
                      <a:lnTo>
                        <a:pt x="5244" y="969"/>
                      </a:lnTo>
                      <a:lnTo>
                        <a:pt x="5253" y="977"/>
                      </a:lnTo>
                      <a:lnTo>
                        <a:pt x="5259" y="986"/>
                      </a:lnTo>
                      <a:lnTo>
                        <a:pt x="5259" y="1000"/>
                      </a:lnTo>
                      <a:lnTo>
                        <a:pt x="5259" y="1007"/>
                      </a:lnTo>
                      <a:lnTo>
                        <a:pt x="5259" y="1016"/>
                      </a:lnTo>
                      <a:lnTo>
                        <a:pt x="5268" y="1023"/>
                      </a:lnTo>
                      <a:lnTo>
                        <a:pt x="5268" y="1031"/>
                      </a:lnTo>
                      <a:lnTo>
                        <a:pt x="5268" y="1038"/>
                      </a:lnTo>
                      <a:lnTo>
                        <a:pt x="5268" y="1047"/>
                      </a:lnTo>
                      <a:lnTo>
                        <a:pt x="5268" y="1054"/>
                      </a:lnTo>
                      <a:lnTo>
                        <a:pt x="5268" y="1066"/>
                      </a:lnTo>
                      <a:lnTo>
                        <a:pt x="5279" y="1082"/>
                      </a:lnTo>
                      <a:lnTo>
                        <a:pt x="5279" y="1090"/>
                      </a:lnTo>
                      <a:lnTo>
                        <a:pt x="5279" y="1101"/>
                      </a:lnTo>
                      <a:lnTo>
                        <a:pt x="5279" y="1108"/>
                      </a:lnTo>
                      <a:lnTo>
                        <a:pt x="5279" y="1127"/>
                      </a:lnTo>
                      <a:lnTo>
                        <a:pt x="5279" y="1134"/>
                      </a:lnTo>
                      <a:lnTo>
                        <a:pt x="5279" y="1142"/>
                      </a:lnTo>
                      <a:lnTo>
                        <a:pt x="5279" y="1158"/>
                      </a:lnTo>
                      <a:lnTo>
                        <a:pt x="5268" y="1167"/>
                      </a:lnTo>
                      <a:lnTo>
                        <a:pt x="5268" y="1174"/>
                      </a:lnTo>
                      <a:lnTo>
                        <a:pt x="5268" y="1191"/>
                      </a:lnTo>
                      <a:lnTo>
                        <a:pt x="5268" y="1205"/>
                      </a:lnTo>
                      <a:lnTo>
                        <a:pt x="5268" y="1221"/>
                      </a:lnTo>
                      <a:lnTo>
                        <a:pt x="5268" y="1228"/>
                      </a:lnTo>
                      <a:lnTo>
                        <a:pt x="5259" y="1236"/>
                      </a:lnTo>
                      <a:lnTo>
                        <a:pt x="5259" y="1243"/>
                      </a:lnTo>
                      <a:lnTo>
                        <a:pt x="5259" y="1261"/>
                      </a:lnTo>
                      <a:lnTo>
                        <a:pt x="5259" y="1268"/>
                      </a:lnTo>
                      <a:lnTo>
                        <a:pt x="5253" y="1276"/>
                      </a:lnTo>
                      <a:lnTo>
                        <a:pt x="5253" y="1283"/>
                      </a:lnTo>
                      <a:lnTo>
                        <a:pt x="5253" y="1295"/>
                      </a:lnTo>
                      <a:lnTo>
                        <a:pt x="5244" y="1304"/>
                      </a:lnTo>
                      <a:lnTo>
                        <a:pt x="5244" y="1313"/>
                      </a:lnTo>
                      <a:lnTo>
                        <a:pt x="5244" y="1321"/>
                      </a:lnTo>
                      <a:lnTo>
                        <a:pt x="5230" y="1335"/>
                      </a:lnTo>
                      <a:lnTo>
                        <a:pt x="5230" y="1342"/>
                      </a:lnTo>
                      <a:lnTo>
                        <a:pt x="5230" y="1351"/>
                      </a:lnTo>
                      <a:lnTo>
                        <a:pt x="5221" y="1351"/>
                      </a:lnTo>
                      <a:lnTo>
                        <a:pt x="5221" y="1358"/>
                      </a:lnTo>
                      <a:lnTo>
                        <a:pt x="5214" y="1367"/>
                      </a:lnTo>
                      <a:lnTo>
                        <a:pt x="5204" y="1373"/>
                      </a:lnTo>
                      <a:lnTo>
                        <a:pt x="5204" y="1382"/>
                      </a:lnTo>
                      <a:lnTo>
                        <a:pt x="5195" y="1382"/>
                      </a:lnTo>
                      <a:lnTo>
                        <a:pt x="5195" y="1389"/>
                      </a:lnTo>
                      <a:lnTo>
                        <a:pt x="5188" y="1389"/>
                      </a:lnTo>
                      <a:lnTo>
                        <a:pt x="5180" y="1389"/>
                      </a:lnTo>
                      <a:lnTo>
                        <a:pt x="5180" y="1398"/>
                      </a:lnTo>
                      <a:lnTo>
                        <a:pt x="5173" y="1398"/>
                      </a:lnTo>
                      <a:lnTo>
                        <a:pt x="5162" y="1398"/>
                      </a:lnTo>
                      <a:lnTo>
                        <a:pt x="5162" y="1408"/>
                      </a:lnTo>
                      <a:lnTo>
                        <a:pt x="5162" y="1417"/>
                      </a:lnTo>
                      <a:lnTo>
                        <a:pt x="5153" y="1417"/>
                      </a:lnTo>
                      <a:lnTo>
                        <a:pt x="5153" y="1427"/>
                      </a:lnTo>
                      <a:lnTo>
                        <a:pt x="5153" y="1434"/>
                      </a:lnTo>
                      <a:lnTo>
                        <a:pt x="5153" y="1443"/>
                      </a:lnTo>
                      <a:lnTo>
                        <a:pt x="5153" y="1452"/>
                      </a:lnTo>
                      <a:lnTo>
                        <a:pt x="5153" y="1459"/>
                      </a:lnTo>
                      <a:lnTo>
                        <a:pt x="5147" y="1469"/>
                      </a:lnTo>
                      <a:lnTo>
                        <a:pt x="5147" y="1478"/>
                      </a:lnTo>
                      <a:lnTo>
                        <a:pt x="5147" y="1485"/>
                      </a:lnTo>
                      <a:lnTo>
                        <a:pt x="5147" y="1497"/>
                      </a:lnTo>
                      <a:lnTo>
                        <a:pt x="5147" y="1504"/>
                      </a:lnTo>
                      <a:lnTo>
                        <a:pt x="5147" y="1512"/>
                      </a:lnTo>
                      <a:lnTo>
                        <a:pt x="5147" y="1523"/>
                      </a:lnTo>
                      <a:lnTo>
                        <a:pt x="5147" y="1532"/>
                      </a:lnTo>
                      <a:lnTo>
                        <a:pt x="5147" y="1538"/>
                      </a:lnTo>
                      <a:lnTo>
                        <a:pt x="5147" y="1547"/>
                      </a:lnTo>
                      <a:lnTo>
                        <a:pt x="5147" y="1556"/>
                      </a:lnTo>
                      <a:lnTo>
                        <a:pt x="5147" y="1563"/>
                      </a:lnTo>
                      <a:lnTo>
                        <a:pt x="5138" y="1571"/>
                      </a:lnTo>
                      <a:lnTo>
                        <a:pt x="5138" y="1592"/>
                      </a:lnTo>
                      <a:lnTo>
                        <a:pt x="5138" y="1599"/>
                      </a:lnTo>
                      <a:lnTo>
                        <a:pt x="5138" y="1608"/>
                      </a:lnTo>
                      <a:lnTo>
                        <a:pt x="5138" y="1624"/>
                      </a:lnTo>
                      <a:lnTo>
                        <a:pt x="5138" y="1632"/>
                      </a:lnTo>
                      <a:lnTo>
                        <a:pt x="5138" y="1639"/>
                      </a:lnTo>
                      <a:lnTo>
                        <a:pt x="5138" y="1648"/>
                      </a:lnTo>
                      <a:lnTo>
                        <a:pt x="5138" y="1655"/>
                      </a:lnTo>
                      <a:lnTo>
                        <a:pt x="5124" y="1664"/>
                      </a:lnTo>
                      <a:lnTo>
                        <a:pt x="5124" y="1672"/>
                      </a:lnTo>
                      <a:lnTo>
                        <a:pt x="5124" y="1679"/>
                      </a:lnTo>
                      <a:lnTo>
                        <a:pt x="5115" y="1693"/>
                      </a:lnTo>
                      <a:lnTo>
                        <a:pt x="5115" y="1702"/>
                      </a:lnTo>
                      <a:lnTo>
                        <a:pt x="5115" y="1709"/>
                      </a:lnTo>
                      <a:lnTo>
                        <a:pt x="5108" y="1717"/>
                      </a:lnTo>
                      <a:lnTo>
                        <a:pt x="5108" y="1724"/>
                      </a:lnTo>
                      <a:lnTo>
                        <a:pt x="5098" y="1733"/>
                      </a:lnTo>
                      <a:lnTo>
                        <a:pt x="5098" y="1742"/>
                      </a:lnTo>
                      <a:lnTo>
                        <a:pt x="5089" y="1742"/>
                      </a:lnTo>
                      <a:lnTo>
                        <a:pt x="5089" y="1749"/>
                      </a:lnTo>
                      <a:lnTo>
                        <a:pt x="5082" y="1761"/>
                      </a:lnTo>
                      <a:lnTo>
                        <a:pt x="5082" y="1768"/>
                      </a:lnTo>
                      <a:lnTo>
                        <a:pt x="5074" y="1776"/>
                      </a:lnTo>
                      <a:lnTo>
                        <a:pt x="5065" y="1783"/>
                      </a:lnTo>
                      <a:lnTo>
                        <a:pt x="5065" y="1794"/>
                      </a:lnTo>
                      <a:lnTo>
                        <a:pt x="5056" y="1803"/>
                      </a:lnTo>
                      <a:lnTo>
                        <a:pt x="5048" y="1813"/>
                      </a:lnTo>
                      <a:lnTo>
                        <a:pt x="5048" y="1820"/>
                      </a:lnTo>
                      <a:lnTo>
                        <a:pt x="5034" y="1829"/>
                      </a:lnTo>
                      <a:lnTo>
                        <a:pt x="5025" y="1836"/>
                      </a:lnTo>
                      <a:lnTo>
                        <a:pt x="5025" y="1844"/>
                      </a:lnTo>
                      <a:lnTo>
                        <a:pt x="5018" y="1844"/>
                      </a:lnTo>
                      <a:lnTo>
                        <a:pt x="5009" y="1853"/>
                      </a:lnTo>
                      <a:lnTo>
                        <a:pt x="4999" y="1860"/>
                      </a:lnTo>
                      <a:lnTo>
                        <a:pt x="4999" y="1874"/>
                      </a:lnTo>
                      <a:lnTo>
                        <a:pt x="4992" y="1874"/>
                      </a:lnTo>
                      <a:lnTo>
                        <a:pt x="4992" y="1882"/>
                      </a:lnTo>
                      <a:lnTo>
                        <a:pt x="4983" y="1882"/>
                      </a:lnTo>
                      <a:lnTo>
                        <a:pt x="4983" y="1891"/>
                      </a:lnTo>
                      <a:lnTo>
                        <a:pt x="4975" y="1898"/>
                      </a:lnTo>
                      <a:lnTo>
                        <a:pt x="4975" y="1907"/>
                      </a:lnTo>
                      <a:lnTo>
                        <a:pt x="4968" y="1917"/>
                      </a:lnTo>
                      <a:lnTo>
                        <a:pt x="4968" y="1926"/>
                      </a:lnTo>
                      <a:lnTo>
                        <a:pt x="4968" y="1935"/>
                      </a:lnTo>
                      <a:lnTo>
                        <a:pt x="4968" y="1943"/>
                      </a:lnTo>
                      <a:lnTo>
                        <a:pt x="4954" y="1943"/>
                      </a:lnTo>
                      <a:lnTo>
                        <a:pt x="4954" y="1950"/>
                      </a:lnTo>
                      <a:lnTo>
                        <a:pt x="4954" y="1959"/>
                      </a:lnTo>
                      <a:lnTo>
                        <a:pt x="4954" y="1968"/>
                      </a:lnTo>
                      <a:lnTo>
                        <a:pt x="4954" y="1974"/>
                      </a:lnTo>
                      <a:lnTo>
                        <a:pt x="4954" y="1983"/>
                      </a:lnTo>
                      <a:lnTo>
                        <a:pt x="4954" y="1990"/>
                      </a:lnTo>
                      <a:lnTo>
                        <a:pt x="4954" y="1999"/>
                      </a:lnTo>
                      <a:lnTo>
                        <a:pt x="4954" y="2021"/>
                      </a:lnTo>
                      <a:lnTo>
                        <a:pt x="4954" y="2028"/>
                      </a:lnTo>
                      <a:lnTo>
                        <a:pt x="4954" y="2037"/>
                      </a:lnTo>
                      <a:lnTo>
                        <a:pt x="4968" y="2044"/>
                      </a:lnTo>
                      <a:lnTo>
                        <a:pt x="4968" y="2053"/>
                      </a:lnTo>
                      <a:lnTo>
                        <a:pt x="4968" y="2060"/>
                      </a:lnTo>
                      <a:lnTo>
                        <a:pt x="4975" y="2075"/>
                      </a:lnTo>
                      <a:lnTo>
                        <a:pt x="4975" y="2084"/>
                      </a:lnTo>
                      <a:lnTo>
                        <a:pt x="4975" y="2093"/>
                      </a:lnTo>
                      <a:lnTo>
                        <a:pt x="4983" y="2112"/>
                      </a:lnTo>
                      <a:lnTo>
                        <a:pt x="4983" y="2120"/>
                      </a:lnTo>
                      <a:lnTo>
                        <a:pt x="4992" y="2129"/>
                      </a:lnTo>
                      <a:lnTo>
                        <a:pt x="4992" y="2145"/>
                      </a:lnTo>
                      <a:lnTo>
                        <a:pt x="4999" y="2153"/>
                      </a:lnTo>
                      <a:lnTo>
                        <a:pt x="4999" y="2171"/>
                      </a:lnTo>
                      <a:lnTo>
                        <a:pt x="5009" y="2179"/>
                      </a:lnTo>
                      <a:lnTo>
                        <a:pt x="5018" y="2195"/>
                      </a:lnTo>
                      <a:lnTo>
                        <a:pt x="5025" y="2204"/>
                      </a:lnTo>
                      <a:lnTo>
                        <a:pt x="5025" y="2225"/>
                      </a:lnTo>
                      <a:lnTo>
                        <a:pt x="5034" y="2233"/>
                      </a:lnTo>
                      <a:lnTo>
                        <a:pt x="5048" y="2242"/>
                      </a:lnTo>
                      <a:lnTo>
                        <a:pt x="5065" y="2258"/>
                      </a:lnTo>
                      <a:lnTo>
                        <a:pt x="5074" y="2265"/>
                      </a:lnTo>
                      <a:lnTo>
                        <a:pt x="5082" y="2273"/>
                      </a:lnTo>
                      <a:lnTo>
                        <a:pt x="5089" y="2285"/>
                      </a:lnTo>
                      <a:lnTo>
                        <a:pt x="5098" y="2294"/>
                      </a:lnTo>
                      <a:lnTo>
                        <a:pt x="5115" y="2301"/>
                      </a:lnTo>
                      <a:lnTo>
                        <a:pt x="5124" y="2318"/>
                      </a:lnTo>
                      <a:lnTo>
                        <a:pt x="5147" y="2325"/>
                      </a:lnTo>
                      <a:lnTo>
                        <a:pt x="5162" y="2334"/>
                      </a:lnTo>
                      <a:lnTo>
                        <a:pt x="5173" y="2341"/>
                      </a:lnTo>
                      <a:lnTo>
                        <a:pt x="5188" y="2350"/>
                      </a:lnTo>
                      <a:lnTo>
                        <a:pt x="5204" y="2358"/>
                      </a:lnTo>
                      <a:lnTo>
                        <a:pt x="5221" y="2365"/>
                      </a:lnTo>
                      <a:lnTo>
                        <a:pt x="5244" y="2365"/>
                      </a:lnTo>
                      <a:lnTo>
                        <a:pt x="5259" y="2374"/>
                      </a:lnTo>
                      <a:lnTo>
                        <a:pt x="5279" y="2388"/>
                      </a:lnTo>
                      <a:lnTo>
                        <a:pt x="5294" y="2395"/>
                      </a:lnTo>
                      <a:lnTo>
                        <a:pt x="5312" y="2403"/>
                      </a:lnTo>
                      <a:lnTo>
                        <a:pt x="5329" y="2403"/>
                      </a:lnTo>
                      <a:lnTo>
                        <a:pt x="5350" y="2410"/>
                      </a:lnTo>
                      <a:lnTo>
                        <a:pt x="5376" y="2424"/>
                      </a:lnTo>
                      <a:lnTo>
                        <a:pt x="5393" y="2424"/>
                      </a:lnTo>
                      <a:lnTo>
                        <a:pt x="5423" y="2431"/>
                      </a:lnTo>
                      <a:lnTo>
                        <a:pt x="5444" y="2431"/>
                      </a:lnTo>
                      <a:lnTo>
                        <a:pt x="5470" y="2440"/>
                      </a:lnTo>
                      <a:lnTo>
                        <a:pt x="5485" y="2449"/>
                      </a:lnTo>
                      <a:lnTo>
                        <a:pt x="5504" y="2449"/>
                      </a:lnTo>
                      <a:lnTo>
                        <a:pt x="5529" y="2456"/>
                      </a:lnTo>
                      <a:lnTo>
                        <a:pt x="5550" y="2456"/>
                      </a:lnTo>
                      <a:lnTo>
                        <a:pt x="5569" y="2464"/>
                      </a:lnTo>
                      <a:lnTo>
                        <a:pt x="5584" y="2464"/>
                      </a:lnTo>
                      <a:lnTo>
                        <a:pt x="5603" y="2473"/>
                      </a:lnTo>
                      <a:lnTo>
                        <a:pt x="5619" y="2473"/>
                      </a:lnTo>
                      <a:lnTo>
                        <a:pt x="5635" y="2480"/>
                      </a:lnTo>
                      <a:lnTo>
                        <a:pt x="5655" y="2480"/>
                      </a:lnTo>
                      <a:lnTo>
                        <a:pt x="5675" y="2489"/>
                      </a:lnTo>
                      <a:lnTo>
                        <a:pt x="5690" y="2496"/>
                      </a:lnTo>
                      <a:lnTo>
                        <a:pt x="5699" y="2496"/>
                      </a:lnTo>
                      <a:lnTo>
                        <a:pt x="5718" y="2509"/>
                      </a:lnTo>
                      <a:lnTo>
                        <a:pt x="5734" y="2509"/>
                      </a:lnTo>
                      <a:lnTo>
                        <a:pt x="5741" y="2509"/>
                      </a:lnTo>
                      <a:lnTo>
                        <a:pt x="5761" y="2518"/>
                      </a:lnTo>
                      <a:lnTo>
                        <a:pt x="5774" y="2518"/>
                      </a:lnTo>
                      <a:lnTo>
                        <a:pt x="5781" y="2525"/>
                      </a:lnTo>
                      <a:lnTo>
                        <a:pt x="5796" y="2525"/>
                      </a:lnTo>
                      <a:lnTo>
                        <a:pt x="5808" y="2534"/>
                      </a:lnTo>
                      <a:lnTo>
                        <a:pt x="5815" y="2534"/>
                      </a:lnTo>
                      <a:lnTo>
                        <a:pt x="5824" y="2541"/>
                      </a:lnTo>
                      <a:lnTo>
                        <a:pt x="5831" y="2541"/>
                      </a:lnTo>
                      <a:lnTo>
                        <a:pt x="5840" y="2541"/>
                      </a:lnTo>
                      <a:lnTo>
                        <a:pt x="5850" y="2549"/>
                      </a:lnTo>
                      <a:lnTo>
                        <a:pt x="5860" y="2549"/>
                      </a:lnTo>
                      <a:lnTo>
                        <a:pt x="5873" y="2556"/>
                      </a:lnTo>
                      <a:lnTo>
                        <a:pt x="5880" y="2556"/>
                      </a:lnTo>
                      <a:lnTo>
                        <a:pt x="5888" y="2568"/>
                      </a:lnTo>
                      <a:lnTo>
                        <a:pt x="5895" y="2577"/>
                      </a:lnTo>
                      <a:lnTo>
                        <a:pt x="5904" y="2584"/>
                      </a:lnTo>
                      <a:lnTo>
                        <a:pt x="5914" y="2584"/>
                      </a:lnTo>
                      <a:lnTo>
                        <a:pt x="5921" y="2593"/>
                      </a:lnTo>
                      <a:lnTo>
                        <a:pt x="5930" y="2600"/>
                      </a:lnTo>
                      <a:lnTo>
                        <a:pt x="5939" y="2600"/>
                      </a:lnTo>
                      <a:lnTo>
                        <a:pt x="5946" y="2610"/>
                      </a:lnTo>
                      <a:lnTo>
                        <a:pt x="5956" y="2621"/>
                      </a:lnTo>
                      <a:lnTo>
                        <a:pt x="5966" y="2621"/>
                      </a:lnTo>
                      <a:lnTo>
                        <a:pt x="5979" y="2629"/>
                      </a:lnTo>
                      <a:lnTo>
                        <a:pt x="5985" y="2636"/>
                      </a:lnTo>
                      <a:lnTo>
                        <a:pt x="5994" y="2636"/>
                      </a:lnTo>
                      <a:lnTo>
                        <a:pt x="6003" y="2645"/>
                      </a:lnTo>
                      <a:lnTo>
                        <a:pt x="6010" y="2654"/>
                      </a:lnTo>
                      <a:lnTo>
                        <a:pt x="6029" y="2654"/>
                      </a:lnTo>
                      <a:lnTo>
                        <a:pt x="6036" y="2661"/>
                      </a:lnTo>
                      <a:lnTo>
                        <a:pt x="6045" y="2661"/>
                      </a:lnTo>
                      <a:lnTo>
                        <a:pt x="6055" y="2669"/>
                      </a:lnTo>
                      <a:lnTo>
                        <a:pt x="6062" y="2669"/>
                      </a:lnTo>
                      <a:lnTo>
                        <a:pt x="6084" y="2676"/>
                      </a:lnTo>
                      <a:lnTo>
                        <a:pt x="6093" y="2676"/>
                      </a:lnTo>
                      <a:lnTo>
                        <a:pt x="6100" y="2685"/>
                      </a:lnTo>
                      <a:lnTo>
                        <a:pt x="6109" y="2685"/>
                      </a:lnTo>
                      <a:lnTo>
                        <a:pt x="6128" y="2694"/>
                      </a:lnTo>
                      <a:lnTo>
                        <a:pt x="6140" y="2694"/>
                      </a:lnTo>
                      <a:lnTo>
                        <a:pt x="6149" y="2701"/>
                      </a:lnTo>
                      <a:lnTo>
                        <a:pt x="6170" y="2701"/>
                      </a:lnTo>
                      <a:lnTo>
                        <a:pt x="6177" y="2701"/>
                      </a:lnTo>
                      <a:lnTo>
                        <a:pt x="6185" y="2714"/>
                      </a:lnTo>
                      <a:lnTo>
                        <a:pt x="6203" y="2714"/>
                      </a:lnTo>
                      <a:lnTo>
                        <a:pt x="6211" y="2714"/>
                      </a:lnTo>
                      <a:lnTo>
                        <a:pt x="6227" y="2723"/>
                      </a:lnTo>
                      <a:lnTo>
                        <a:pt x="6236" y="2723"/>
                      </a:lnTo>
                      <a:lnTo>
                        <a:pt x="6246" y="2723"/>
                      </a:lnTo>
                      <a:lnTo>
                        <a:pt x="6267" y="2730"/>
                      </a:lnTo>
                      <a:lnTo>
                        <a:pt x="6276" y="2730"/>
                      </a:lnTo>
                      <a:lnTo>
                        <a:pt x="6283" y="2730"/>
                      </a:lnTo>
                      <a:lnTo>
                        <a:pt x="6300" y="2739"/>
                      </a:lnTo>
                      <a:lnTo>
                        <a:pt x="6310" y="2739"/>
                      </a:lnTo>
                      <a:lnTo>
                        <a:pt x="6317" y="2746"/>
                      </a:lnTo>
                      <a:lnTo>
                        <a:pt x="6333" y="2746"/>
                      </a:lnTo>
                      <a:lnTo>
                        <a:pt x="6345" y="2754"/>
                      </a:lnTo>
                      <a:lnTo>
                        <a:pt x="6354" y="2763"/>
                      </a:lnTo>
                      <a:lnTo>
                        <a:pt x="6361" y="2763"/>
                      </a:lnTo>
                      <a:lnTo>
                        <a:pt x="6382" y="2770"/>
                      </a:lnTo>
                      <a:lnTo>
                        <a:pt x="6390" y="2770"/>
                      </a:lnTo>
                      <a:lnTo>
                        <a:pt x="6397" y="2779"/>
                      </a:lnTo>
                      <a:lnTo>
                        <a:pt x="6408" y="2786"/>
                      </a:lnTo>
                      <a:lnTo>
                        <a:pt x="6416" y="2786"/>
                      </a:lnTo>
                      <a:lnTo>
                        <a:pt x="6423" y="2798"/>
                      </a:lnTo>
                      <a:lnTo>
                        <a:pt x="6432" y="2805"/>
                      </a:lnTo>
                      <a:lnTo>
                        <a:pt x="6451" y="2805"/>
                      </a:lnTo>
                      <a:lnTo>
                        <a:pt x="6460" y="2815"/>
                      </a:lnTo>
                      <a:lnTo>
                        <a:pt x="6467" y="2824"/>
                      </a:lnTo>
                      <a:lnTo>
                        <a:pt x="6481" y="2831"/>
                      </a:lnTo>
                      <a:lnTo>
                        <a:pt x="6487" y="2831"/>
                      </a:lnTo>
                      <a:lnTo>
                        <a:pt x="6496" y="2839"/>
                      </a:lnTo>
                      <a:lnTo>
                        <a:pt x="6503" y="2848"/>
                      </a:lnTo>
                      <a:lnTo>
                        <a:pt x="6515" y="2857"/>
                      </a:lnTo>
                      <a:lnTo>
                        <a:pt x="6515" y="2866"/>
                      </a:lnTo>
                      <a:lnTo>
                        <a:pt x="6522" y="2874"/>
                      </a:lnTo>
                      <a:lnTo>
                        <a:pt x="6531" y="2874"/>
                      </a:lnTo>
                      <a:lnTo>
                        <a:pt x="6560" y="2905"/>
                      </a:lnTo>
                      <a:lnTo>
                        <a:pt x="6593" y="2952"/>
                      </a:lnTo>
                      <a:lnTo>
                        <a:pt x="6613" y="2987"/>
                      </a:lnTo>
                      <a:lnTo>
                        <a:pt x="6637" y="3022"/>
                      </a:lnTo>
                      <a:lnTo>
                        <a:pt x="6666" y="3058"/>
                      </a:lnTo>
                      <a:lnTo>
                        <a:pt x="6684" y="3090"/>
                      </a:lnTo>
                      <a:lnTo>
                        <a:pt x="6701" y="3135"/>
                      </a:lnTo>
                      <a:lnTo>
                        <a:pt x="6720" y="3166"/>
                      </a:lnTo>
                      <a:lnTo>
                        <a:pt x="6736" y="3204"/>
                      </a:lnTo>
                      <a:lnTo>
                        <a:pt x="6757" y="3235"/>
                      </a:lnTo>
                      <a:lnTo>
                        <a:pt x="6764" y="3279"/>
                      </a:lnTo>
                      <a:lnTo>
                        <a:pt x="6772" y="3315"/>
                      </a:lnTo>
                      <a:lnTo>
                        <a:pt x="6783" y="3347"/>
                      </a:lnTo>
                      <a:lnTo>
                        <a:pt x="6791" y="3387"/>
                      </a:lnTo>
                      <a:lnTo>
                        <a:pt x="6798" y="3425"/>
                      </a:lnTo>
                      <a:lnTo>
                        <a:pt x="6807" y="3465"/>
                      </a:lnTo>
                      <a:lnTo>
                        <a:pt x="6807" y="3499"/>
                      </a:lnTo>
                      <a:lnTo>
                        <a:pt x="6807" y="3539"/>
                      </a:lnTo>
                      <a:lnTo>
                        <a:pt x="6807" y="3579"/>
                      </a:lnTo>
                      <a:lnTo>
                        <a:pt x="6807" y="3616"/>
                      </a:lnTo>
                      <a:lnTo>
                        <a:pt x="6798" y="3656"/>
                      </a:lnTo>
                      <a:lnTo>
                        <a:pt x="6798" y="3692"/>
                      </a:lnTo>
                      <a:lnTo>
                        <a:pt x="6791" y="3736"/>
                      </a:lnTo>
                      <a:lnTo>
                        <a:pt x="6783" y="3776"/>
                      </a:lnTo>
                      <a:lnTo>
                        <a:pt x="6772" y="3812"/>
                      </a:lnTo>
                      <a:lnTo>
                        <a:pt x="6764" y="3852"/>
                      </a:lnTo>
                      <a:lnTo>
                        <a:pt x="6743" y="3885"/>
                      </a:lnTo>
                      <a:lnTo>
                        <a:pt x="6727" y="3930"/>
                      </a:lnTo>
                      <a:lnTo>
                        <a:pt x="6708" y="3965"/>
                      </a:lnTo>
                      <a:lnTo>
                        <a:pt x="6692" y="4007"/>
                      </a:lnTo>
                      <a:lnTo>
                        <a:pt x="6677" y="4048"/>
                      </a:lnTo>
                      <a:lnTo>
                        <a:pt x="6658" y="4088"/>
                      </a:lnTo>
                      <a:lnTo>
                        <a:pt x="6666" y="4132"/>
                      </a:lnTo>
                      <a:lnTo>
                        <a:pt x="6684" y="4163"/>
                      </a:lnTo>
                      <a:lnTo>
                        <a:pt x="6692" y="4210"/>
                      </a:lnTo>
                      <a:lnTo>
                        <a:pt x="6708" y="4241"/>
                      </a:lnTo>
                      <a:lnTo>
                        <a:pt x="6720" y="4272"/>
                      </a:lnTo>
                      <a:lnTo>
                        <a:pt x="6727" y="4318"/>
                      </a:lnTo>
                      <a:lnTo>
                        <a:pt x="6743" y="4351"/>
                      </a:lnTo>
                      <a:lnTo>
                        <a:pt x="6757" y="4387"/>
                      </a:lnTo>
                      <a:lnTo>
                        <a:pt x="6764" y="4430"/>
                      </a:lnTo>
                      <a:lnTo>
                        <a:pt x="6772" y="4462"/>
                      </a:lnTo>
                      <a:lnTo>
                        <a:pt x="6783" y="4498"/>
                      </a:lnTo>
                      <a:lnTo>
                        <a:pt x="6791" y="4531"/>
                      </a:lnTo>
                      <a:lnTo>
                        <a:pt x="6807" y="4563"/>
                      </a:lnTo>
                      <a:lnTo>
                        <a:pt x="6814" y="4601"/>
                      </a:lnTo>
                      <a:lnTo>
                        <a:pt x="6814" y="4644"/>
                      </a:lnTo>
                      <a:lnTo>
                        <a:pt x="6826" y="4682"/>
                      </a:lnTo>
                      <a:lnTo>
                        <a:pt x="6835" y="4714"/>
                      </a:lnTo>
                      <a:lnTo>
                        <a:pt x="6842" y="4738"/>
                      </a:lnTo>
                      <a:lnTo>
                        <a:pt x="6861" y="4774"/>
                      </a:lnTo>
                      <a:lnTo>
                        <a:pt x="6861" y="4807"/>
                      </a:lnTo>
                      <a:lnTo>
                        <a:pt x="6868" y="4842"/>
                      </a:lnTo>
                      <a:lnTo>
                        <a:pt x="6877" y="4879"/>
                      </a:lnTo>
                      <a:lnTo>
                        <a:pt x="6877" y="4912"/>
                      </a:lnTo>
                      <a:lnTo>
                        <a:pt x="6885" y="4936"/>
                      </a:lnTo>
                      <a:lnTo>
                        <a:pt x="6885" y="4967"/>
                      </a:lnTo>
                      <a:lnTo>
                        <a:pt x="6892" y="5004"/>
                      </a:lnTo>
                      <a:lnTo>
                        <a:pt x="6892" y="5028"/>
                      </a:lnTo>
                      <a:lnTo>
                        <a:pt x="6892" y="5063"/>
                      </a:lnTo>
                      <a:lnTo>
                        <a:pt x="6892" y="5089"/>
                      </a:lnTo>
                      <a:lnTo>
                        <a:pt x="6903" y="5124"/>
                      </a:lnTo>
                      <a:lnTo>
                        <a:pt x="6903" y="5148"/>
                      </a:lnTo>
                      <a:lnTo>
                        <a:pt x="6903" y="5184"/>
                      </a:lnTo>
                      <a:lnTo>
                        <a:pt x="6903" y="5212"/>
                      </a:lnTo>
                      <a:lnTo>
                        <a:pt x="6903" y="5247"/>
                      </a:lnTo>
                      <a:lnTo>
                        <a:pt x="6903" y="5271"/>
                      </a:lnTo>
                      <a:lnTo>
                        <a:pt x="6903" y="5294"/>
                      </a:lnTo>
                      <a:lnTo>
                        <a:pt x="6911" y="5330"/>
                      </a:lnTo>
                      <a:lnTo>
                        <a:pt x="6911" y="5355"/>
                      </a:lnTo>
                      <a:lnTo>
                        <a:pt x="6911" y="5384"/>
                      </a:lnTo>
                      <a:lnTo>
                        <a:pt x="6911" y="5408"/>
                      </a:lnTo>
                      <a:lnTo>
                        <a:pt x="6918" y="5440"/>
                      </a:lnTo>
                      <a:lnTo>
                        <a:pt x="6918" y="5469"/>
                      </a:lnTo>
                      <a:lnTo>
                        <a:pt x="6918" y="5494"/>
                      </a:lnTo>
                      <a:lnTo>
                        <a:pt x="6927" y="5520"/>
                      </a:lnTo>
                      <a:lnTo>
                        <a:pt x="6927" y="5544"/>
                      </a:lnTo>
                      <a:lnTo>
                        <a:pt x="6927" y="5560"/>
                      </a:lnTo>
                      <a:lnTo>
                        <a:pt x="6936" y="5589"/>
                      </a:lnTo>
                      <a:lnTo>
                        <a:pt x="6936" y="5613"/>
                      </a:lnTo>
                      <a:lnTo>
                        <a:pt x="6936" y="5638"/>
                      </a:lnTo>
                      <a:lnTo>
                        <a:pt x="6948" y="5653"/>
                      </a:lnTo>
                      <a:lnTo>
                        <a:pt x="6948" y="5683"/>
                      </a:lnTo>
                      <a:lnTo>
                        <a:pt x="6956" y="5712"/>
                      </a:lnTo>
                      <a:lnTo>
                        <a:pt x="6956" y="5728"/>
                      </a:lnTo>
                      <a:lnTo>
                        <a:pt x="6967" y="5744"/>
                      </a:lnTo>
                      <a:lnTo>
                        <a:pt x="6967" y="5768"/>
                      </a:lnTo>
                      <a:lnTo>
                        <a:pt x="6967" y="5784"/>
                      </a:lnTo>
                      <a:lnTo>
                        <a:pt x="6976" y="5804"/>
                      </a:lnTo>
                      <a:lnTo>
                        <a:pt x="6976" y="5829"/>
                      </a:lnTo>
                      <a:lnTo>
                        <a:pt x="6982" y="5844"/>
                      </a:lnTo>
                      <a:lnTo>
                        <a:pt x="6982" y="5863"/>
                      </a:lnTo>
                      <a:lnTo>
                        <a:pt x="6991" y="5879"/>
                      </a:lnTo>
                      <a:lnTo>
                        <a:pt x="7000" y="5898"/>
                      </a:lnTo>
                      <a:lnTo>
                        <a:pt x="7000" y="5914"/>
                      </a:lnTo>
                      <a:lnTo>
                        <a:pt x="7009" y="5933"/>
                      </a:lnTo>
                      <a:lnTo>
                        <a:pt x="7017" y="5957"/>
                      </a:lnTo>
                      <a:lnTo>
                        <a:pt x="7026" y="5980"/>
                      </a:lnTo>
                      <a:lnTo>
                        <a:pt x="7033" y="6009"/>
                      </a:lnTo>
                      <a:lnTo>
                        <a:pt x="7042" y="6034"/>
                      </a:lnTo>
                      <a:lnTo>
                        <a:pt x="7055" y="6058"/>
                      </a:lnTo>
                      <a:lnTo>
                        <a:pt x="7062" y="6094"/>
                      </a:lnTo>
                      <a:lnTo>
                        <a:pt x="7073" y="6119"/>
                      </a:lnTo>
                      <a:lnTo>
                        <a:pt x="7073" y="6134"/>
                      </a:lnTo>
                      <a:lnTo>
                        <a:pt x="7081" y="6164"/>
                      </a:lnTo>
                      <a:lnTo>
                        <a:pt x="7090" y="6188"/>
                      </a:lnTo>
                      <a:lnTo>
                        <a:pt x="7097" y="6214"/>
                      </a:lnTo>
                      <a:lnTo>
                        <a:pt x="7097" y="6237"/>
                      </a:lnTo>
                      <a:lnTo>
                        <a:pt x="7108" y="6265"/>
                      </a:lnTo>
                      <a:lnTo>
                        <a:pt x="7116" y="6286"/>
                      </a:lnTo>
                      <a:lnTo>
                        <a:pt x="7116" y="6310"/>
                      </a:lnTo>
                      <a:lnTo>
                        <a:pt x="7123" y="6336"/>
                      </a:lnTo>
                      <a:lnTo>
                        <a:pt x="7123" y="6352"/>
                      </a:lnTo>
                      <a:lnTo>
                        <a:pt x="7132" y="6376"/>
                      </a:lnTo>
                      <a:lnTo>
                        <a:pt x="7132" y="6405"/>
                      </a:lnTo>
                      <a:lnTo>
                        <a:pt x="7132" y="6423"/>
                      </a:lnTo>
                      <a:lnTo>
                        <a:pt x="7139" y="6438"/>
                      </a:lnTo>
                      <a:lnTo>
                        <a:pt x="7139" y="6461"/>
                      </a:lnTo>
                      <a:lnTo>
                        <a:pt x="7139" y="6477"/>
                      </a:lnTo>
                      <a:lnTo>
                        <a:pt x="7139" y="6506"/>
                      </a:lnTo>
                      <a:lnTo>
                        <a:pt x="7139" y="6522"/>
                      </a:lnTo>
                      <a:lnTo>
                        <a:pt x="7139" y="6539"/>
                      </a:lnTo>
                      <a:lnTo>
                        <a:pt x="7139" y="6557"/>
                      </a:lnTo>
                      <a:lnTo>
                        <a:pt x="7139" y="6581"/>
                      </a:lnTo>
                      <a:lnTo>
                        <a:pt x="7139" y="6600"/>
                      </a:lnTo>
                      <a:lnTo>
                        <a:pt x="7139" y="6619"/>
                      </a:lnTo>
                      <a:lnTo>
                        <a:pt x="7139" y="6635"/>
                      </a:lnTo>
                      <a:lnTo>
                        <a:pt x="7139" y="6650"/>
                      </a:lnTo>
                      <a:lnTo>
                        <a:pt x="7132" y="6666"/>
                      </a:lnTo>
                      <a:lnTo>
                        <a:pt x="7132" y="6682"/>
                      </a:lnTo>
                      <a:lnTo>
                        <a:pt x="7132" y="6702"/>
                      </a:lnTo>
                      <a:lnTo>
                        <a:pt x="7123" y="6720"/>
                      </a:lnTo>
                      <a:lnTo>
                        <a:pt x="7123" y="6744"/>
                      </a:lnTo>
                      <a:lnTo>
                        <a:pt x="7123" y="6760"/>
                      </a:lnTo>
                      <a:lnTo>
                        <a:pt x="7123" y="6784"/>
                      </a:lnTo>
                      <a:lnTo>
                        <a:pt x="7116" y="6810"/>
                      </a:lnTo>
                      <a:lnTo>
                        <a:pt x="7116" y="6833"/>
                      </a:lnTo>
                      <a:lnTo>
                        <a:pt x="7116" y="6857"/>
                      </a:lnTo>
                      <a:lnTo>
                        <a:pt x="7108" y="6887"/>
                      </a:lnTo>
                      <a:lnTo>
                        <a:pt x="7108" y="6904"/>
                      </a:lnTo>
                      <a:lnTo>
                        <a:pt x="7097" y="6926"/>
                      </a:lnTo>
                      <a:lnTo>
                        <a:pt x="7097" y="6958"/>
                      </a:lnTo>
                      <a:lnTo>
                        <a:pt x="7097" y="6987"/>
                      </a:lnTo>
                      <a:lnTo>
                        <a:pt x="7090" y="7012"/>
                      </a:lnTo>
                      <a:lnTo>
                        <a:pt x="7090" y="7038"/>
                      </a:lnTo>
                      <a:lnTo>
                        <a:pt x="7090" y="7071"/>
                      </a:lnTo>
                      <a:lnTo>
                        <a:pt x="7081" y="7100"/>
                      </a:lnTo>
                      <a:lnTo>
                        <a:pt x="7081" y="7131"/>
                      </a:lnTo>
                      <a:lnTo>
                        <a:pt x="7081" y="7156"/>
                      </a:lnTo>
                      <a:lnTo>
                        <a:pt x="7073" y="7192"/>
                      </a:lnTo>
                      <a:lnTo>
                        <a:pt x="7073" y="7225"/>
                      </a:lnTo>
                      <a:lnTo>
                        <a:pt x="7073" y="7250"/>
                      </a:lnTo>
                      <a:lnTo>
                        <a:pt x="7062" y="7286"/>
                      </a:lnTo>
                      <a:lnTo>
                        <a:pt x="7062" y="7321"/>
                      </a:lnTo>
                      <a:lnTo>
                        <a:pt x="7062" y="7355"/>
                      </a:lnTo>
                      <a:lnTo>
                        <a:pt x="7055" y="7392"/>
                      </a:lnTo>
                      <a:lnTo>
                        <a:pt x="7055" y="7427"/>
                      </a:lnTo>
                      <a:lnTo>
                        <a:pt x="7055" y="7470"/>
                      </a:lnTo>
                      <a:lnTo>
                        <a:pt x="7042" y="7503"/>
                      </a:lnTo>
                      <a:lnTo>
                        <a:pt x="7042" y="7536"/>
                      </a:lnTo>
                      <a:lnTo>
                        <a:pt x="7055" y="7552"/>
                      </a:lnTo>
                      <a:lnTo>
                        <a:pt x="7062" y="7574"/>
                      </a:lnTo>
                      <a:lnTo>
                        <a:pt x="7073" y="7590"/>
                      </a:lnTo>
                      <a:lnTo>
                        <a:pt x="7081" y="7613"/>
                      </a:lnTo>
                      <a:lnTo>
                        <a:pt x="7090" y="7628"/>
                      </a:lnTo>
                      <a:lnTo>
                        <a:pt x="7097" y="7644"/>
                      </a:lnTo>
                      <a:lnTo>
                        <a:pt x="7108" y="7663"/>
                      </a:lnTo>
                      <a:lnTo>
                        <a:pt x="7116" y="7689"/>
                      </a:lnTo>
                      <a:lnTo>
                        <a:pt x="7123" y="7705"/>
                      </a:lnTo>
                      <a:lnTo>
                        <a:pt x="7123" y="7731"/>
                      </a:lnTo>
                      <a:lnTo>
                        <a:pt x="7132" y="7755"/>
                      </a:lnTo>
                      <a:lnTo>
                        <a:pt x="7132" y="7776"/>
                      </a:lnTo>
                      <a:lnTo>
                        <a:pt x="7139" y="7800"/>
                      </a:lnTo>
                      <a:lnTo>
                        <a:pt x="7149" y="7824"/>
                      </a:lnTo>
                      <a:lnTo>
                        <a:pt x="7149" y="7849"/>
                      </a:lnTo>
                      <a:lnTo>
                        <a:pt x="7161" y="7877"/>
                      </a:lnTo>
                      <a:lnTo>
                        <a:pt x="7161" y="7906"/>
                      </a:lnTo>
                      <a:lnTo>
                        <a:pt x="7161" y="7930"/>
                      </a:lnTo>
                      <a:lnTo>
                        <a:pt x="7172" y="7960"/>
                      </a:lnTo>
                      <a:lnTo>
                        <a:pt x="7172" y="7984"/>
                      </a:lnTo>
                      <a:lnTo>
                        <a:pt x="7172" y="8007"/>
                      </a:lnTo>
                      <a:lnTo>
                        <a:pt x="7172" y="8031"/>
                      </a:lnTo>
                      <a:lnTo>
                        <a:pt x="7172" y="8069"/>
                      </a:lnTo>
                      <a:lnTo>
                        <a:pt x="7179" y="8094"/>
                      </a:lnTo>
                      <a:lnTo>
                        <a:pt x="7179" y="8128"/>
                      </a:lnTo>
                      <a:lnTo>
                        <a:pt x="7179" y="8151"/>
                      </a:lnTo>
                      <a:lnTo>
                        <a:pt x="7179" y="8189"/>
                      </a:lnTo>
                      <a:lnTo>
                        <a:pt x="7172" y="8212"/>
                      </a:lnTo>
                      <a:lnTo>
                        <a:pt x="7172" y="8245"/>
                      </a:lnTo>
                      <a:lnTo>
                        <a:pt x="7172" y="8281"/>
                      </a:lnTo>
                      <a:lnTo>
                        <a:pt x="7172" y="8314"/>
                      </a:lnTo>
                      <a:lnTo>
                        <a:pt x="7172" y="8346"/>
                      </a:lnTo>
                      <a:lnTo>
                        <a:pt x="7161" y="8382"/>
                      </a:lnTo>
                      <a:lnTo>
                        <a:pt x="7161" y="8410"/>
                      </a:lnTo>
                      <a:lnTo>
                        <a:pt x="7161" y="8450"/>
                      </a:lnTo>
                      <a:lnTo>
                        <a:pt x="7149" y="8481"/>
                      </a:lnTo>
                      <a:lnTo>
                        <a:pt x="7149" y="8505"/>
                      </a:lnTo>
                      <a:lnTo>
                        <a:pt x="7139" y="8540"/>
                      </a:lnTo>
                      <a:lnTo>
                        <a:pt x="7139" y="8566"/>
                      </a:lnTo>
                      <a:lnTo>
                        <a:pt x="7132" y="8594"/>
                      </a:lnTo>
                      <a:lnTo>
                        <a:pt x="7123" y="8617"/>
                      </a:lnTo>
                      <a:lnTo>
                        <a:pt x="7123" y="8655"/>
                      </a:lnTo>
                      <a:lnTo>
                        <a:pt x="7116" y="8677"/>
                      </a:lnTo>
                      <a:lnTo>
                        <a:pt x="7108" y="8693"/>
                      </a:lnTo>
                      <a:lnTo>
                        <a:pt x="7097" y="8717"/>
                      </a:lnTo>
                      <a:lnTo>
                        <a:pt x="7090" y="8742"/>
                      </a:lnTo>
                      <a:lnTo>
                        <a:pt x="7090" y="8771"/>
                      </a:lnTo>
                      <a:lnTo>
                        <a:pt x="7081" y="8787"/>
                      </a:lnTo>
                      <a:lnTo>
                        <a:pt x="7073" y="8804"/>
                      </a:lnTo>
                      <a:lnTo>
                        <a:pt x="7055" y="8830"/>
                      </a:lnTo>
                      <a:lnTo>
                        <a:pt x="7042" y="8846"/>
                      </a:lnTo>
                      <a:lnTo>
                        <a:pt x="7033" y="8863"/>
                      </a:lnTo>
                      <a:lnTo>
                        <a:pt x="7026" y="8882"/>
                      </a:lnTo>
                      <a:lnTo>
                        <a:pt x="7017" y="8898"/>
                      </a:lnTo>
                      <a:lnTo>
                        <a:pt x="7009" y="8915"/>
                      </a:lnTo>
                      <a:lnTo>
                        <a:pt x="6991" y="8931"/>
                      </a:lnTo>
                      <a:lnTo>
                        <a:pt x="6982" y="8938"/>
                      </a:lnTo>
                      <a:lnTo>
                        <a:pt x="6976" y="8960"/>
                      </a:lnTo>
                      <a:lnTo>
                        <a:pt x="6956" y="8967"/>
                      </a:lnTo>
                      <a:lnTo>
                        <a:pt x="6948" y="8976"/>
                      </a:lnTo>
                      <a:lnTo>
                        <a:pt x="6927" y="8997"/>
                      </a:lnTo>
                      <a:lnTo>
                        <a:pt x="6911" y="9006"/>
                      </a:lnTo>
                      <a:lnTo>
                        <a:pt x="6903" y="9013"/>
                      </a:lnTo>
                      <a:lnTo>
                        <a:pt x="6885" y="9021"/>
                      </a:lnTo>
                      <a:lnTo>
                        <a:pt x="6868" y="9028"/>
                      </a:lnTo>
                      <a:lnTo>
                        <a:pt x="6842" y="9044"/>
                      </a:lnTo>
                      <a:lnTo>
                        <a:pt x="6814" y="9052"/>
                      </a:lnTo>
                      <a:lnTo>
                        <a:pt x="6798" y="9061"/>
                      </a:lnTo>
                      <a:lnTo>
                        <a:pt x="6791" y="9068"/>
                      </a:lnTo>
                      <a:lnTo>
                        <a:pt x="6772" y="9068"/>
                      </a:lnTo>
                      <a:lnTo>
                        <a:pt x="6757" y="9068"/>
                      </a:lnTo>
                      <a:lnTo>
                        <a:pt x="6736" y="9082"/>
                      </a:lnTo>
                      <a:lnTo>
                        <a:pt x="6727" y="9082"/>
                      </a:lnTo>
                      <a:lnTo>
                        <a:pt x="6720" y="9068"/>
                      </a:lnTo>
                      <a:lnTo>
                        <a:pt x="6701" y="9068"/>
                      </a:lnTo>
                      <a:lnTo>
                        <a:pt x="6692" y="9061"/>
                      </a:lnTo>
                      <a:lnTo>
                        <a:pt x="6684" y="9052"/>
                      </a:lnTo>
                      <a:lnTo>
                        <a:pt x="6677" y="9044"/>
                      </a:lnTo>
                      <a:lnTo>
                        <a:pt x="6666" y="9037"/>
                      </a:lnTo>
                      <a:lnTo>
                        <a:pt x="6658" y="9021"/>
                      </a:lnTo>
                      <a:lnTo>
                        <a:pt x="6658" y="9013"/>
                      </a:lnTo>
                      <a:lnTo>
                        <a:pt x="6651" y="8997"/>
                      </a:lnTo>
                      <a:lnTo>
                        <a:pt x="6651" y="8976"/>
                      </a:lnTo>
                      <a:lnTo>
                        <a:pt x="6637" y="8947"/>
                      </a:lnTo>
                      <a:lnTo>
                        <a:pt x="6637" y="8931"/>
                      </a:lnTo>
                      <a:lnTo>
                        <a:pt x="6637" y="8907"/>
                      </a:lnTo>
                      <a:lnTo>
                        <a:pt x="6637" y="8882"/>
                      </a:lnTo>
                      <a:lnTo>
                        <a:pt x="6637" y="8856"/>
                      </a:lnTo>
                      <a:lnTo>
                        <a:pt x="6637" y="8821"/>
                      </a:lnTo>
                      <a:lnTo>
                        <a:pt x="6651" y="8795"/>
                      </a:lnTo>
                      <a:lnTo>
                        <a:pt x="6651" y="8764"/>
                      </a:lnTo>
                      <a:lnTo>
                        <a:pt x="6658" y="8726"/>
                      </a:lnTo>
                      <a:lnTo>
                        <a:pt x="6658" y="8686"/>
                      </a:lnTo>
                      <a:lnTo>
                        <a:pt x="6666" y="8655"/>
                      </a:lnTo>
                      <a:lnTo>
                        <a:pt x="6677" y="8610"/>
                      </a:lnTo>
                      <a:lnTo>
                        <a:pt x="6684" y="8566"/>
                      </a:lnTo>
                      <a:lnTo>
                        <a:pt x="6692" y="8524"/>
                      </a:lnTo>
                      <a:lnTo>
                        <a:pt x="6701" y="8481"/>
                      </a:lnTo>
                      <a:lnTo>
                        <a:pt x="6708" y="8450"/>
                      </a:lnTo>
                      <a:lnTo>
                        <a:pt x="6708" y="8410"/>
                      </a:lnTo>
                      <a:lnTo>
                        <a:pt x="6720" y="8375"/>
                      </a:lnTo>
                      <a:lnTo>
                        <a:pt x="6727" y="8339"/>
                      </a:lnTo>
                      <a:lnTo>
                        <a:pt x="6727" y="8314"/>
                      </a:lnTo>
                      <a:lnTo>
                        <a:pt x="6727" y="8281"/>
                      </a:lnTo>
                      <a:lnTo>
                        <a:pt x="6736" y="8252"/>
                      </a:lnTo>
                      <a:lnTo>
                        <a:pt x="6736" y="8227"/>
                      </a:lnTo>
                      <a:lnTo>
                        <a:pt x="6736" y="8212"/>
                      </a:lnTo>
                      <a:lnTo>
                        <a:pt x="6736" y="8189"/>
                      </a:lnTo>
                      <a:lnTo>
                        <a:pt x="6736" y="8170"/>
                      </a:lnTo>
                      <a:lnTo>
                        <a:pt x="6727" y="8151"/>
                      </a:lnTo>
                      <a:lnTo>
                        <a:pt x="6727" y="8144"/>
                      </a:lnTo>
                      <a:lnTo>
                        <a:pt x="6720" y="8128"/>
                      </a:lnTo>
                      <a:lnTo>
                        <a:pt x="6720" y="8120"/>
                      </a:lnTo>
                      <a:lnTo>
                        <a:pt x="6708" y="8109"/>
                      </a:lnTo>
                      <a:lnTo>
                        <a:pt x="6701" y="8101"/>
                      </a:lnTo>
                      <a:lnTo>
                        <a:pt x="6692" y="8101"/>
                      </a:lnTo>
                      <a:lnTo>
                        <a:pt x="6684" y="8094"/>
                      </a:lnTo>
                      <a:lnTo>
                        <a:pt x="6677" y="8094"/>
                      </a:lnTo>
                      <a:lnTo>
                        <a:pt x="6666" y="8094"/>
                      </a:lnTo>
                      <a:lnTo>
                        <a:pt x="6658" y="8101"/>
                      </a:lnTo>
                      <a:lnTo>
                        <a:pt x="6651" y="8101"/>
                      </a:lnTo>
                      <a:lnTo>
                        <a:pt x="6630" y="8109"/>
                      </a:lnTo>
                      <a:lnTo>
                        <a:pt x="6621" y="8120"/>
                      </a:lnTo>
                      <a:lnTo>
                        <a:pt x="6602" y="8128"/>
                      </a:lnTo>
                      <a:lnTo>
                        <a:pt x="6586" y="8144"/>
                      </a:lnTo>
                      <a:lnTo>
                        <a:pt x="6567" y="8161"/>
                      </a:lnTo>
                      <a:lnTo>
                        <a:pt x="6552" y="8181"/>
                      </a:lnTo>
                      <a:lnTo>
                        <a:pt x="6531" y="8196"/>
                      </a:lnTo>
                    </a:path>
                  </a:pathLst>
                </a:custGeom>
                <a:solidFill>
                  <a:srgbClr val="A5A5A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21" name="Freeform 6"/>
                <p:cNvSpPr>
                  <a:spLocks noChangeArrowheads="1"/>
                </p:cNvSpPr>
                <p:nvPr/>
              </p:nvSpPr>
              <p:spPr bwMode="auto">
                <a:xfrm>
                  <a:off x="205" y="1063"/>
                  <a:ext cx="1628" cy="3455"/>
                </a:xfrm>
                <a:custGeom>
                  <a:avLst/>
                  <a:gdLst>
                    <a:gd name="T0" fmla="*/ 0 w 7180"/>
                    <a:gd name="T1" fmla="*/ 0 h 15234"/>
                    <a:gd name="T2" fmla="*/ 0 w 7180"/>
                    <a:gd name="T3" fmla="*/ 0 h 15234"/>
                    <a:gd name="T4" fmla="*/ 0 w 7180"/>
                    <a:gd name="T5" fmla="*/ 0 h 15234"/>
                    <a:gd name="T6" fmla="*/ 0 w 7180"/>
                    <a:gd name="T7" fmla="*/ 0 h 15234"/>
                    <a:gd name="T8" fmla="*/ 0 w 7180"/>
                    <a:gd name="T9" fmla="*/ 0 h 15234"/>
                    <a:gd name="T10" fmla="*/ 0 w 7180"/>
                    <a:gd name="T11" fmla="*/ 0 h 15234"/>
                    <a:gd name="T12" fmla="*/ 0 w 7180"/>
                    <a:gd name="T13" fmla="*/ 0 h 15234"/>
                    <a:gd name="T14" fmla="*/ 0 w 7180"/>
                    <a:gd name="T15" fmla="*/ 0 h 15234"/>
                    <a:gd name="T16" fmla="*/ 0 w 7180"/>
                    <a:gd name="T17" fmla="*/ 0 h 15234"/>
                    <a:gd name="T18" fmla="*/ 0 w 7180"/>
                    <a:gd name="T19" fmla="*/ 0 h 15234"/>
                    <a:gd name="T20" fmla="*/ 0 w 7180"/>
                    <a:gd name="T21" fmla="*/ 0 h 15234"/>
                    <a:gd name="T22" fmla="*/ 0 w 7180"/>
                    <a:gd name="T23" fmla="*/ 0 h 15234"/>
                    <a:gd name="T24" fmla="*/ 0 w 7180"/>
                    <a:gd name="T25" fmla="*/ 0 h 15234"/>
                    <a:gd name="T26" fmla="*/ 0 w 7180"/>
                    <a:gd name="T27" fmla="*/ 0 h 15234"/>
                    <a:gd name="T28" fmla="*/ 0 w 7180"/>
                    <a:gd name="T29" fmla="*/ 0 h 15234"/>
                    <a:gd name="T30" fmla="*/ 0 w 7180"/>
                    <a:gd name="T31" fmla="*/ 0 h 15234"/>
                    <a:gd name="T32" fmla="*/ 0 w 7180"/>
                    <a:gd name="T33" fmla="*/ 0 h 15234"/>
                    <a:gd name="T34" fmla="*/ 0 w 7180"/>
                    <a:gd name="T35" fmla="*/ 0 h 15234"/>
                    <a:gd name="T36" fmla="*/ 0 w 7180"/>
                    <a:gd name="T37" fmla="*/ 0 h 15234"/>
                    <a:gd name="T38" fmla="*/ 0 w 7180"/>
                    <a:gd name="T39" fmla="*/ 0 h 15234"/>
                    <a:gd name="T40" fmla="*/ 0 w 7180"/>
                    <a:gd name="T41" fmla="*/ 0 h 15234"/>
                    <a:gd name="T42" fmla="*/ 0 w 7180"/>
                    <a:gd name="T43" fmla="*/ 0 h 15234"/>
                    <a:gd name="T44" fmla="*/ 0 w 7180"/>
                    <a:gd name="T45" fmla="*/ 0 h 15234"/>
                    <a:gd name="T46" fmla="*/ 0 w 7180"/>
                    <a:gd name="T47" fmla="*/ 0 h 15234"/>
                    <a:gd name="T48" fmla="*/ 0 w 7180"/>
                    <a:gd name="T49" fmla="*/ 0 h 15234"/>
                    <a:gd name="T50" fmla="*/ 0 w 7180"/>
                    <a:gd name="T51" fmla="*/ 0 h 15234"/>
                    <a:gd name="T52" fmla="*/ 0 w 7180"/>
                    <a:gd name="T53" fmla="*/ 0 h 15234"/>
                    <a:gd name="T54" fmla="*/ 0 w 7180"/>
                    <a:gd name="T55" fmla="*/ 0 h 15234"/>
                    <a:gd name="T56" fmla="*/ 0 w 7180"/>
                    <a:gd name="T57" fmla="*/ 0 h 15234"/>
                    <a:gd name="T58" fmla="*/ 0 w 7180"/>
                    <a:gd name="T59" fmla="*/ 0 h 15234"/>
                    <a:gd name="T60" fmla="*/ 0 w 7180"/>
                    <a:gd name="T61" fmla="*/ 0 h 15234"/>
                    <a:gd name="T62" fmla="*/ 0 w 7180"/>
                    <a:gd name="T63" fmla="*/ 0 h 15234"/>
                    <a:gd name="T64" fmla="*/ 0 w 7180"/>
                    <a:gd name="T65" fmla="*/ 0 h 15234"/>
                    <a:gd name="T66" fmla="*/ 0 w 7180"/>
                    <a:gd name="T67" fmla="*/ 0 h 15234"/>
                    <a:gd name="T68" fmla="*/ 0 w 7180"/>
                    <a:gd name="T69" fmla="*/ 0 h 15234"/>
                    <a:gd name="T70" fmla="*/ 0 w 7180"/>
                    <a:gd name="T71" fmla="*/ 0 h 15234"/>
                    <a:gd name="T72" fmla="*/ 0 w 7180"/>
                    <a:gd name="T73" fmla="*/ 0 h 15234"/>
                    <a:gd name="T74" fmla="*/ 0 w 7180"/>
                    <a:gd name="T75" fmla="*/ 0 h 15234"/>
                    <a:gd name="T76" fmla="*/ 0 w 7180"/>
                    <a:gd name="T77" fmla="*/ 0 h 15234"/>
                    <a:gd name="T78" fmla="*/ 0 w 7180"/>
                    <a:gd name="T79" fmla="*/ 0 h 15234"/>
                    <a:gd name="T80" fmla="*/ 0 w 7180"/>
                    <a:gd name="T81" fmla="*/ 0 h 15234"/>
                    <a:gd name="T82" fmla="*/ 0 w 7180"/>
                    <a:gd name="T83" fmla="*/ 0 h 15234"/>
                    <a:gd name="T84" fmla="*/ 0 w 7180"/>
                    <a:gd name="T85" fmla="*/ 0 h 15234"/>
                    <a:gd name="T86" fmla="*/ 0 w 7180"/>
                    <a:gd name="T87" fmla="*/ 0 h 15234"/>
                    <a:gd name="T88" fmla="*/ 0 w 7180"/>
                    <a:gd name="T89" fmla="*/ 0 h 15234"/>
                    <a:gd name="T90" fmla="*/ 0 w 7180"/>
                    <a:gd name="T91" fmla="*/ 0 h 15234"/>
                    <a:gd name="T92" fmla="*/ 0 w 7180"/>
                    <a:gd name="T93" fmla="*/ 0 h 15234"/>
                    <a:gd name="T94" fmla="*/ 0 w 7180"/>
                    <a:gd name="T95" fmla="*/ 0 h 15234"/>
                    <a:gd name="T96" fmla="*/ 0 w 7180"/>
                    <a:gd name="T97" fmla="*/ 0 h 15234"/>
                    <a:gd name="T98" fmla="*/ 0 w 7180"/>
                    <a:gd name="T99" fmla="*/ 0 h 15234"/>
                    <a:gd name="T100" fmla="*/ 0 w 7180"/>
                    <a:gd name="T101" fmla="*/ 0 h 15234"/>
                    <a:gd name="T102" fmla="*/ 0 w 7180"/>
                    <a:gd name="T103" fmla="*/ 0 h 15234"/>
                    <a:gd name="T104" fmla="*/ 0 w 7180"/>
                    <a:gd name="T105" fmla="*/ 0 h 15234"/>
                    <a:gd name="T106" fmla="*/ 0 w 7180"/>
                    <a:gd name="T107" fmla="*/ 0 h 15234"/>
                    <a:gd name="T108" fmla="*/ 0 w 7180"/>
                    <a:gd name="T109" fmla="*/ 0 h 15234"/>
                    <a:gd name="T110" fmla="*/ 0 w 7180"/>
                    <a:gd name="T111" fmla="*/ 0 h 15234"/>
                    <a:gd name="T112" fmla="*/ 0 w 7180"/>
                    <a:gd name="T113" fmla="*/ 0 h 15234"/>
                    <a:gd name="T114" fmla="*/ 0 w 7180"/>
                    <a:gd name="T115" fmla="*/ 0 h 15234"/>
                    <a:gd name="T116" fmla="*/ 0 w 7180"/>
                    <a:gd name="T117" fmla="*/ 0 h 15234"/>
                    <a:gd name="T118" fmla="*/ 0 w 7180"/>
                    <a:gd name="T119" fmla="*/ 0 h 15234"/>
                    <a:gd name="T120" fmla="*/ 0 w 7180"/>
                    <a:gd name="T121" fmla="*/ 0 h 15234"/>
                    <a:gd name="T122" fmla="*/ 0 w 7180"/>
                    <a:gd name="T123" fmla="*/ 0 h 15234"/>
                    <a:gd name="T124" fmla="*/ 0 w 7180"/>
                    <a:gd name="T125" fmla="*/ 0 h 15234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7180"/>
                    <a:gd name="T190" fmla="*/ 0 h 15234"/>
                    <a:gd name="T191" fmla="*/ 7180 w 7180"/>
                    <a:gd name="T192" fmla="*/ 15234 h 15234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7180" h="15234">
                      <a:moveTo>
                        <a:pt x="6531" y="8197"/>
                      </a:moveTo>
                      <a:lnTo>
                        <a:pt x="6513" y="8203"/>
                      </a:lnTo>
                      <a:lnTo>
                        <a:pt x="6498" y="8221"/>
                      </a:lnTo>
                      <a:lnTo>
                        <a:pt x="6487" y="8238"/>
                      </a:lnTo>
                      <a:lnTo>
                        <a:pt x="6466" y="8247"/>
                      </a:lnTo>
                      <a:lnTo>
                        <a:pt x="6451" y="8254"/>
                      </a:lnTo>
                      <a:lnTo>
                        <a:pt x="6444" y="8264"/>
                      </a:lnTo>
                      <a:lnTo>
                        <a:pt x="6423" y="8273"/>
                      </a:lnTo>
                      <a:lnTo>
                        <a:pt x="6416" y="8280"/>
                      </a:lnTo>
                      <a:lnTo>
                        <a:pt x="6407" y="8292"/>
                      </a:lnTo>
                      <a:lnTo>
                        <a:pt x="6392" y="8292"/>
                      </a:lnTo>
                      <a:lnTo>
                        <a:pt x="6381" y="8299"/>
                      </a:lnTo>
                      <a:lnTo>
                        <a:pt x="6373" y="8299"/>
                      </a:lnTo>
                      <a:lnTo>
                        <a:pt x="6361" y="8299"/>
                      </a:lnTo>
                      <a:lnTo>
                        <a:pt x="6352" y="8299"/>
                      </a:lnTo>
                      <a:lnTo>
                        <a:pt x="6345" y="8299"/>
                      </a:lnTo>
                      <a:lnTo>
                        <a:pt x="6336" y="8299"/>
                      </a:lnTo>
                      <a:lnTo>
                        <a:pt x="6329" y="8292"/>
                      </a:lnTo>
                      <a:lnTo>
                        <a:pt x="6317" y="8280"/>
                      </a:lnTo>
                      <a:lnTo>
                        <a:pt x="6317" y="8273"/>
                      </a:lnTo>
                      <a:lnTo>
                        <a:pt x="6317" y="8264"/>
                      </a:lnTo>
                      <a:lnTo>
                        <a:pt x="6308" y="8254"/>
                      </a:lnTo>
                      <a:lnTo>
                        <a:pt x="6308" y="8247"/>
                      </a:lnTo>
                      <a:lnTo>
                        <a:pt x="6308" y="8238"/>
                      </a:lnTo>
                      <a:lnTo>
                        <a:pt x="6308" y="8221"/>
                      </a:lnTo>
                      <a:lnTo>
                        <a:pt x="6308" y="8212"/>
                      </a:lnTo>
                      <a:lnTo>
                        <a:pt x="6308" y="8197"/>
                      </a:lnTo>
                      <a:lnTo>
                        <a:pt x="6308" y="8179"/>
                      </a:lnTo>
                      <a:lnTo>
                        <a:pt x="6317" y="8164"/>
                      </a:lnTo>
                      <a:lnTo>
                        <a:pt x="6317" y="8143"/>
                      </a:lnTo>
                      <a:lnTo>
                        <a:pt x="6317" y="8125"/>
                      </a:lnTo>
                      <a:lnTo>
                        <a:pt x="6329" y="8110"/>
                      </a:lnTo>
                      <a:lnTo>
                        <a:pt x="6329" y="8094"/>
                      </a:lnTo>
                      <a:lnTo>
                        <a:pt x="6336" y="8071"/>
                      </a:lnTo>
                      <a:lnTo>
                        <a:pt x="6345" y="8049"/>
                      </a:lnTo>
                      <a:lnTo>
                        <a:pt x="6345" y="8033"/>
                      </a:lnTo>
                      <a:lnTo>
                        <a:pt x="6352" y="8018"/>
                      </a:lnTo>
                      <a:lnTo>
                        <a:pt x="6361" y="8002"/>
                      </a:lnTo>
                      <a:lnTo>
                        <a:pt x="6361" y="7976"/>
                      </a:lnTo>
                      <a:lnTo>
                        <a:pt x="6373" y="7959"/>
                      </a:lnTo>
                      <a:lnTo>
                        <a:pt x="6381" y="7941"/>
                      </a:lnTo>
                      <a:lnTo>
                        <a:pt x="6381" y="7922"/>
                      </a:lnTo>
                      <a:lnTo>
                        <a:pt x="6392" y="7905"/>
                      </a:lnTo>
                      <a:lnTo>
                        <a:pt x="6400" y="7889"/>
                      </a:lnTo>
                      <a:lnTo>
                        <a:pt x="6407" y="7867"/>
                      </a:lnTo>
                      <a:lnTo>
                        <a:pt x="6416" y="7849"/>
                      </a:lnTo>
                      <a:lnTo>
                        <a:pt x="6416" y="7834"/>
                      </a:lnTo>
                      <a:lnTo>
                        <a:pt x="6423" y="7814"/>
                      </a:lnTo>
                      <a:lnTo>
                        <a:pt x="6435" y="7799"/>
                      </a:lnTo>
                      <a:lnTo>
                        <a:pt x="6444" y="7783"/>
                      </a:lnTo>
                      <a:lnTo>
                        <a:pt x="6451" y="7764"/>
                      </a:lnTo>
                      <a:lnTo>
                        <a:pt x="6460" y="7747"/>
                      </a:lnTo>
                      <a:lnTo>
                        <a:pt x="6466" y="7731"/>
                      </a:lnTo>
                      <a:lnTo>
                        <a:pt x="6480" y="7715"/>
                      </a:lnTo>
                      <a:lnTo>
                        <a:pt x="6487" y="7698"/>
                      </a:lnTo>
                      <a:lnTo>
                        <a:pt x="6498" y="7682"/>
                      </a:lnTo>
                      <a:lnTo>
                        <a:pt x="6506" y="7660"/>
                      </a:lnTo>
                      <a:lnTo>
                        <a:pt x="6513" y="7644"/>
                      </a:lnTo>
                      <a:lnTo>
                        <a:pt x="6522" y="7637"/>
                      </a:lnTo>
                      <a:lnTo>
                        <a:pt x="6531" y="7622"/>
                      </a:lnTo>
                      <a:lnTo>
                        <a:pt x="6543" y="7606"/>
                      </a:lnTo>
                      <a:lnTo>
                        <a:pt x="6552" y="7589"/>
                      </a:lnTo>
                      <a:lnTo>
                        <a:pt x="6562" y="7580"/>
                      </a:lnTo>
                      <a:lnTo>
                        <a:pt x="6571" y="7563"/>
                      </a:lnTo>
                      <a:lnTo>
                        <a:pt x="6578" y="7545"/>
                      </a:lnTo>
                      <a:lnTo>
                        <a:pt x="6578" y="7538"/>
                      </a:lnTo>
                      <a:lnTo>
                        <a:pt x="6586" y="7519"/>
                      </a:lnTo>
                      <a:lnTo>
                        <a:pt x="6597" y="7504"/>
                      </a:lnTo>
                      <a:lnTo>
                        <a:pt x="6597" y="7488"/>
                      </a:lnTo>
                      <a:lnTo>
                        <a:pt x="6597" y="7471"/>
                      </a:lnTo>
                      <a:lnTo>
                        <a:pt x="6605" y="7450"/>
                      </a:lnTo>
                      <a:lnTo>
                        <a:pt x="6605" y="7434"/>
                      </a:lnTo>
                      <a:lnTo>
                        <a:pt x="6605" y="7418"/>
                      </a:lnTo>
                      <a:lnTo>
                        <a:pt x="6605" y="7401"/>
                      </a:lnTo>
                      <a:lnTo>
                        <a:pt x="6605" y="7378"/>
                      </a:lnTo>
                      <a:lnTo>
                        <a:pt x="6605" y="7358"/>
                      </a:lnTo>
                      <a:lnTo>
                        <a:pt x="6605" y="7328"/>
                      </a:lnTo>
                      <a:lnTo>
                        <a:pt x="6605" y="7311"/>
                      </a:lnTo>
                      <a:lnTo>
                        <a:pt x="6605" y="7288"/>
                      </a:lnTo>
                      <a:lnTo>
                        <a:pt x="6605" y="7266"/>
                      </a:lnTo>
                      <a:lnTo>
                        <a:pt x="6605" y="7243"/>
                      </a:lnTo>
                      <a:lnTo>
                        <a:pt x="6597" y="7219"/>
                      </a:lnTo>
                      <a:lnTo>
                        <a:pt x="6597" y="7194"/>
                      </a:lnTo>
                      <a:lnTo>
                        <a:pt x="6586" y="7173"/>
                      </a:lnTo>
                      <a:lnTo>
                        <a:pt x="6586" y="7149"/>
                      </a:lnTo>
                      <a:lnTo>
                        <a:pt x="6578" y="7123"/>
                      </a:lnTo>
                      <a:lnTo>
                        <a:pt x="6571" y="7099"/>
                      </a:lnTo>
                      <a:lnTo>
                        <a:pt x="6571" y="7061"/>
                      </a:lnTo>
                      <a:lnTo>
                        <a:pt x="6562" y="7038"/>
                      </a:lnTo>
                      <a:lnTo>
                        <a:pt x="6552" y="7014"/>
                      </a:lnTo>
                      <a:lnTo>
                        <a:pt x="6543" y="6989"/>
                      </a:lnTo>
                      <a:lnTo>
                        <a:pt x="6531" y="6960"/>
                      </a:lnTo>
                      <a:lnTo>
                        <a:pt x="6522" y="6929"/>
                      </a:lnTo>
                      <a:lnTo>
                        <a:pt x="6513" y="6904"/>
                      </a:lnTo>
                      <a:lnTo>
                        <a:pt x="6506" y="6868"/>
                      </a:lnTo>
                      <a:lnTo>
                        <a:pt x="6498" y="6843"/>
                      </a:lnTo>
                      <a:lnTo>
                        <a:pt x="6487" y="6809"/>
                      </a:lnTo>
                      <a:lnTo>
                        <a:pt x="6480" y="6777"/>
                      </a:lnTo>
                      <a:lnTo>
                        <a:pt x="6466" y="6746"/>
                      </a:lnTo>
                      <a:lnTo>
                        <a:pt x="6460" y="6718"/>
                      </a:lnTo>
                      <a:lnTo>
                        <a:pt x="6451" y="6684"/>
                      </a:lnTo>
                      <a:lnTo>
                        <a:pt x="6444" y="6658"/>
                      </a:lnTo>
                      <a:lnTo>
                        <a:pt x="6435" y="6626"/>
                      </a:lnTo>
                      <a:lnTo>
                        <a:pt x="6423" y="6602"/>
                      </a:lnTo>
                      <a:lnTo>
                        <a:pt x="6416" y="6573"/>
                      </a:lnTo>
                      <a:lnTo>
                        <a:pt x="6416" y="6541"/>
                      </a:lnTo>
                      <a:lnTo>
                        <a:pt x="6407" y="6517"/>
                      </a:lnTo>
                      <a:lnTo>
                        <a:pt x="6400" y="6479"/>
                      </a:lnTo>
                      <a:lnTo>
                        <a:pt x="6400" y="6454"/>
                      </a:lnTo>
                      <a:lnTo>
                        <a:pt x="6392" y="6428"/>
                      </a:lnTo>
                      <a:lnTo>
                        <a:pt x="6392" y="6397"/>
                      </a:lnTo>
                      <a:lnTo>
                        <a:pt x="6392" y="6368"/>
                      </a:lnTo>
                      <a:lnTo>
                        <a:pt x="6381" y="6343"/>
                      </a:lnTo>
                      <a:lnTo>
                        <a:pt x="6381" y="6319"/>
                      </a:lnTo>
                      <a:lnTo>
                        <a:pt x="6381" y="6288"/>
                      </a:lnTo>
                      <a:lnTo>
                        <a:pt x="6381" y="6258"/>
                      </a:lnTo>
                      <a:lnTo>
                        <a:pt x="6381" y="6229"/>
                      </a:lnTo>
                      <a:lnTo>
                        <a:pt x="6381" y="6206"/>
                      </a:lnTo>
                      <a:lnTo>
                        <a:pt x="6381" y="6182"/>
                      </a:lnTo>
                      <a:lnTo>
                        <a:pt x="6381" y="6152"/>
                      </a:lnTo>
                      <a:lnTo>
                        <a:pt x="6381" y="6121"/>
                      </a:lnTo>
                      <a:lnTo>
                        <a:pt x="6381" y="6097"/>
                      </a:lnTo>
                      <a:lnTo>
                        <a:pt x="6381" y="6067"/>
                      </a:lnTo>
                      <a:lnTo>
                        <a:pt x="6392" y="6044"/>
                      </a:lnTo>
                      <a:lnTo>
                        <a:pt x="6392" y="6017"/>
                      </a:lnTo>
                      <a:lnTo>
                        <a:pt x="6400" y="5991"/>
                      </a:lnTo>
                      <a:lnTo>
                        <a:pt x="6400" y="5963"/>
                      </a:lnTo>
                      <a:lnTo>
                        <a:pt x="6392" y="5956"/>
                      </a:lnTo>
                      <a:lnTo>
                        <a:pt x="6381" y="5940"/>
                      </a:lnTo>
                      <a:lnTo>
                        <a:pt x="6373" y="5923"/>
                      </a:lnTo>
                      <a:lnTo>
                        <a:pt x="6361" y="5907"/>
                      </a:lnTo>
                      <a:lnTo>
                        <a:pt x="6345" y="5886"/>
                      </a:lnTo>
                      <a:lnTo>
                        <a:pt x="6336" y="5871"/>
                      </a:lnTo>
                      <a:lnTo>
                        <a:pt x="6329" y="5855"/>
                      </a:lnTo>
                      <a:lnTo>
                        <a:pt x="6317" y="5838"/>
                      </a:lnTo>
                      <a:lnTo>
                        <a:pt x="6308" y="5822"/>
                      </a:lnTo>
                      <a:lnTo>
                        <a:pt x="6301" y="5800"/>
                      </a:lnTo>
                      <a:lnTo>
                        <a:pt x="6282" y="5777"/>
                      </a:lnTo>
                      <a:lnTo>
                        <a:pt x="6275" y="5761"/>
                      </a:lnTo>
                      <a:lnTo>
                        <a:pt x="6267" y="5735"/>
                      </a:lnTo>
                      <a:lnTo>
                        <a:pt x="6255" y="5720"/>
                      </a:lnTo>
                      <a:lnTo>
                        <a:pt x="6246" y="5692"/>
                      </a:lnTo>
                      <a:lnTo>
                        <a:pt x="6230" y="5673"/>
                      </a:lnTo>
                      <a:lnTo>
                        <a:pt x="6218" y="5647"/>
                      </a:lnTo>
                      <a:lnTo>
                        <a:pt x="6211" y="5631"/>
                      </a:lnTo>
                      <a:lnTo>
                        <a:pt x="6202" y="5605"/>
                      </a:lnTo>
                      <a:lnTo>
                        <a:pt x="6196" y="5581"/>
                      </a:lnTo>
                      <a:lnTo>
                        <a:pt x="6187" y="5558"/>
                      </a:lnTo>
                      <a:lnTo>
                        <a:pt x="6169" y="5536"/>
                      </a:lnTo>
                      <a:lnTo>
                        <a:pt x="6161" y="5511"/>
                      </a:lnTo>
                      <a:lnTo>
                        <a:pt x="6147" y="5487"/>
                      </a:lnTo>
                      <a:lnTo>
                        <a:pt x="6140" y="5457"/>
                      </a:lnTo>
                      <a:lnTo>
                        <a:pt x="6131" y="5435"/>
                      </a:lnTo>
                      <a:lnTo>
                        <a:pt x="6110" y="5410"/>
                      </a:lnTo>
                      <a:lnTo>
                        <a:pt x="6102" y="5384"/>
                      </a:lnTo>
                      <a:lnTo>
                        <a:pt x="6091" y="5357"/>
                      </a:lnTo>
                      <a:lnTo>
                        <a:pt x="6084" y="5331"/>
                      </a:lnTo>
                      <a:lnTo>
                        <a:pt x="6076" y="5296"/>
                      </a:lnTo>
                      <a:lnTo>
                        <a:pt x="6062" y="5270"/>
                      </a:lnTo>
                      <a:lnTo>
                        <a:pt x="6046" y="5245"/>
                      </a:lnTo>
                      <a:lnTo>
                        <a:pt x="6036" y="5221"/>
                      </a:lnTo>
                      <a:lnTo>
                        <a:pt x="6029" y="5192"/>
                      </a:lnTo>
                      <a:lnTo>
                        <a:pt x="6020" y="5167"/>
                      </a:lnTo>
                      <a:lnTo>
                        <a:pt x="6011" y="5140"/>
                      </a:lnTo>
                      <a:lnTo>
                        <a:pt x="6004" y="5115"/>
                      </a:lnTo>
                      <a:lnTo>
                        <a:pt x="5994" y="5100"/>
                      </a:lnTo>
                      <a:lnTo>
                        <a:pt x="5985" y="5070"/>
                      </a:lnTo>
                      <a:lnTo>
                        <a:pt x="5978" y="5054"/>
                      </a:lnTo>
                      <a:lnTo>
                        <a:pt x="5970" y="5030"/>
                      </a:lnTo>
                      <a:lnTo>
                        <a:pt x="5956" y="5014"/>
                      </a:lnTo>
                      <a:lnTo>
                        <a:pt x="5947" y="4999"/>
                      </a:lnTo>
                      <a:lnTo>
                        <a:pt x="5940" y="4980"/>
                      </a:lnTo>
                      <a:lnTo>
                        <a:pt x="5940" y="4961"/>
                      </a:lnTo>
                      <a:lnTo>
                        <a:pt x="5930" y="4945"/>
                      </a:lnTo>
                      <a:lnTo>
                        <a:pt x="5921" y="4926"/>
                      </a:lnTo>
                      <a:lnTo>
                        <a:pt x="5921" y="4910"/>
                      </a:lnTo>
                      <a:lnTo>
                        <a:pt x="5914" y="4903"/>
                      </a:lnTo>
                      <a:lnTo>
                        <a:pt x="5905" y="4886"/>
                      </a:lnTo>
                      <a:lnTo>
                        <a:pt x="5905" y="4879"/>
                      </a:lnTo>
                      <a:lnTo>
                        <a:pt x="5898" y="4856"/>
                      </a:lnTo>
                      <a:lnTo>
                        <a:pt x="5898" y="4849"/>
                      </a:lnTo>
                      <a:lnTo>
                        <a:pt x="5886" y="4841"/>
                      </a:lnTo>
                      <a:lnTo>
                        <a:pt x="5886" y="4832"/>
                      </a:lnTo>
                      <a:lnTo>
                        <a:pt x="5886" y="4825"/>
                      </a:lnTo>
                      <a:lnTo>
                        <a:pt x="5886" y="4816"/>
                      </a:lnTo>
                      <a:lnTo>
                        <a:pt x="5879" y="4810"/>
                      </a:lnTo>
                      <a:lnTo>
                        <a:pt x="5879" y="4801"/>
                      </a:lnTo>
                      <a:lnTo>
                        <a:pt x="5879" y="4794"/>
                      </a:lnTo>
                      <a:lnTo>
                        <a:pt x="5879" y="4785"/>
                      </a:lnTo>
                      <a:lnTo>
                        <a:pt x="5879" y="4801"/>
                      </a:lnTo>
                      <a:lnTo>
                        <a:pt x="5879" y="4816"/>
                      </a:lnTo>
                      <a:lnTo>
                        <a:pt x="5879" y="4841"/>
                      </a:lnTo>
                      <a:lnTo>
                        <a:pt x="5879" y="4856"/>
                      </a:lnTo>
                      <a:lnTo>
                        <a:pt x="5879" y="4879"/>
                      </a:lnTo>
                      <a:lnTo>
                        <a:pt x="5871" y="4895"/>
                      </a:lnTo>
                      <a:lnTo>
                        <a:pt x="5871" y="4910"/>
                      </a:lnTo>
                      <a:lnTo>
                        <a:pt x="5871" y="4926"/>
                      </a:lnTo>
                      <a:lnTo>
                        <a:pt x="5871" y="4936"/>
                      </a:lnTo>
                      <a:lnTo>
                        <a:pt x="5871" y="4954"/>
                      </a:lnTo>
                      <a:lnTo>
                        <a:pt x="5871" y="4969"/>
                      </a:lnTo>
                      <a:lnTo>
                        <a:pt x="5871" y="4990"/>
                      </a:lnTo>
                      <a:lnTo>
                        <a:pt x="5864" y="5006"/>
                      </a:lnTo>
                      <a:lnTo>
                        <a:pt x="5864" y="5021"/>
                      </a:lnTo>
                      <a:lnTo>
                        <a:pt x="5864" y="5030"/>
                      </a:lnTo>
                      <a:lnTo>
                        <a:pt x="5864" y="5046"/>
                      </a:lnTo>
                      <a:lnTo>
                        <a:pt x="5864" y="5061"/>
                      </a:lnTo>
                      <a:lnTo>
                        <a:pt x="5850" y="5084"/>
                      </a:lnTo>
                      <a:lnTo>
                        <a:pt x="5850" y="5091"/>
                      </a:lnTo>
                      <a:lnTo>
                        <a:pt x="5850" y="5107"/>
                      </a:lnTo>
                      <a:lnTo>
                        <a:pt x="5850" y="5115"/>
                      </a:lnTo>
                      <a:lnTo>
                        <a:pt x="5841" y="5131"/>
                      </a:lnTo>
                      <a:lnTo>
                        <a:pt x="5841" y="5140"/>
                      </a:lnTo>
                      <a:lnTo>
                        <a:pt x="5841" y="5160"/>
                      </a:lnTo>
                      <a:lnTo>
                        <a:pt x="5841" y="5167"/>
                      </a:lnTo>
                      <a:lnTo>
                        <a:pt x="5834" y="5185"/>
                      </a:lnTo>
                      <a:lnTo>
                        <a:pt x="5834" y="5192"/>
                      </a:lnTo>
                      <a:lnTo>
                        <a:pt x="5834" y="5206"/>
                      </a:lnTo>
                      <a:lnTo>
                        <a:pt x="5834" y="5221"/>
                      </a:lnTo>
                      <a:lnTo>
                        <a:pt x="5824" y="5230"/>
                      </a:lnTo>
                      <a:lnTo>
                        <a:pt x="5824" y="5237"/>
                      </a:lnTo>
                      <a:lnTo>
                        <a:pt x="5824" y="5245"/>
                      </a:lnTo>
                      <a:lnTo>
                        <a:pt x="5815" y="5254"/>
                      </a:lnTo>
                      <a:lnTo>
                        <a:pt x="5815" y="5270"/>
                      </a:lnTo>
                      <a:lnTo>
                        <a:pt x="5815" y="5280"/>
                      </a:lnTo>
                      <a:lnTo>
                        <a:pt x="5808" y="5287"/>
                      </a:lnTo>
                      <a:lnTo>
                        <a:pt x="5808" y="5296"/>
                      </a:lnTo>
                      <a:lnTo>
                        <a:pt x="5799" y="5306"/>
                      </a:lnTo>
                      <a:lnTo>
                        <a:pt x="5799" y="5313"/>
                      </a:lnTo>
                      <a:lnTo>
                        <a:pt x="5799" y="5331"/>
                      </a:lnTo>
                      <a:lnTo>
                        <a:pt x="5789" y="5341"/>
                      </a:lnTo>
                      <a:lnTo>
                        <a:pt x="5789" y="5350"/>
                      </a:lnTo>
                      <a:lnTo>
                        <a:pt x="5789" y="5357"/>
                      </a:lnTo>
                      <a:lnTo>
                        <a:pt x="5780" y="5369"/>
                      </a:lnTo>
                      <a:lnTo>
                        <a:pt x="5780" y="5376"/>
                      </a:lnTo>
                      <a:lnTo>
                        <a:pt x="5780" y="5395"/>
                      </a:lnTo>
                      <a:lnTo>
                        <a:pt x="5780" y="5402"/>
                      </a:lnTo>
                      <a:lnTo>
                        <a:pt x="5773" y="5410"/>
                      </a:lnTo>
                      <a:lnTo>
                        <a:pt x="5773" y="5417"/>
                      </a:lnTo>
                      <a:lnTo>
                        <a:pt x="5773" y="5426"/>
                      </a:lnTo>
                      <a:lnTo>
                        <a:pt x="5773" y="5442"/>
                      </a:lnTo>
                      <a:lnTo>
                        <a:pt x="5765" y="5450"/>
                      </a:lnTo>
                      <a:lnTo>
                        <a:pt x="5765" y="5457"/>
                      </a:lnTo>
                      <a:lnTo>
                        <a:pt x="5765" y="5471"/>
                      </a:lnTo>
                      <a:lnTo>
                        <a:pt x="5765" y="5480"/>
                      </a:lnTo>
                      <a:lnTo>
                        <a:pt x="5765" y="5496"/>
                      </a:lnTo>
                      <a:lnTo>
                        <a:pt x="5765" y="5503"/>
                      </a:lnTo>
                      <a:lnTo>
                        <a:pt x="5765" y="5511"/>
                      </a:lnTo>
                      <a:lnTo>
                        <a:pt x="5756" y="5520"/>
                      </a:lnTo>
                      <a:lnTo>
                        <a:pt x="5756" y="5527"/>
                      </a:lnTo>
                      <a:lnTo>
                        <a:pt x="5756" y="5536"/>
                      </a:lnTo>
                      <a:lnTo>
                        <a:pt x="5756" y="5551"/>
                      </a:lnTo>
                      <a:lnTo>
                        <a:pt x="5756" y="5558"/>
                      </a:lnTo>
                      <a:lnTo>
                        <a:pt x="5756" y="5572"/>
                      </a:lnTo>
                      <a:lnTo>
                        <a:pt x="5756" y="5612"/>
                      </a:lnTo>
                      <a:lnTo>
                        <a:pt x="5756" y="5647"/>
                      </a:lnTo>
                      <a:lnTo>
                        <a:pt x="5756" y="5692"/>
                      </a:lnTo>
                      <a:lnTo>
                        <a:pt x="5756" y="5735"/>
                      </a:lnTo>
                      <a:lnTo>
                        <a:pt x="5756" y="5777"/>
                      </a:lnTo>
                      <a:lnTo>
                        <a:pt x="5756" y="5822"/>
                      </a:lnTo>
                      <a:lnTo>
                        <a:pt x="5756" y="5862"/>
                      </a:lnTo>
                      <a:lnTo>
                        <a:pt x="5756" y="5907"/>
                      </a:lnTo>
                      <a:lnTo>
                        <a:pt x="5756" y="5940"/>
                      </a:lnTo>
                      <a:lnTo>
                        <a:pt x="5756" y="5982"/>
                      </a:lnTo>
                      <a:lnTo>
                        <a:pt x="5756" y="6024"/>
                      </a:lnTo>
                      <a:lnTo>
                        <a:pt x="5765" y="6067"/>
                      </a:lnTo>
                      <a:lnTo>
                        <a:pt x="5765" y="6112"/>
                      </a:lnTo>
                      <a:lnTo>
                        <a:pt x="5765" y="6152"/>
                      </a:lnTo>
                      <a:lnTo>
                        <a:pt x="5773" y="6197"/>
                      </a:lnTo>
                      <a:lnTo>
                        <a:pt x="5773" y="6237"/>
                      </a:lnTo>
                      <a:lnTo>
                        <a:pt x="5780" y="6288"/>
                      </a:lnTo>
                      <a:lnTo>
                        <a:pt x="5780" y="6328"/>
                      </a:lnTo>
                      <a:lnTo>
                        <a:pt x="5789" y="6368"/>
                      </a:lnTo>
                      <a:lnTo>
                        <a:pt x="5799" y="6413"/>
                      </a:lnTo>
                      <a:lnTo>
                        <a:pt x="5808" y="6454"/>
                      </a:lnTo>
                      <a:lnTo>
                        <a:pt x="5808" y="6501"/>
                      </a:lnTo>
                      <a:lnTo>
                        <a:pt x="5815" y="6541"/>
                      </a:lnTo>
                      <a:lnTo>
                        <a:pt x="5824" y="6579"/>
                      </a:lnTo>
                      <a:lnTo>
                        <a:pt x="5834" y="6626"/>
                      </a:lnTo>
                      <a:lnTo>
                        <a:pt x="5841" y="6668"/>
                      </a:lnTo>
                      <a:lnTo>
                        <a:pt x="5850" y="6710"/>
                      </a:lnTo>
                      <a:lnTo>
                        <a:pt x="5864" y="6753"/>
                      </a:lnTo>
                      <a:lnTo>
                        <a:pt x="5871" y="6809"/>
                      </a:lnTo>
                      <a:lnTo>
                        <a:pt x="5879" y="6852"/>
                      </a:lnTo>
                      <a:lnTo>
                        <a:pt x="5898" y="6894"/>
                      </a:lnTo>
                      <a:lnTo>
                        <a:pt x="5905" y="6937"/>
                      </a:lnTo>
                      <a:lnTo>
                        <a:pt x="5914" y="6982"/>
                      </a:lnTo>
                      <a:lnTo>
                        <a:pt x="5921" y="7022"/>
                      </a:lnTo>
                      <a:lnTo>
                        <a:pt x="5930" y="7061"/>
                      </a:lnTo>
                      <a:lnTo>
                        <a:pt x="5947" y="7107"/>
                      </a:lnTo>
                      <a:lnTo>
                        <a:pt x="5956" y="7149"/>
                      </a:lnTo>
                      <a:lnTo>
                        <a:pt x="5970" y="7194"/>
                      </a:lnTo>
                      <a:lnTo>
                        <a:pt x="5978" y="7234"/>
                      </a:lnTo>
                      <a:lnTo>
                        <a:pt x="5985" y="7266"/>
                      </a:lnTo>
                      <a:lnTo>
                        <a:pt x="5994" y="7311"/>
                      </a:lnTo>
                      <a:lnTo>
                        <a:pt x="6004" y="7358"/>
                      </a:lnTo>
                      <a:lnTo>
                        <a:pt x="6011" y="7394"/>
                      </a:lnTo>
                      <a:lnTo>
                        <a:pt x="6020" y="7434"/>
                      </a:lnTo>
                      <a:lnTo>
                        <a:pt x="6029" y="7471"/>
                      </a:lnTo>
                      <a:lnTo>
                        <a:pt x="6036" y="7504"/>
                      </a:lnTo>
                      <a:lnTo>
                        <a:pt x="6046" y="7545"/>
                      </a:lnTo>
                      <a:lnTo>
                        <a:pt x="6055" y="7580"/>
                      </a:lnTo>
                      <a:lnTo>
                        <a:pt x="6062" y="7615"/>
                      </a:lnTo>
                      <a:lnTo>
                        <a:pt x="6076" y="7644"/>
                      </a:lnTo>
                      <a:lnTo>
                        <a:pt x="6084" y="7682"/>
                      </a:lnTo>
                      <a:lnTo>
                        <a:pt x="6084" y="7715"/>
                      </a:lnTo>
                      <a:lnTo>
                        <a:pt x="6091" y="7747"/>
                      </a:lnTo>
                      <a:lnTo>
                        <a:pt x="6102" y="7774"/>
                      </a:lnTo>
                      <a:lnTo>
                        <a:pt x="6110" y="7807"/>
                      </a:lnTo>
                      <a:lnTo>
                        <a:pt x="6110" y="7842"/>
                      </a:lnTo>
                      <a:lnTo>
                        <a:pt x="6119" y="7867"/>
                      </a:lnTo>
                      <a:lnTo>
                        <a:pt x="6119" y="7905"/>
                      </a:lnTo>
                      <a:lnTo>
                        <a:pt x="6131" y="7929"/>
                      </a:lnTo>
                      <a:lnTo>
                        <a:pt x="6131" y="7959"/>
                      </a:lnTo>
                      <a:lnTo>
                        <a:pt x="6140" y="7983"/>
                      </a:lnTo>
                      <a:lnTo>
                        <a:pt x="6140" y="8018"/>
                      </a:lnTo>
                      <a:lnTo>
                        <a:pt x="6140" y="8042"/>
                      </a:lnTo>
                      <a:lnTo>
                        <a:pt x="6147" y="8071"/>
                      </a:lnTo>
                      <a:lnTo>
                        <a:pt x="6147" y="8094"/>
                      </a:lnTo>
                      <a:lnTo>
                        <a:pt x="6147" y="8118"/>
                      </a:lnTo>
                      <a:lnTo>
                        <a:pt x="6147" y="8143"/>
                      </a:lnTo>
                      <a:lnTo>
                        <a:pt x="6161" y="8172"/>
                      </a:lnTo>
                      <a:lnTo>
                        <a:pt x="6161" y="8203"/>
                      </a:lnTo>
                      <a:lnTo>
                        <a:pt x="6161" y="8238"/>
                      </a:lnTo>
                      <a:lnTo>
                        <a:pt x="6161" y="8273"/>
                      </a:lnTo>
                      <a:lnTo>
                        <a:pt x="6161" y="8308"/>
                      </a:lnTo>
                      <a:lnTo>
                        <a:pt x="6161" y="8339"/>
                      </a:lnTo>
                      <a:lnTo>
                        <a:pt x="6161" y="8384"/>
                      </a:lnTo>
                      <a:lnTo>
                        <a:pt x="6161" y="8424"/>
                      </a:lnTo>
                      <a:lnTo>
                        <a:pt x="6161" y="8468"/>
                      </a:lnTo>
                      <a:lnTo>
                        <a:pt x="6161" y="8507"/>
                      </a:lnTo>
                      <a:lnTo>
                        <a:pt x="6161" y="8560"/>
                      </a:lnTo>
                      <a:lnTo>
                        <a:pt x="6161" y="8600"/>
                      </a:lnTo>
                      <a:lnTo>
                        <a:pt x="6161" y="8653"/>
                      </a:lnTo>
                      <a:lnTo>
                        <a:pt x="6161" y="8695"/>
                      </a:lnTo>
                      <a:lnTo>
                        <a:pt x="6161" y="8744"/>
                      </a:lnTo>
                      <a:lnTo>
                        <a:pt x="6161" y="8796"/>
                      </a:lnTo>
                      <a:lnTo>
                        <a:pt x="6161" y="8844"/>
                      </a:lnTo>
                      <a:lnTo>
                        <a:pt x="6161" y="8905"/>
                      </a:lnTo>
                      <a:lnTo>
                        <a:pt x="6161" y="8959"/>
                      </a:lnTo>
                      <a:lnTo>
                        <a:pt x="6147" y="9020"/>
                      </a:lnTo>
                      <a:lnTo>
                        <a:pt x="6147" y="9081"/>
                      </a:lnTo>
                      <a:lnTo>
                        <a:pt x="6147" y="9140"/>
                      </a:lnTo>
                      <a:lnTo>
                        <a:pt x="6147" y="9200"/>
                      </a:lnTo>
                      <a:lnTo>
                        <a:pt x="6147" y="9261"/>
                      </a:lnTo>
                      <a:lnTo>
                        <a:pt x="6140" y="9329"/>
                      </a:lnTo>
                      <a:lnTo>
                        <a:pt x="6140" y="9390"/>
                      </a:lnTo>
                      <a:lnTo>
                        <a:pt x="6140" y="9459"/>
                      </a:lnTo>
                      <a:lnTo>
                        <a:pt x="6140" y="9527"/>
                      </a:lnTo>
                      <a:lnTo>
                        <a:pt x="6131" y="9597"/>
                      </a:lnTo>
                      <a:lnTo>
                        <a:pt x="6131" y="9661"/>
                      </a:lnTo>
                      <a:lnTo>
                        <a:pt x="6131" y="9732"/>
                      </a:lnTo>
                      <a:lnTo>
                        <a:pt x="6119" y="9801"/>
                      </a:lnTo>
                      <a:lnTo>
                        <a:pt x="6110" y="9866"/>
                      </a:lnTo>
                      <a:lnTo>
                        <a:pt x="6110" y="9940"/>
                      </a:lnTo>
                      <a:lnTo>
                        <a:pt x="6102" y="9996"/>
                      </a:lnTo>
                      <a:lnTo>
                        <a:pt x="6091" y="10057"/>
                      </a:lnTo>
                      <a:lnTo>
                        <a:pt x="6091" y="10118"/>
                      </a:lnTo>
                      <a:lnTo>
                        <a:pt x="6084" y="10180"/>
                      </a:lnTo>
                      <a:lnTo>
                        <a:pt x="6076" y="10237"/>
                      </a:lnTo>
                      <a:lnTo>
                        <a:pt x="6055" y="10298"/>
                      </a:lnTo>
                      <a:lnTo>
                        <a:pt x="6046" y="10347"/>
                      </a:lnTo>
                      <a:lnTo>
                        <a:pt x="6036" y="10401"/>
                      </a:lnTo>
                      <a:lnTo>
                        <a:pt x="6029" y="10451"/>
                      </a:lnTo>
                      <a:lnTo>
                        <a:pt x="6011" y="10503"/>
                      </a:lnTo>
                      <a:lnTo>
                        <a:pt x="6004" y="10552"/>
                      </a:lnTo>
                      <a:lnTo>
                        <a:pt x="5985" y="10604"/>
                      </a:lnTo>
                      <a:lnTo>
                        <a:pt x="5978" y="10653"/>
                      </a:lnTo>
                      <a:lnTo>
                        <a:pt x="5956" y="10703"/>
                      </a:lnTo>
                      <a:lnTo>
                        <a:pt x="5947" y="10743"/>
                      </a:lnTo>
                      <a:lnTo>
                        <a:pt x="5930" y="10788"/>
                      </a:lnTo>
                      <a:lnTo>
                        <a:pt x="5914" y="10819"/>
                      </a:lnTo>
                      <a:lnTo>
                        <a:pt x="5898" y="10866"/>
                      </a:lnTo>
                      <a:lnTo>
                        <a:pt x="5879" y="10899"/>
                      </a:lnTo>
                      <a:lnTo>
                        <a:pt x="5864" y="10939"/>
                      </a:lnTo>
                      <a:lnTo>
                        <a:pt x="5841" y="10977"/>
                      </a:lnTo>
                      <a:lnTo>
                        <a:pt x="5824" y="11009"/>
                      </a:lnTo>
                      <a:lnTo>
                        <a:pt x="5799" y="11033"/>
                      </a:lnTo>
                      <a:lnTo>
                        <a:pt x="5780" y="11069"/>
                      </a:lnTo>
                      <a:lnTo>
                        <a:pt x="5765" y="11094"/>
                      </a:lnTo>
                      <a:lnTo>
                        <a:pt x="5735" y="11128"/>
                      </a:lnTo>
                      <a:lnTo>
                        <a:pt x="5718" y="11153"/>
                      </a:lnTo>
                      <a:lnTo>
                        <a:pt x="5725" y="11153"/>
                      </a:lnTo>
                      <a:lnTo>
                        <a:pt x="5725" y="11163"/>
                      </a:lnTo>
                      <a:lnTo>
                        <a:pt x="5735" y="11177"/>
                      </a:lnTo>
                      <a:lnTo>
                        <a:pt x="5735" y="11184"/>
                      </a:lnTo>
                      <a:lnTo>
                        <a:pt x="5735" y="11193"/>
                      </a:lnTo>
                      <a:lnTo>
                        <a:pt x="5735" y="11200"/>
                      </a:lnTo>
                      <a:lnTo>
                        <a:pt x="5744" y="11217"/>
                      </a:lnTo>
                      <a:lnTo>
                        <a:pt x="5744" y="11224"/>
                      </a:lnTo>
                      <a:lnTo>
                        <a:pt x="5744" y="11233"/>
                      </a:lnTo>
                      <a:lnTo>
                        <a:pt x="5744" y="11254"/>
                      </a:lnTo>
                      <a:lnTo>
                        <a:pt x="5744" y="11261"/>
                      </a:lnTo>
                      <a:lnTo>
                        <a:pt x="5744" y="11276"/>
                      </a:lnTo>
                      <a:lnTo>
                        <a:pt x="5744" y="11285"/>
                      </a:lnTo>
                      <a:lnTo>
                        <a:pt x="5756" y="11304"/>
                      </a:lnTo>
                      <a:lnTo>
                        <a:pt x="5756" y="11320"/>
                      </a:lnTo>
                      <a:lnTo>
                        <a:pt x="5756" y="11337"/>
                      </a:lnTo>
                      <a:lnTo>
                        <a:pt x="5756" y="11358"/>
                      </a:lnTo>
                      <a:lnTo>
                        <a:pt x="5756" y="11380"/>
                      </a:lnTo>
                      <a:lnTo>
                        <a:pt x="5756" y="11398"/>
                      </a:lnTo>
                      <a:lnTo>
                        <a:pt x="5756" y="11413"/>
                      </a:lnTo>
                      <a:lnTo>
                        <a:pt x="5756" y="11438"/>
                      </a:lnTo>
                      <a:lnTo>
                        <a:pt x="5756" y="11465"/>
                      </a:lnTo>
                      <a:lnTo>
                        <a:pt x="5756" y="11483"/>
                      </a:lnTo>
                      <a:lnTo>
                        <a:pt x="5756" y="11505"/>
                      </a:lnTo>
                      <a:lnTo>
                        <a:pt x="5756" y="11533"/>
                      </a:lnTo>
                      <a:lnTo>
                        <a:pt x="5756" y="11559"/>
                      </a:lnTo>
                      <a:lnTo>
                        <a:pt x="5756" y="11594"/>
                      </a:lnTo>
                      <a:lnTo>
                        <a:pt x="5756" y="11618"/>
                      </a:lnTo>
                      <a:lnTo>
                        <a:pt x="5744" y="11641"/>
                      </a:lnTo>
                      <a:lnTo>
                        <a:pt x="5744" y="11679"/>
                      </a:lnTo>
                      <a:lnTo>
                        <a:pt x="5735" y="11703"/>
                      </a:lnTo>
                      <a:lnTo>
                        <a:pt x="5735" y="11735"/>
                      </a:lnTo>
                      <a:lnTo>
                        <a:pt x="5725" y="11762"/>
                      </a:lnTo>
                      <a:lnTo>
                        <a:pt x="5725" y="11778"/>
                      </a:lnTo>
                      <a:lnTo>
                        <a:pt x="5718" y="11801"/>
                      </a:lnTo>
                      <a:lnTo>
                        <a:pt x="5718" y="11825"/>
                      </a:lnTo>
                      <a:lnTo>
                        <a:pt x="5709" y="11846"/>
                      </a:lnTo>
                      <a:lnTo>
                        <a:pt x="5709" y="11861"/>
                      </a:lnTo>
                      <a:lnTo>
                        <a:pt x="5700" y="11879"/>
                      </a:lnTo>
                      <a:lnTo>
                        <a:pt x="5700" y="11903"/>
                      </a:lnTo>
                      <a:lnTo>
                        <a:pt x="5700" y="11919"/>
                      </a:lnTo>
                      <a:lnTo>
                        <a:pt x="5694" y="11926"/>
                      </a:lnTo>
                      <a:lnTo>
                        <a:pt x="5694" y="11947"/>
                      </a:lnTo>
                      <a:lnTo>
                        <a:pt x="5681" y="11964"/>
                      </a:lnTo>
                      <a:lnTo>
                        <a:pt x="5681" y="11971"/>
                      </a:lnTo>
                      <a:lnTo>
                        <a:pt x="5681" y="11990"/>
                      </a:lnTo>
                      <a:lnTo>
                        <a:pt x="5681" y="11999"/>
                      </a:lnTo>
                      <a:lnTo>
                        <a:pt x="5674" y="12007"/>
                      </a:lnTo>
                      <a:lnTo>
                        <a:pt x="5674" y="12014"/>
                      </a:lnTo>
                      <a:lnTo>
                        <a:pt x="5674" y="12023"/>
                      </a:lnTo>
                      <a:lnTo>
                        <a:pt x="5674" y="12030"/>
                      </a:lnTo>
                      <a:lnTo>
                        <a:pt x="5666" y="12040"/>
                      </a:lnTo>
                      <a:lnTo>
                        <a:pt x="5666" y="12051"/>
                      </a:lnTo>
                      <a:lnTo>
                        <a:pt x="5666" y="12059"/>
                      </a:lnTo>
                      <a:lnTo>
                        <a:pt x="5666" y="12075"/>
                      </a:lnTo>
                      <a:lnTo>
                        <a:pt x="5666" y="12091"/>
                      </a:lnTo>
                      <a:lnTo>
                        <a:pt x="5666" y="12106"/>
                      </a:lnTo>
                      <a:lnTo>
                        <a:pt x="5666" y="12131"/>
                      </a:lnTo>
                      <a:lnTo>
                        <a:pt x="5666" y="12153"/>
                      </a:lnTo>
                      <a:lnTo>
                        <a:pt x="5666" y="12176"/>
                      </a:lnTo>
                      <a:lnTo>
                        <a:pt x="5666" y="12200"/>
                      </a:lnTo>
                      <a:lnTo>
                        <a:pt x="5659" y="12216"/>
                      </a:lnTo>
                      <a:lnTo>
                        <a:pt x="5659" y="12245"/>
                      </a:lnTo>
                      <a:lnTo>
                        <a:pt x="5659" y="12275"/>
                      </a:lnTo>
                      <a:lnTo>
                        <a:pt x="5659" y="12299"/>
                      </a:lnTo>
                      <a:lnTo>
                        <a:pt x="5650" y="12336"/>
                      </a:lnTo>
                      <a:lnTo>
                        <a:pt x="5650" y="12360"/>
                      </a:lnTo>
                      <a:lnTo>
                        <a:pt x="5636" y="12384"/>
                      </a:lnTo>
                      <a:lnTo>
                        <a:pt x="5636" y="12417"/>
                      </a:lnTo>
                      <a:lnTo>
                        <a:pt x="5629" y="12445"/>
                      </a:lnTo>
                      <a:lnTo>
                        <a:pt x="5629" y="12480"/>
                      </a:lnTo>
                      <a:lnTo>
                        <a:pt x="5619" y="12511"/>
                      </a:lnTo>
                      <a:lnTo>
                        <a:pt x="5619" y="12548"/>
                      </a:lnTo>
                      <a:lnTo>
                        <a:pt x="5610" y="12581"/>
                      </a:lnTo>
                      <a:lnTo>
                        <a:pt x="5603" y="12612"/>
                      </a:lnTo>
                      <a:lnTo>
                        <a:pt x="5595" y="12650"/>
                      </a:lnTo>
                      <a:lnTo>
                        <a:pt x="5588" y="12681"/>
                      </a:lnTo>
                      <a:lnTo>
                        <a:pt x="5575" y="12716"/>
                      </a:lnTo>
                      <a:lnTo>
                        <a:pt x="5575" y="12761"/>
                      </a:lnTo>
                      <a:lnTo>
                        <a:pt x="5568" y="12792"/>
                      </a:lnTo>
                      <a:lnTo>
                        <a:pt x="5560" y="12839"/>
                      </a:lnTo>
                      <a:lnTo>
                        <a:pt x="5541" y="12876"/>
                      </a:lnTo>
                      <a:lnTo>
                        <a:pt x="5530" y="12916"/>
                      </a:lnTo>
                      <a:lnTo>
                        <a:pt x="5520" y="12961"/>
                      </a:lnTo>
                      <a:lnTo>
                        <a:pt x="5513" y="13001"/>
                      </a:lnTo>
                      <a:lnTo>
                        <a:pt x="5504" y="13046"/>
                      </a:lnTo>
                      <a:lnTo>
                        <a:pt x="5497" y="13086"/>
                      </a:lnTo>
                      <a:lnTo>
                        <a:pt x="5476" y="13131"/>
                      </a:lnTo>
                      <a:lnTo>
                        <a:pt x="5469" y="13175"/>
                      </a:lnTo>
                      <a:lnTo>
                        <a:pt x="5461" y="13206"/>
                      </a:lnTo>
                      <a:lnTo>
                        <a:pt x="5454" y="13251"/>
                      </a:lnTo>
                      <a:lnTo>
                        <a:pt x="5445" y="13291"/>
                      </a:lnTo>
                      <a:lnTo>
                        <a:pt x="5435" y="13327"/>
                      </a:lnTo>
                      <a:lnTo>
                        <a:pt x="5424" y="13373"/>
                      </a:lnTo>
                      <a:lnTo>
                        <a:pt x="5405" y="13404"/>
                      </a:lnTo>
                      <a:lnTo>
                        <a:pt x="5393" y="13439"/>
                      </a:lnTo>
                      <a:lnTo>
                        <a:pt x="5393" y="13473"/>
                      </a:lnTo>
                      <a:lnTo>
                        <a:pt x="5384" y="13508"/>
                      </a:lnTo>
                      <a:lnTo>
                        <a:pt x="5376" y="13541"/>
                      </a:lnTo>
                      <a:lnTo>
                        <a:pt x="5369" y="13578"/>
                      </a:lnTo>
                      <a:lnTo>
                        <a:pt x="5360" y="13602"/>
                      </a:lnTo>
                      <a:lnTo>
                        <a:pt x="5350" y="13633"/>
                      </a:lnTo>
                      <a:lnTo>
                        <a:pt x="5339" y="13663"/>
                      </a:lnTo>
                      <a:lnTo>
                        <a:pt x="5339" y="13694"/>
                      </a:lnTo>
                      <a:lnTo>
                        <a:pt x="5329" y="13718"/>
                      </a:lnTo>
                      <a:lnTo>
                        <a:pt x="5320" y="13748"/>
                      </a:lnTo>
                      <a:lnTo>
                        <a:pt x="5311" y="13772"/>
                      </a:lnTo>
                      <a:lnTo>
                        <a:pt x="5311" y="13798"/>
                      </a:lnTo>
                      <a:lnTo>
                        <a:pt x="5304" y="13824"/>
                      </a:lnTo>
                      <a:lnTo>
                        <a:pt x="5304" y="13852"/>
                      </a:lnTo>
                      <a:lnTo>
                        <a:pt x="5296" y="13868"/>
                      </a:lnTo>
                      <a:lnTo>
                        <a:pt x="5296" y="13892"/>
                      </a:lnTo>
                      <a:lnTo>
                        <a:pt x="5285" y="13913"/>
                      </a:lnTo>
                      <a:lnTo>
                        <a:pt x="5285" y="13928"/>
                      </a:lnTo>
                      <a:lnTo>
                        <a:pt x="5278" y="13948"/>
                      </a:lnTo>
                      <a:lnTo>
                        <a:pt x="5278" y="13967"/>
                      </a:lnTo>
                      <a:lnTo>
                        <a:pt x="5278" y="13982"/>
                      </a:lnTo>
                      <a:lnTo>
                        <a:pt x="5270" y="13998"/>
                      </a:lnTo>
                      <a:lnTo>
                        <a:pt x="5270" y="14014"/>
                      </a:lnTo>
                      <a:lnTo>
                        <a:pt x="5270" y="14022"/>
                      </a:lnTo>
                      <a:lnTo>
                        <a:pt x="5263" y="14043"/>
                      </a:lnTo>
                      <a:lnTo>
                        <a:pt x="5263" y="14050"/>
                      </a:lnTo>
                      <a:lnTo>
                        <a:pt x="5263" y="14066"/>
                      </a:lnTo>
                      <a:lnTo>
                        <a:pt x="5263" y="14083"/>
                      </a:lnTo>
                      <a:lnTo>
                        <a:pt x="5263" y="14090"/>
                      </a:lnTo>
                      <a:lnTo>
                        <a:pt x="5252" y="14099"/>
                      </a:lnTo>
                      <a:lnTo>
                        <a:pt x="5252" y="14114"/>
                      </a:lnTo>
                      <a:lnTo>
                        <a:pt x="5252" y="14123"/>
                      </a:lnTo>
                      <a:lnTo>
                        <a:pt x="5252" y="14144"/>
                      </a:lnTo>
                      <a:lnTo>
                        <a:pt x="5252" y="14153"/>
                      </a:lnTo>
                      <a:lnTo>
                        <a:pt x="5244" y="14159"/>
                      </a:lnTo>
                      <a:lnTo>
                        <a:pt x="5244" y="14168"/>
                      </a:lnTo>
                      <a:lnTo>
                        <a:pt x="5244" y="14184"/>
                      </a:lnTo>
                      <a:lnTo>
                        <a:pt x="5244" y="14194"/>
                      </a:lnTo>
                      <a:lnTo>
                        <a:pt x="5244" y="14203"/>
                      </a:lnTo>
                      <a:lnTo>
                        <a:pt x="5244" y="14212"/>
                      </a:lnTo>
                      <a:lnTo>
                        <a:pt x="5244" y="14219"/>
                      </a:lnTo>
                      <a:lnTo>
                        <a:pt x="5244" y="14227"/>
                      </a:lnTo>
                      <a:lnTo>
                        <a:pt x="5244" y="14234"/>
                      </a:lnTo>
                      <a:lnTo>
                        <a:pt x="5244" y="14246"/>
                      </a:lnTo>
                      <a:lnTo>
                        <a:pt x="5244" y="14255"/>
                      </a:lnTo>
                      <a:lnTo>
                        <a:pt x="5244" y="14264"/>
                      </a:lnTo>
                      <a:lnTo>
                        <a:pt x="5244" y="14271"/>
                      </a:lnTo>
                      <a:lnTo>
                        <a:pt x="5244" y="14279"/>
                      </a:lnTo>
                      <a:lnTo>
                        <a:pt x="5244" y="14286"/>
                      </a:lnTo>
                      <a:lnTo>
                        <a:pt x="5244" y="14295"/>
                      </a:lnTo>
                      <a:lnTo>
                        <a:pt x="5252" y="14295"/>
                      </a:lnTo>
                      <a:lnTo>
                        <a:pt x="5252" y="14304"/>
                      </a:lnTo>
                      <a:lnTo>
                        <a:pt x="5252" y="14311"/>
                      </a:lnTo>
                      <a:lnTo>
                        <a:pt x="5252" y="14319"/>
                      </a:lnTo>
                      <a:lnTo>
                        <a:pt x="5263" y="14319"/>
                      </a:lnTo>
                      <a:lnTo>
                        <a:pt x="5263" y="14328"/>
                      </a:lnTo>
                      <a:lnTo>
                        <a:pt x="5263" y="14335"/>
                      </a:lnTo>
                      <a:lnTo>
                        <a:pt x="5263" y="14349"/>
                      </a:lnTo>
                      <a:lnTo>
                        <a:pt x="5270" y="14357"/>
                      </a:lnTo>
                      <a:lnTo>
                        <a:pt x="5270" y="14364"/>
                      </a:lnTo>
                      <a:lnTo>
                        <a:pt x="5270" y="14373"/>
                      </a:lnTo>
                      <a:lnTo>
                        <a:pt x="5270" y="14380"/>
                      </a:lnTo>
                      <a:lnTo>
                        <a:pt x="5270" y="14389"/>
                      </a:lnTo>
                      <a:lnTo>
                        <a:pt x="5278" y="14404"/>
                      </a:lnTo>
                      <a:lnTo>
                        <a:pt x="5285" y="14413"/>
                      </a:lnTo>
                      <a:lnTo>
                        <a:pt x="5296" y="14423"/>
                      </a:lnTo>
                      <a:lnTo>
                        <a:pt x="5304" y="14432"/>
                      </a:lnTo>
                      <a:lnTo>
                        <a:pt x="5311" y="14439"/>
                      </a:lnTo>
                      <a:lnTo>
                        <a:pt x="5329" y="14455"/>
                      </a:lnTo>
                      <a:lnTo>
                        <a:pt x="5339" y="14472"/>
                      </a:lnTo>
                      <a:lnTo>
                        <a:pt x="5360" y="14479"/>
                      </a:lnTo>
                      <a:lnTo>
                        <a:pt x="5369" y="14488"/>
                      </a:lnTo>
                      <a:lnTo>
                        <a:pt x="5384" y="14495"/>
                      </a:lnTo>
                      <a:lnTo>
                        <a:pt x="5393" y="14510"/>
                      </a:lnTo>
                      <a:lnTo>
                        <a:pt x="5414" y="14519"/>
                      </a:lnTo>
                      <a:lnTo>
                        <a:pt x="5435" y="14531"/>
                      </a:lnTo>
                      <a:lnTo>
                        <a:pt x="5454" y="14540"/>
                      </a:lnTo>
                      <a:lnTo>
                        <a:pt x="5469" y="14555"/>
                      </a:lnTo>
                      <a:lnTo>
                        <a:pt x="5489" y="14564"/>
                      </a:lnTo>
                      <a:lnTo>
                        <a:pt x="5504" y="14571"/>
                      </a:lnTo>
                      <a:lnTo>
                        <a:pt x="5520" y="14580"/>
                      </a:lnTo>
                      <a:lnTo>
                        <a:pt x="5541" y="14597"/>
                      </a:lnTo>
                      <a:lnTo>
                        <a:pt x="5560" y="14606"/>
                      </a:lnTo>
                      <a:lnTo>
                        <a:pt x="5588" y="14615"/>
                      </a:lnTo>
                      <a:lnTo>
                        <a:pt x="5603" y="14621"/>
                      </a:lnTo>
                      <a:lnTo>
                        <a:pt x="5619" y="14641"/>
                      </a:lnTo>
                      <a:lnTo>
                        <a:pt x="5650" y="14649"/>
                      </a:lnTo>
                      <a:lnTo>
                        <a:pt x="5674" y="14660"/>
                      </a:lnTo>
                      <a:lnTo>
                        <a:pt x="5694" y="14668"/>
                      </a:lnTo>
                      <a:lnTo>
                        <a:pt x="5718" y="14684"/>
                      </a:lnTo>
                      <a:lnTo>
                        <a:pt x="5744" y="14693"/>
                      </a:lnTo>
                      <a:lnTo>
                        <a:pt x="5773" y="14700"/>
                      </a:lnTo>
                      <a:lnTo>
                        <a:pt x="5799" y="14708"/>
                      </a:lnTo>
                      <a:lnTo>
                        <a:pt x="5824" y="14715"/>
                      </a:lnTo>
                      <a:lnTo>
                        <a:pt x="5850" y="14724"/>
                      </a:lnTo>
                      <a:lnTo>
                        <a:pt x="5879" y="14745"/>
                      </a:lnTo>
                      <a:lnTo>
                        <a:pt x="5905" y="14752"/>
                      </a:lnTo>
                      <a:lnTo>
                        <a:pt x="5930" y="14760"/>
                      </a:lnTo>
                      <a:lnTo>
                        <a:pt x="5956" y="14769"/>
                      </a:lnTo>
                      <a:lnTo>
                        <a:pt x="5978" y="14785"/>
                      </a:lnTo>
                      <a:lnTo>
                        <a:pt x="6004" y="14792"/>
                      </a:lnTo>
                      <a:lnTo>
                        <a:pt x="6020" y="14800"/>
                      </a:lnTo>
                      <a:lnTo>
                        <a:pt x="6046" y="14809"/>
                      </a:lnTo>
                      <a:lnTo>
                        <a:pt x="6062" y="14826"/>
                      </a:lnTo>
                      <a:lnTo>
                        <a:pt x="6084" y="14839"/>
                      </a:lnTo>
                      <a:lnTo>
                        <a:pt x="6102" y="14846"/>
                      </a:lnTo>
                      <a:lnTo>
                        <a:pt x="6119" y="14854"/>
                      </a:lnTo>
                      <a:lnTo>
                        <a:pt x="6131" y="14870"/>
                      </a:lnTo>
                      <a:lnTo>
                        <a:pt x="6147" y="14877"/>
                      </a:lnTo>
                      <a:lnTo>
                        <a:pt x="6169" y="14889"/>
                      </a:lnTo>
                      <a:lnTo>
                        <a:pt x="6176" y="14896"/>
                      </a:lnTo>
                      <a:lnTo>
                        <a:pt x="6187" y="14905"/>
                      </a:lnTo>
                      <a:lnTo>
                        <a:pt x="6196" y="14920"/>
                      </a:lnTo>
                      <a:lnTo>
                        <a:pt x="6202" y="14929"/>
                      </a:lnTo>
                      <a:lnTo>
                        <a:pt x="6211" y="14941"/>
                      </a:lnTo>
                      <a:lnTo>
                        <a:pt x="6218" y="14950"/>
                      </a:lnTo>
                      <a:lnTo>
                        <a:pt x="6230" y="14957"/>
                      </a:lnTo>
                      <a:lnTo>
                        <a:pt x="6230" y="14965"/>
                      </a:lnTo>
                      <a:lnTo>
                        <a:pt x="6237" y="14972"/>
                      </a:lnTo>
                      <a:lnTo>
                        <a:pt x="6237" y="14990"/>
                      </a:lnTo>
                      <a:lnTo>
                        <a:pt x="6237" y="15004"/>
                      </a:lnTo>
                      <a:lnTo>
                        <a:pt x="6237" y="15011"/>
                      </a:lnTo>
                      <a:lnTo>
                        <a:pt x="6237" y="15021"/>
                      </a:lnTo>
                      <a:lnTo>
                        <a:pt x="6237" y="15030"/>
                      </a:lnTo>
                      <a:lnTo>
                        <a:pt x="6237" y="15037"/>
                      </a:lnTo>
                      <a:lnTo>
                        <a:pt x="6230" y="15045"/>
                      </a:lnTo>
                      <a:lnTo>
                        <a:pt x="6230" y="15054"/>
                      </a:lnTo>
                      <a:lnTo>
                        <a:pt x="6211" y="15071"/>
                      </a:lnTo>
                      <a:lnTo>
                        <a:pt x="6196" y="15087"/>
                      </a:lnTo>
                      <a:lnTo>
                        <a:pt x="6187" y="15103"/>
                      </a:lnTo>
                      <a:lnTo>
                        <a:pt x="6169" y="15125"/>
                      </a:lnTo>
                      <a:lnTo>
                        <a:pt x="6147" y="15141"/>
                      </a:lnTo>
                      <a:lnTo>
                        <a:pt x="6131" y="15150"/>
                      </a:lnTo>
                      <a:lnTo>
                        <a:pt x="6110" y="15165"/>
                      </a:lnTo>
                      <a:lnTo>
                        <a:pt x="6091" y="15174"/>
                      </a:lnTo>
                      <a:lnTo>
                        <a:pt x="6076" y="15181"/>
                      </a:lnTo>
                      <a:lnTo>
                        <a:pt x="6055" y="15189"/>
                      </a:lnTo>
                      <a:lnTo>
                        <a:pt x="6036" y="15196"/>
                      </a:lnTo>
                      <a:lnTo>
                        <a:pt x="6011" y="15205"/>
                      </a:lnTo>
                      <a:lnTo>
                        <a:pt x="5994" y="15212"/>
                      </a:lnTo>
                      <a:lnTo>
                        <a:pt x="5978" y="15226"/>
                      </a:lnTo>
                      <a:lnTo>
                        <a:pt x="5947" y="15226"/>
                      </a:lnTo>
                      <a:lnTo>
                        <a:pt x="5930" y="15226"/>
                      </a:lnTo>
                      <a:lnTo>
                        <a:pt x="5905" y="15233"/>
                      </a:lnTo>
                      <a:lnTo>
                        <a:pt x="5879" y="15233"/>
                      </a:lnTo>
                      <a:lnTo>
                        <a:pt x="5864" y="15233"/>
                      </a:lnTo>
                      <a:lnTo>
                        <a:pt x="5834" y="15233"/>
                      </a:lnTo>
                      <a:lnTo>
                        <a:pt x="5808" y="15233"/>
                      </a:lnTo>
                      <a:lnTo>
                        <a:pt x="5780" y="15233"/>
                      </a:lnTo>
                      <a:lnTo>
                        <a:pt x="5756" y="15226"/>
                      </a:lnTo>
                      <a:lnTo>
                        <a:pt x="5725" y="15226"/>
                      </a:lnTo>
                      <a:lnTo>
                        <a:pt x="5700" y="15212"/>
                      </a:lnTo>
                      <a:lnTo>
                        <a:pt x="5674" y="15205"/>
                      </a:lnTo>
                      <a:lnTo>
                        <a:pt x="5650" y="15205"/>
                      </a:lnTo>
                      <a:lnTo>
                        <a:pt x="5619" y="15196"/>
                      </a:lnTo>
                      <a:lnTo>
                        <a:pt x="5595" y="15189"/>
                      </a:lnTo>
                      <a:lnTo>
                        <a:pt x="5560" y="15174"/>
                      </a:lnTo>
                      <a:lnTo>
                        <a:pt x="5530" y="15165"/>
                      </a:lnTo>
                      <a:lnTo>
                        <a:pt x="5504" y="15158"/>
                      </a:lnTo>
                      <a:lnTo>
                        <a:pt x="5469" y="15141"/>
                      </a:lnTo>
                      <a:lnTo>
                        <a:pt x="5445" y="15134"/>
                      </a:lnTo>
                      <a:lnTo>
                        <a:pt x="5414" y="15111"/>
                      </a:lnTo>
                      <a:lnTo>
                        <a:pt x="5384" y="15103"/>
                      </a:lnTo>
                      <a:lnTo>
                        <a:pt x="5350" y="15087"/>
                      </a:lnTo>
                      <a:lnTo>
                        <a:pt x="5320" y="15080"/>
                      </a:lnTo>
                      <a:lnTo>
                        <a:pt x="5296" y="15071"/>
                      </a:lnTo>
                      <a:lnTo>
                        <a:pt x="5270" y="15054"/>
                      </a:lnTo>
                      <a:lnTo>
                        <a:pt x="5244" y="15045"/>
                      </a:lnTo>
                      <a:lnTo>
                        <a:pt x="5214" y="15037"/>
                      </a:lnTo>
                      <a:lnTo>
                        <a:pt x="5188" y="15030"/>
                      </a:lnTo>
                      <a:lnTo>
                        <a:pt x="5164" y="15011"/>
                      </a:lnTo>
                      <a:lnTo>
                        <a:pt x="5138" y="15004"/>
                      </a:lnTo>
                      <a:lnTo>
                        <a:pt x="5108" y="14990"/>
                      </a:lnTo>
                      <a:lnTo>
                        <a:pt x="5082" y="14981"/>
                      </a:lnTo>
                      <a:lnTo>
                        <a:pt x="5065" y="14972"/>
                      </a:lnTo>
                      <a:lnTo>
                        <a:pt x="5035" y="14965"/>
                      </a:lnTo>
                      <a:lnTo>
                        <a:pt x="5009" y="14957"/>
                      </a:lnTo>
                      <a:lnTo>
                        <a:pt x="4994" y="14950"/>
                      </a:lnTo>
                      <a:lnTo>
                        <a:pt x="4967" y="14941"/>
                      </a:lnTo>
                      <a:lnTo>
                        <a:pt x="4945" y="14929"/>
                      </a:lnTo>
                      <a:lnTo>
                        <a:pt x="4919" y="14929"/>
                      </a:lnTo>
                      <a:lnTo>
                        <a:pt x="4903" y="14920"/>
                      </a:lnTo>
                      <a:lnTo>
                        <a:pt x="4877" y="14913"/>
                      </a:lnTo>
                      <a:lnTo>
                        <a:pt x="4862" y="14913"/>
                      </a:lnTo>
                      <a:lnTo>
                        <a:pt x="4839" y="14905"/>
                      </a:lnTo>
                      <a:lnTo>
                        <a:pt x="4813" y="14896"/>
                      </a:lnTo>
                      <a:lnTo>
                        <a:pt x="4797" y="14896"/>
                      </a:lnTo>
                      <a:lnTo>
                        <a:pt x="4780" y="14889"/>
                      </a:lnTo>
                      <a:lnTo>
                        <a:pt x="4763" y="14889"/>
                      </a:lnTo>
                      <a:lnTo>
                        <a:pt x="4740" y="14889"/>
                      </a:lnTo>
                      <a:lnTo>
                        <a:pt x="4724" y="14877"/>
                      </a:lnTo>
                      <a:lnTo>
                        <a:pt x="4707" y="14877"/>
                      </a:lnTo>
                      <a:lnTo>
                        <a:pt x="4690" y="14877"/>
                      </a:lnTo>
                      <a:lnTo>
                        <a:pt x="4669" y="14870"/>
                      </a:lnTo>
                      <a:lnTo>
                        <a:pt x="4648" y="14870"/>
                      </a:lnTo>
                      <a:lnTo>
                        <a:pt x="4641" y="14861"/>
                      </a:lnTo>
                      <a:lnTo>
                        <a:pt x="4622" y="14861"/>
                      </a:lnTo>
                      <a:lnTo>
                        <a:pt x="4613" y="14854"/>
                      </a:lnTo>
                      <a:lnTo>
                        <a:pt x="4606" y="14846"/>
                      </a:lnTo>
                      <a:lnTo>
                        <a:pt x="4585" y="14839"/>
                      </a:lnTo>
                      <a:lnTo>
                        <a:pt x="4578" y="14826"/>
                      </a:lnTo>
                      <a:lnTo>
                        <a:pt x="4570" y="14816"/>
                      </a:lnTo>
                      <a:lnTo>
                        <a:pt x="4570" y="14800"/>
                      </a:lnTo>
                      <a:lnTo>
                        <a:pt x="4563" y="14792"/>
                      </a:lnTo>
                      <a:lnTo>
                        <a:pt x="4551" y="14776"/>
                      </a:lnTo>
                      <a:lnTo>
                        <a:pt x="4551" y="14769"/>
                      </a:lnTo>
                      <a:lnTo>
                        <a:pt x="4551" y="14752"/>
                      </a:lnTo>
                      <a:lnTo>
                        <a:pt x="4542" y="14736"/>
                      </a:lnTo>
                      <a:lnTo>
                        <a:pt x="4542" y="14715"/>
                      </a:lnTo>
                      <a:lnTo>
                        <a:pt x="4542" y="14700"/>
                      </a:lnTo>
                      <a:lnTo>
                        <a:pt x="4542" y="14684"/>
                      </a:lnTo>
                      <a:lnTo>
                        <a:pt x="4542" y="14668"/>
                      </a:lnTo>
                      <a:lnTo>
                        <a:pt x="4551" y="14641"/>
                      </a:lnTo>
                      <a:lnTo>
                        <a:pt x="4551" y="14621"/>
                      </a:lnTo>
                      <a:lnTo>
                        <a:pt x="4551" y="14597"/>
                      </a:lnTo>
                      <a:lnTo>
                        <a:pt x="4563" y="14580"/>
                      </a:lnTo>
                      <a:lnTo>
                        <a:pt x="4570" y="14555"/>
                      </a:lnTo>
                      <a:lnTo>
                        <a:pt x="4578" y="14531"/>
                      </a:lnTo>
                      <a:lnTo>
                        <a:pt x="4585" y="14503"/>
                      </a:lnTo>
                      <a:lnTo>
                        <a:pt x="4598" y="14479"/>
                      </a:lnTo>
                      <a:lnTo>
                        <a:pt x="4606" y="14455"/>
                      </a:lnTo>
                      <a:lnTo>
                        <a:pt x="4613" y="14423"/>
                      </a:lnTo>
                      <a:lnTo>
                        <a:pt x="4622" y="14389"/>
                      </a:lnTo>
                      <a:lnTo>
                        <a:pt x="4629" y="14380"/>
                      </a:lnTo>
                      <a:lnTo>
                        <a:pt x="4629" y="14373"/>
                      </a:lnTo>
                      <a:lnTo>
                        <a:pt x="4641" y="14364"/>
                      </a:lnTo>
                      <a:lnTo>
                        <a:pt x="4641" y="14357"/>
                      </a:lnTo>
                      <a:lnTo>
                        <a:pt x="4641" y="14335"/>
                      </a:lnTo>
                      <a:lnTo>
                        <a:pt x="4648" y="14328"/>
                      </a:lnTo>
                      <a:lnTo>
                        <a:pt x="4648" y="14319"/>
                      </a:lnTo>
                      <a:lnTo>
                        <a:pt x="4648" y="14311"/>
                      </a:lnTo>
                      <a:lnTo>
                        <a:pt x="4648" y="14295"/>
                      </a:lnTo>
                      <a:lnTo>
                        <a:pt x="4657" y="14286"/>
                      </a:lnTo>
                      <a:lnTo>
                        <a:pt x="4657" y="14271"/>
                      </a:lnTo>
                      <a:lnTo>
                        <a:pt x="4657" y="14264"/>
                      </a:lnTo>
                      <a:lnTo>
                        <a:pt x="4657" y="14255"/>
                      </a:lnTo>
                      <a:lnTo>
                        <a:pt x="4657" y="14234"/>
                      </a:lnTo>
                      <a:lnTo>
                        <a:pt x="4669" y="14227"/>
                      </a:lnTo>
                      <a:lnTo>
                        <a:pt x="4669" y="14212"/>
                      </a:lnTo>
                      <a:lnTo>
                        <a:pt x="4669" y="14194"/>
                      </a:lnTo>
                      <a:lnTo>
                        <a:pt x="4669" y="14184"/>
                      </a:lnTo>
                      <a:lnTo>
                        <a:pt x="4669" y="14168"/>
                      </a:lnTo>
                      <a:lnTo>
                        <a:pt x="4669" y="14159"/>
                      </a:lnTo>
                      <a:lnTo>
                        <a:pt x="4669" y="14144"/>
                      </a:lnTo>
                      <a:lnTo>
                        <a:pt x="4669" y="14123"/>
                      </a:lnTo>
                      <a:lnTo>
                        <a:pt x="4669" y="14114"/>
                      </a:lnTo>
                      <a:lnTo>
                        <a:pt x="4669" y="14099"/>
                      </a:lnTo>
                      <a:lnTo>
                        <a:pt x="4669" y="14083"/>
                      </a:lnTo>
                      <a:lnTo>
                        <a:pt x="4669" y="14066"/>
                      </a:lnTo>
                      <a:lnTo>
                        <a:pt x="4657" y="14050"/>
                      </a:lnTo>
                      <a:lnTo>
                        <a:pt x="4657" y="14043"/>
                      </a:lnTo>
                      <a:lnTo>
                        <a:pt x="4657" y="14022"/>
                      </a:lnTo>
                      <a:lnTo>
                        <a:pt x="4657" y="14007"/>
                      </a:lnTo>
                      <a:lnTo>
                        <a:pt x="4657" y="13991"/>
                      </a:lnTo>
                      <a:lnTo>
                        <a:pt x="4648" y="13974"/>
                      </a:lnTo>
                      <a:lnTo>
                        <a:pt x="4648" y="13958"/>
                      </a:lnTo>
                      <a:lnTo>
                        <a:pt x="4648" y="13928"/>
                      </a:lnTo>
                      <a:lnTo>
                        <a:pt x="4648" y="13913"/>
                      </a:lnTo>
                      <a:lnTo>
                        <a:pt x="4648" y="13883"/>
                      </a:lnTo>
                      <a:lnTo>
                        <a:pt x="4648" y="13868"/>
                      </a:lnTo>
                      <a:lnTo>
                        <a:pt x="4641" y="13843"/>
                      </a:lnTo>
                      <a:lnTo>
                        <a:pt x="4641" y="13817"/>
                      </a:lnTo>
                      <a:lnTo>
                        <a:pt x="4641" y="13798"/>
                      </a:lnTo>
                      <a:lnTo>
                        <a:pt x="4641" y="13772"/>
                      </a:lnTo>
                      <a:lnTo>
                        <a:pt x="4641" y="13748"/>
                      </a:lnTo>
                      <a:lnTo>
                        <a:pt x="4629" y="13718"/>
                      </a:lnTo>
                      <a:lnTo>
                        <a:pt x="4629" y="13694"/>
                      </a:lnTo>
                      <a:lnTo>
                        <a:pt x="4629" y="13671"/>
                      </a:lnTo>
                      <a:lnTo>
                        <a:pt x="4629" y="13642"/>
                      </a:lnTo>
                      <a:lnTo>
                        <a:pt x="4622" y="13618"/>
                      </a:lnTo>
                      <a:lnTo>
                        <a:pt x="4622" y="13585"/>
                      </a:lnTo>
                      <a:lnTo>
                        <a:pt x="4622" y="13562"/>
                      </a:lnTo>
                      <a:lnTo>
                        <a:pt x="4622" y="13532"/>
                      </a:lnTo>
                      <a:lnTo>
                        <a:pt x="4613" y="13501"/>
                      </a:lnTo>
                      <a:lnTo>
                        <a:pt x="4613" y="13473"/>
                      </a:lnTo>
                      <a:lnTo>
                        <a:pt x="4613" y="13439"/>
                      </a:lnTo>
                      <a:lnTo>
                        <a:pt x="4613" y="13404"/>
                      </a:lnTo>
                      <a:lnTo>
                        <a:pt x="4606" y="13381"/>
                      </a:lnTo>
                      <a:lnTo>
                        <a:pt x="4606" y="13343"/>
                      </a:lnTo>
                      <a:lnTo>
                        <a:pt x="4606" y="13307"/>
                      </a:lnTo>
                      <a:lnTo>
                        <a:pt x="4606" y="13274"/>
                      </a:lnTo>
                      <a:lnTo>
                        <a:pt x="4598" y="13242"/>
                      </a:lnTo>
                      <a:lnTo>
                        <a:pt x="4598" y="13206"/>
                      </a:lnTo>
                      <a:lnTo>
                        <a:pt x="4598" y="13175"/>
                      </a:lnTo>
                      <a:lnTo>
                        <a:pt x="4585" y="13138"/>
                      </a:lnTo>
                      <a:lnTo>
                        <a:pt x="4585" y="13103"/>
                      </a:lnTo>
                      <a:lnTo>
                        <a:pt x="4585" y="13070"/>
                      </a:lnTo>
                      <a:lnTo>
                        <a:pt x="4585" y="13037"/>
                      </a:lnTo>
                      <a:lnTo>
                        <a:pt x="4578" y="13001"/>
                      </a:lnTo>
                      <a:lnTo>
                        <a:pt x="4578" y="12961"/>
                      </a:lnTo>
                      <a:lnTo>
                        <a:pt x="4578" y="12923"/>
                      </a:lnTo>
                      <a:lnTo>
                        <a:pt x="4578" y="12891"/>
                      </a:lnTo>
                      <a:lnTo>
                        <a:pt x="4578" y="12858"/>
                      </a:lnTo>
                      <a:lnTo>
                        <a:pt x="4578" y="12824"/>
                      </a:lnTo>
                      <a:lnTo>
                        <a:pt x="4578" y="12786"/>
                      </a:lnTo>
                      <a:lnTo>
                        <a:pt x="4578" y="12746"/>
                      </a:lnTo>
                      <a:lnTo>
                        <a:pt x="4578" y="12709"/>
                      </a:lnTo>
                      <a:lnTo>
                        <a:pt x="4578" y="12673"/>
                      </a:lnTo>
                      <a:lnTo>
                        <a:pt x="4585" y="12641"/>
                      </a:lnTo>
                      <a:lnTo>
                        <a:pt x="4585" y="12605"/>
                      </a:lnTo>
                      <a:lnTo>
                        <a:pt x="4585" y="12572"/>
                      </a:lnTo>
                      <a:lnTo>
                        <a:pt x="4585" y="12541"/>
                      </a:lnTo>
                      <a:lnTo>
                        <a:pt x="4598" y="12504"/>
                      </a:lnTo>
                      <a:lnTo>
                        <a:pt x="4598" y="12471"/>
                      </a:lnTo>
                      <a:lnTo>
                        <a:pt x="4606" y="12436"/>
                      </a:lnTo>
                      <a:lnTo>
                        <a:pt x="4606" y="12402"/>
                      </a:lnTo>
                      <a:lnTo>
                        <a:pt x="4613" y="12367"/>
                      </a:lnTo>
                      <a:lnTo>
                        <a:pt x="4613" y="12344"/>
                      </a:lnTo>
                      <a:lnTo>
                        <a:pt x="4622" y="12306"/>
                      </a:lnTo>
                      <a:lnTo>
                        <a:pt x="4622" y="12275"/>
                      </a:lnTo>
                      <a:lnTo>
                        <a:pt x="4629" y="12235"/>
                      </a:lnTo>
                      <a:lnTo>
                        <a:pt x="4641" y="12200"/>
                      </a:lnTo>
                      <a:lnTo>
                        <a:pt x="4648" y="12176"/>
                      </a:lnTo>
                      <a:lnTo>
                        <a:pt x="4648" y="12145"/>
                      </a:lnTo>
                      <a:lnTo>
                        <a:pt x="4657" y="12106"/>
                      </a:lnTo>
                      <a:lnTo>
                        <a:pt x="4669" y="12084"/>
                      </a:lnTo>
                      <a:lnTo>
                        <a:pt x="4683" y="12051"/>
                      </a:lnTo>
                      <a:lnTo>
                        <a:pt x="4690" y="12023"/>
                      </a:lnTo>
                      <a:lnTo>
                        <a:pt x="4698" y="11990"/>
                      </a:lnTo>
                      <a:lnTo>
                        <a:pt x="4698" y="11947"/>
                      </a:lnTo>
                      <a:lnTo>
                        <a:pt x="4707" y="11910"/>
                      </a:lnTo>
                      <a:lnTo>
                        <a:pt x="4707" y="11870"/>
                      </a:lnTo>
                      <a:lnTo>
                        <a:pt x="4714" y="11839"/>
                      </a:lnTo>
                      <a:lnTo>
                        <a:pt x="4714" y="11794"/>
                      </a:lnTo>
                      <a:lnTo>
                        <a:pt x="4724" y="11762"/>
                      </a:lnTo>
                      <a:lnTo>
                        <a:pt x="4724" y="11724"/>
                      </a:lnTo>
                      <a:lnTo>
                        <a:pt x="4724" y="11688"/>
                      </a:lnTo>
                      <a:lnTo>
                        <a:pt x="4724" y="11641"/>
                      </a:lnTo>
                      <a:lnTo>
                        <a:pt x="4733" y="11610"/>
                      </a:lnTo>
                      <a:lnTo>
                        <a:pt x="4733" y="11575"/>
                      </a:lnTo>
                      <a:lnTo>
                        <a:pt x="4733" y="11542"/>
                      </a:lnTo>
                      <a:lnTo>
                        <a:pt x="4733" y="11505"/>
                      </a:lnTo>
                      <a:lnTo>
                        <a:pt x="4733" y="11474"/>
                      </a:lnTo>
                      <a:lnTo>
                        <a:pt x="4733" y="11450"/>
                      </a:lnTo>
                      <a:lnTo>
                        <a:pt x="4733" y="11413"/>
                      </a:lnTo>
                      <a:lnTo>
                        <a:pt x="4733" y="11380"/>
                      </a:lnTo>
                      <a:lnTo>
                        <a:pt x="4733" y="11358"/>
                      </a:lnTo>
                      <a:lnTo>
                        <a:pt x="4733" y="11320"/>
                      </a:lnTo>
                      <a:lnTo>
                        <a:pt x="4733" y="11297"/>
                      </a:lnTo>
                      <a:lnTo>
                        <a:pt x="4733" y="11261"/>
                      </a:lnTo>
                      <a:lnTo>
                        <a:pt x="4733" y="11233"/>
                      </a:lnTo>
                      <a:lnTo>
                        <a:pt x="4724" y="11200"/>
                      </a:lnTo>
                      <a:lnTo>
                        <a:pt x="4724" y="11177"/>
                      </a:lnTo>
                      <a:lnTo>
                        <a:pt x="4724" y="11144"/>
                      </a:lnTo>
                      <a:lnTo>
                        <a:pt x="4724" y="11118"/>
                      </a:lnTo>
                      <a:lnTo>
                        <a:pt x="4714" y="11094"/>
                      </a:lnTo>
                      <a:lnTo>
                        <a:pt x="4714" y="11069"/>
                      </a:lnTo>
                      <a:lnTo>
                        <a:pt x="4707" y="11040"/>
                      </a:lnTo>
                      <a:lnTo>
                        <a:pt x="4707" y="11017"/>
                      </a:lnTo>
                      <a:lnTo>
                        <a:pt x="4698" y="10993"/>
                      </a:lnTo>
                      <a:lnTo>
                        <a:pt x="4698" y="10977"/>
                      </a:lnTo>
                      <a:lnTo>
                        <a:pt x="4698" y="10962"/>
                      </a:lnTo>
                      <a:lnTo>
                        <a:pt x="4690" y="10939"/>
                      </a:lnTo>
                      <a:lnTo>
                        <a:pt x="4690" y="10932"/>
                      </a:lnTo>
                      <a:lnTo>
                        <a:pt x="4690" y="10915"/>
                      </a:lnTo>
                      <a:lnTo>
                        <a:pt x="4683" y="10899"/>
                      </a:lnTo>
                      <a:lnTo>
                        <a:pt x="4683" y="10873"/>
                      </a:lnTo>
                      <a:lnTo>
                        <a:pt x="4669" y="10858"/>
                      </a:lnTo>
                      <a:lnTo>
                        <a:pt x="4669" y="10828"/>
                      </a:lnTo>
                      <a:lnTo>
                        <a:pt x="4669" y="10812"/>
                      </a:lnTo>
                      <a:lnTo>
                        <a:pt x="4657" y="10788"/>
                      </a:lnTo>
                      <a:lnTo>
                        <a:pt x="4657" y="10764"/>
                      </a:lnTo>
                      <a:lnTo>
                        <a:pt x="4648" y="10736"/>
                      </a:lnTo>
                      <a:lnTo>
                        <a:pt x="4648" y="10703"/>
                      </a:lnTo>
                      <a:lnTo>
                        <a:pt x="4648" y="10679"/>
                      </a:lnTo>
                      <a:lnTo>
                        <a:pt x="4641" y="10642"/>
                      </a:lnTo>
                      <a:lnTo>
                        <a:pt x="4641" y="10613"/>
                      </a:lnTo>
                      <a:lnTo>
                        <a:pt x="4629" y="10581"/>
                      </a:lnTo>
                      <a:lnTo>
                        <a:pt x="4629" y="10543"/>
                      </a:lnTo>
                      <a:lnTo>
                        <a:pt x="4622" y="10512"/>
                      </a:lnTo>
                      <a:lnTo>
                        <a:pt x="4622" y="10468"/>
                      </a:lnTo>
                      <a:lnTo>
                        <a:pt x="4613" y="10434"/>
                      </a:lnTo>
                      <a:lnTo>
                        <a:pt x="4613" y="10392"/>
                      </a:lnTo>
                      <a:lnTo>
                        <a:pt x="4606" y="10354"/>
                      </a:lnTo>
                      <a:lnTo>
                        <a:pt x="4606" y="10314"/>
                      </a:lnTo>
                      <a:lnTo>
                        <a:pt x="4598" y="10276"/>
                      </a:lnTo>
                      <a:lnTo>
                        <a:pt x="4598" y="10230"/>
                      </a:lnTo>
                      <a:lnTo>
                        <a:pt x="4598" y="10187"/>
                      </a:lnTo>
                      <a:lnTo>
                        <a:pt x="4585" y="10133"/>
                      </a:lnTo>
                      <a:lnTo>
                        <a:pt x="4585" y="10093"/>
                      </a:lnTo>
                      <a:lnTo>
                        <a:pt x="4578" y="10041"/>
                      </a:lnTo>
                      <a:lnTo>
                        <a:pt x="4578" y="9987"/>
                      </a:lnTo>
                      <a:lnTo>
                        <a:pt x="4570" y="9947"/>
                      </a:lnTo>
                      <a:lnTo>
                        <a:pt x="4570" y="9895"/>
                      </a:lnTo>
                      <a:lnTo>
                        <a:pt x="4570" y="9841"/>
                      </a:lnTo>
                      <a:lnTo>
                        <a:pt x="4563" y="9795"/>
                      </a:lnTo>
                      <a:lnTo>
                        <a:pt x="4563" y="9741"/>
                      </a:lnTo>
                      <a:lnTo>
                        <a:pt x="4551" y="9690"/>
                      </a:lnTo>
                      <a:lnTo>
                        <a:pt x="4551" y="9636"/>
                      </a:lnTo>
                      <a:lnTo>
                        <a:pt x="4551" y="9597"/>
                      </a:lnTo>
                      <a:lnTo>
                        <a:pt x="4542" y="9544"/>
                      </a:lnTo>
                      <a:lnTo>
                        <a:pt x="4542" y="9491"/>
                      </a:lnTo>
                      <a:lnTo>
                        <a:pt x="4542" y="9451"/>
                      </a:lnTo>
                      <a:lnTo>
                        <a:pt x="4533" y="9397"/>
                      </a:lnTo>
                      <a:lnTo>
                        <a:pt x="4533" y="9355"/>
                      </a:lnTo>
                      <a:lnTo>
                        <a:pt x="4533" y="9310"/>
                      </a:lnTo>
                      <a:lnTo>
                        <a:pt x="4523" y="9261"/>
                      </a:lnTo>
                      <a:lnTo>
                        <a:pt x="4523" y="9216"/>
                      </a:lnTo>
                      <a:lnTo>
                        <a:pt x="4523" y="9176"/>
                      </a:lnTo>
                      <a:lnTo>
                        <a:pt x="4523" y="9131"/>
                      </a:lnTo>
                      <a:lnTo>
                        <a:pt x="4514" y="9089"/>
                      </a:lnTo>
                      <a:lnTo>
                        <a:pt x="4514" y="9046"/>
                      </a:lnTo>
                      <a:lnTo>
                        <a:pt x="4514" y="9004"/>
                      </a:lnTo>
                      <a:lnTo>
                        <a:pt x="4514" y="8959"/>
                      </a:lnTo>
                      <a:lnTo>
                        <a:pt x="4514" y="8914"/>
                      </a:lnTo>
                      <a:lnTo>
                        <a:pt x="4514" y="8874"/>
                      </a:lnTo>
                      <a:lnTo>
                        <a:pt x="4507" y="8829"/>
                      </a:lnTo>
                      <a:lnTo>
                        <a:pt x="4507" y="8796"/>
                      </a:lnTo>
                      <a:lnTo>
                        <a:pt x="4507" y="8758"/>
                      </a:lnTo>
                      <a:lnTo>
                        <a:pt x="4507" y="8711"/>
                      </a:lnTo>
                      <a:lnTo>
                        <a:pt x="4507" y="8678"/>
                      </a:lnTo>
                      <a:lnTo>
                        <a:pt x="4507" y="8643"/>
                      </a:lnTo>
                      <a:lnTo>
                        <a:pt x="4507" y="8600"/>
                      </a:lnTo>
                      <a:lnTo>
                        <a:pt x="4507" y="8568"/>
                      </a:lnTo>
                      <a:lnTo>
                        <a:pt x="4507" y="8532"/>
                      </a:lnTo>
                      <a:lnTo>
                        <a:pt x="4507" y="8568"/>
                      </a:lnTo>
                      <a:lnTo>
                        <a:pt x="4507" y="8600"/>
                      </a:lnTo>
                      <a:lnTo>
                        <a:pt x="4507" y="8643"/>
                      </a:lnTo>
                      <a:lnTo>
                        <a:pt x="4507" y="8678"/>
                      </a:lnTo>
                      <a:lnTo>
                        <a:pt x="4507" y="8719"/>
                      </a:lnTo>
                      <a:lnTo>
                        <a:pt x="4507" y="8765"/>
                      </a:lnTo>
                      <a:lnTo>
                        <a:pt x="4499" y="8796"/>
                      </a:lnTo>
                      <a:lnTo>
                        <a:pt x="4499" y="8836"/>
                      </a:lnTo>
                      <a:lnTo>
                        <a:pt x="4499" y="8883"/>
                      </a:lnTo>
                      <a:lnTo>
                        <a:pt x="4499" y="8914"/>
                      </a:lnTo>
                      <a:lnTo>
                        <a:pt x="4499" y="8959"/>
                      </a:lnTo>
                      <a:lnTo>
                        <a:pt x="4499" y="9004"/>
                      </a:lnTo>
                      <a:lnTo>
                        <a:pt x="4488" y="9046"/>
                      </a:lnTo>
                      <a:lnTo>
                        <a:pt x="4488" y="9089"/>
                      </a:lnTo>
                      <a:lnTo>
                        <a:pt x="4488" y="9131"/>
                      </a:lnTo>
                      <a:lnTo>
                        <a:pt x="4488" y="9176"/>
                      </a:lnTo>
                      <a:lnTo>
                        <a:pt x="4479" y="9216"/>
                      </a:lnTo>
                      <a:lnTo>
                        <a:pt x="4479" y="9261"/>
                      </a:lnTo>
                      <a:lnTo>
                        <a:pt x="4479" y="9301"/>
                      </a:lnTo>
                      <a:lnTo>
                        <a:pt x="4472" y="9346"/>
                      </a:lnTo>
                      <a:lnTo>
                        <a:pt x="4472" y="9390"/>
                      </a:lnTo>
                      <a:lnTo>
                        <a:pt x="4472" y="9430"/>
                      </a:lnTo>
                      <a:lnTo>
                        <a:pt x="4464" y="9475"/>
                      </a:lnTo>
                      <a:lnTo>
                        <a:pt x="4464" y="9527"/>
                      </a:lnTo>
                      <a:lnTo>
                        <a:pt x="4455" y="9574"/>
                      </a:lnTo>
                      <a:lnTo>
                        <a:pt x="4455" y="9612"/>
                      </a:lnTo>
                      <a:lnTo>
                        <a:pt x="4443" y="9661"/>
                      </a:lnTo>
                      <a:lnTo>
                        <a:pt x="4443" y="9706"/>
                      </a:lnTo>
                      <a:lnTo>
                        <a:pt x="4436" y="9748"/>
                      </a:lnTo>
                      <a:lnTo>
                        <a:pt x="4436" y="9801"/>
                      </a:lnTo>
                      <a:lnTo>
                        <a:pt x="4424" y="9841"/>
                      </a:lnTo>
                      <a:lnTo>
                        <a:pt x="4424" y="9895"/>
                      </a:lnTo>
                      <a:lnTo>
                        <a:pt x="4417" y="9940"/>
                      </a:lnTo>
                      <a:lnTo>
                        <a:pt x="4417" y="9987"/>
                      </a:lnTo>
                      <a:lnTo>
                        <a:pt x="4408" y="10031"/>
                      </a:lnTo>
                      <a:lnTo>
                        <a:pt x="4408" y="10078"/>
                      </a:lnTo>
                      <a:lnTo>
                        <a:pt x="4400" y="10118"/>
                      </a:lnTo>
                      <a:lnTo>
                        <a:pt x="4400" y="10163"/>
                      </a:lnTo>
                      <a:lnTo>
                        <a:pt x="4393" y="10206"/>
                      </a:lnTo>
                      <a:lnTo>
                        <a:pt x="4393" y="10246"/>
                      </a:lnTo>
                      <a:lnTo>
                        <a:pt x="4382" y="10291"/>
                      </a:lnTo>
                      <a:lnTo>
                        <a:pt x="4382" y="10331"/>
                      </a:lnTo>
                      <a:lnTo>
                        <a:pt x="4373" y="10368"/>
                      </a:lnTo>
                      <a:lnTo>
                        <a:pt x="4373" y="10401"/>
                      </a:lnTo>
                      <a:lnTo>
                        <a:pt x="4365" y="10442"/>
                      </a:lnTo>
                      <a:lnTo>
                        <a:pt x="4365" y="10477"/>
                      </a:lnTo>
                      <a:lnTo>
                        <a:pt x="4358" y="10512"/>
                      </a:lnTo>
                      <a:lnTo>
                        <a:pt x="4358" y="10543"/>
                      </a:lnTo>
                      <a:lnTo>
                        <a:pt x="4358" y="10581"/>
                      </a:lnTo>
                      <a:lnTo>
                        <a:pt x="4349" y="10613"/>
                      </a:lnTo>
                      <a:lnTo>
                        <a:pt x="4349" y="10642"/>
                      </a:lnTo>
                      <a:lnTo>
                        <a:pt x="4337" y="10679"/>
                      </a:lnTo>
                      <a:lnTo>
                        <a:pt x="4337" y="10703"/>
                      </a:lnTo>
                      <a:lnTo>
                        <a:pt x="4337" y="10736"/>
                      </a:lnTo>
                      <a:lnTo>
                        <a:pt x="4330" y="10764"/>
                      </a:lnTo>
                      <a:lnTo>
                        <a:pt x="4330" y="10788"/>
                      </a:lnTo>
                      <a:lnTo>
                        <a:pt x="4330" y="10812"/>
                      </a:lnTo>
                      <a:lnTo>
                        <a:pt x="4318" y="10838"/>
                      </a:lnTo>
                      <a:lnTo>
                        <a:pt x="4318" y="10866"/>
                      </a:lnTo>
                      <a:lnTo>
                        <a:pt x="4318" y="10892"/>
                      </a:lnTo>
                      <a:lnTo>
                        <a:pt x="4309" y="10908"/>
                      </a:lnTo>
                      <a:lnTo>
                        <a:pt x="4309" y="10932"/>
                      </a:lnTo>
                      <a:lnTo>
                        <a:pt x="4309" y="10948"/>
                      </a:lnTo>
                      <a:lnTo>
                        <a:pt x="4302" y="10977"/>
                      </a:lnTo>
                      <a:lnTo>
                        <a:pt x="4302" y="10984"/>
                      </a:lnTo>
                      <a:lnTo>
                        <a:pt x="4302" y="11002"/>
                      </a:lnTo>
                      <a:lnTo>
                        <a:pt x="4302" y="11017"/>
                      </a:lnTo>
                      <a:lnTo>
                        <a:pt x="4294" y="11033"/>
                      </a:lnTo>
                      <a:lnTo>
                        <a:pt x="4294" y="11040"/>
                      </a:lnTo>
                      <a:lnTo>
                        <a:pt x="4294" y="11062"/>
                      </a:lnTo>
                      <a:lnTo>
                        <a:pt x="4294" y="11078"/>
                      </a:lnTo>
                      <a:lnTo>
                        <a:pt x="4287" y="11094"/>
                      </a:lnTo>
                      <a:lnTo>
                        <a:pt x="4287" y="11109"/>
                      </a:lnTo>
                      <a:lnTo>
                        <a:pt x="4287" y="11128"/>
                      </a:lnTo>
                      <a:lnTo>
                        <a:pt x="4287" y="11144"/>
                      </a:lnTo>
                      <a:lnTo>
                        <a:pt x="4287" y="11163"/>
                      </a:lnTo>
                      <a:lnTo>
                        <a:pt x="4287" y="11184"/>
                      </a:lnTo>
                      <a:lnTo>
                        <a:pt x="4274" y="11200"/>
                      </a:lnTo>
                      <a:lnTo>
                        <a:pt x="4274" y="11217"/>
                      </a:lnTo>
                      <a:lnTo>
                        <a:pt x="4274" y="11233"/>
                      </a:lnTo>
                      <a:lnTo>
                        <a:pt x="4274" y="11254"/>
                      </a:lnTo>
                      <a:lnTo>
                        <a:pt x="4274" y="11269"/>
                      </a:lnTo>
                      <a:lnTo>
                        <a:pt x="4274" y="11285"/>
                      </a:lnTo>
                      <a:lnTo>
                        <a:pt x="4274" y="11304"/>
                      </a:lnTo>
                      <a:lnTo>
                        <a:pt x="4274" y="11320"/>
                      </a:lnTo>
                      <a:lnTo>
                        <a:pt x="4274" y="11347"/>
                      </a:lnTo>
                      <a:lnTo>
                        <a:pt x="4274" y="11365"/>
                      </a:lnTo>
                      <a:lnTo>
                        <a:pt x="4274" y="11380"/>
                      </a:lnTo>
                      <a:lnTo>
                        <a:pt x="4274" y="11398"/>
                      </a:lnTo>
                      <a:lnTo>
                        <a:pt x="4274" y="11420"/>
                      </a:lnTo>
                      <a:lnTo>
                        <a:pt x="4274" y="11438"/>
                      </a:lnTo>
                      <a:lnTo>
                        <a:pt x="4274" y="11459"/>
                      </a:lnTo>
                      <a:lnTo>
                        <a:pt x="4274" y="11474"/>
                      </a:lnTo>
                      <a:lnTo>
                        <a:pt x="4274" y="11498"/>
                      </a:lnTo>
                      <a:lnTo>
                        <a:pt x="4274" y="11514"/>
                      </a:lnTo>
                      <a:lnTo>
                        <a:pt x="4274" y="11542"/>
                      </a:lnTo>
                      <a:lnTo>
                        <a:pt x="4287" y="11559"/>
                      </a:lnTo>
                      <a:lnTo>
                        <a:pt x="4287" y="11575"/>
                      </a:lnTo>
                      <a:lnTo>
                        <a:pt x="4287" y="11601"/>
                      </a:lnTo>
                      <a:lnTo>
                        <a:pt x="4287" y="11618"/>
                      </a:lnTo>
                      <a:lnTo>
                        <a:pt x="4287" y="11641"/>
                      </a:lnTo>
                      <a:lnTo>
                        <a:pt x="4287" y="11663"/>
                      </a:lnTo>
                      <a:lnTo>
                        <a:pt x="4294" y="11679"/>
                      </a:lnTo>
                      <a:lnTo>
                        <a:pt x="4294" y="11695"/>
                      </a:lnTo>
                      <a:lnTo>
                        <a:pt x="4294" y="11716"/>
                      </a:lnTo>
                      <a:lnTo>
                        <a:pt x="4294" y="11742"/>
                      </a:lnTo>
                      <a:lnTo>
                        <a:pt x="4294" y="11762"/>
                      </a:lnTo>
                      <a:lnTo>
                        <a:pt x="4302" y="11778"/>
                      </a:lnTo>
                      <a:lnTo>
                        <a:pt x="4302" y="11794"/>
                      </a:lnTo>
                      <a:lnTo>
                        <a:pt x="4302" y="11809"/>
                      </a:lnTo>
                      <a:lnTo>
                        <a:pt x="4302" y="11818"/>
                      </a:lnTo>
                      <a:lnTo>
                        <a:pt x="4302" y="11839"/>
                      </a:lnTo>
                      <a:lnTo>
                        <a:pt x="4309" y="11855"/>
                      </a:lnTo>
                      <a:lnTo>
                        <a:pt x="4309" y="11870"/>
                      </a:lnTo>
                      <a:lnTo>
                        <a:pt x="4309" y="11879"/>
                      </a:lnTo>
                      <a:lnTo>
                        <a:pt x="4309" y="11894"/>
                      </a:lnTo>
                      <a:lnTo>
                        <a:pt x="4309" y="11910"/>
                      </a:lnTo>
                      <a:lnTo>
                        <a:pt x="4318" y="11919"/>
                      </a:lnTo>
                      <a:lnTo>
                        <a:pt x="4318" y="11940"/>
                      </a:lnTo>
                      <a:lnTo>
                        <a:pt x="4318" y="11947"/>
                      </a:lnTo>
                      <a:lnTo>
                        <a:pt x="4318" y="11955"/>
                      </a:lnTo>
                      <a:lnTo>
                        <a:pt x="4318" y="11971"/>
                      </a:lnTo>
                      <a:lnTo>
                        <a:pt x="4330" y="11980"/>
                      </a:lnTo>
                      <a:lnTo>
                        <a:pt x="4330" y="11990"/>
                      </a:lnTo>
                      <a:lnTo>
                        <a:pt x="4330" y="11999"/>
                      </a:lnTo>
                      <a:lnTo>
                        <a:pt x="4330" y="12007"/>
                      </a:lnTo>
                      <a:lnTo>
                        <a:pt x="4330" y="12014"/>
                      </a:lnTo>
                      <a:lnTo>
                        <a:pt x="4330" y="12030"/>
                      </a:lnTo>
                      <a:lnTo>
                        <a:pt x="4337" y="12059"/>
                      </a:lnTo>
                      <a:lnTo>
                        <a:pt x="4337" y="12084"/>
                      </a:lnTo>
                      <a:lnTo>
                        <a:pt x="4349" y="12106"/>
                      </a:lnTo>
                      <a:lnTo>
                        <a:pt x="4349" y="12145"/>
                      </a:lnTo>
                      <a:lnTo>
                        <a:pt x="4358" y="12169"/>
                      </a:lnTo>
                      <a:lnTo>
                        <a:pt x="4358" y="12200"/>
                      </a:lnTo>
                      <a:lnTo>
                        <a:pt x="4358" y="12228"/>
                      </a:lnTo>
                      <a:lnTo>
                        <a:pt x="4365" y="12254"/>
                      </a:lnTo>
                      <a:lnTo>
                        <a:pt x="4365" y="12291"/>
                      </a:lnTo>
                      <a:lnTo>
                        <a:pt x="4365" y="12315"/>
                      </a:lnTo>
                      <a:lnTo>
                        <a:pt x="4365" y="12351"/>
                      </a:lnTo>
                      <a:lnTo>
                        <a:pt x="4365" y="12384"/>
                      </a:lnTo>
                      <a:lnTo>
                        <a:pt x="4373" y="12410"/>
                      </a:lnTo>
                      <a:lnTo>
                        <a:pt x="4373" y="12445"/>
                      </a:lnTo>
                      <a:lnTo>
                        <a:pt x="4373" y="12471"/>
                      </a:lnTo>
                      <a:lnTo>
                        <a:pt x="4365" y="12504"/>
                      </a:lnTo>
                      <a:lnTo>
                        <a:pt x="4365" y="12541"/>
                      </a:lnTo>
                      <a:lnTo>
                        <a:pt x="4365" y="12572"/>
                      </a:lnTo>
                      <a:lnTo>
                        <a:pt x="4365" y="12596"/>
                      </a:lnTo>
                      <a:lnTo>
                        <a:pt x="4365" y="12634"/>
                      </a:lnTo>
                      <a:lnTo>
                        <a:pt x="4365" y="12666"/>
                      </a:lnTo>
                      <a:lnTo>
                        <a:pt x="4358" y="12700"/>
                      </a:lnTo>
                      <a:lnTo>
                        <a:pt x="4358" y="12725"/>
                      </a:lnTo>
                      <a:lnTo>
                        <a:pt x="4349" y="12761"/>
                      </a:lnTo>
                      <a:lnTo>
                        <a:pt x="4349" y="12792"/>
                      </a:lnTo>
                      <a:lnTo>
                        <a:pt x="4337" y="12831"/>
                      </a:lnTo>
                      <a:lnTo>
                        <a:pt x="4337" y="12867"/>
                      </a:lnTo>
                      <a:lnTo>
                        <a:pt x="4330" y="12898"/>
                      </a:lnTo>
                      <a:lnTo>
                        <a:pt x="4330" y="12931"/>
                      </a:lnTo>
                      <a:lnTo>
                        <a:pt x="4318" y="12970"/>
                      </a:lnTo>
                      <a:lnTo>
                        <a:pt x="4309" y="13001"/>
                      </a:lnTo>
                      <a:lnTo>
                        <a:pt x="4302" y="13030"/>
                      </a:lnTo>
                      <a:lnTo>
                        <a:pt x="4302" y="13070"/>
                      </a:lnTo>
                      <a:lnTo>
                        <a:pt x="4294" y="13103"/>
                      </a:lnTo>
                      <a:lnTo>
                        <a:pt x="4287" y="13138"/>
                      </a:lnTo>
                      <a:lnTo>
                        <a:pt x="4274" y="13166"/>
                      </a:lnTo>
                      <a:lnTo>
                        <a:pt x="4268" y="13197"/>
                      </a:lnTo>
                      <a:lnTo>
                        <a:pt x="4268" y="13234"/>
                      </a:lnTo>
                      <a:lnTo>
                        <a:pt x="4259" y="13267"/>
                      </a:lnTo>
                      <a:lnTo>
                        <a:pt x="4252" y="13298"/>
                      </a:lnTo>
                      <a:lnTo>
                        <a:pt x="4241" y="13336"/>
                      </a:lnTo>
                      <a:lnTo>
                        <a:pt x="4241" y="13364"/>
                      </a:lnTo>
                      <a:lnTo>
                        <a:pt x="4231" y="13397"/>
                      </a:lnTo>
                      <a:lnTo>
                        <a:pt x="4231" y="13428"/>
                      </a:lnTo>
                      <a:lnTo>
                        <a:pt x="4219" y="13458"/>
                      </a:lnTo>
                      <a:lnTo>
                        <a:pt x="4212" y="13489"/>
                      </a:lnTo>
                      <a:lnTo>
                        <a:pt x="4212" y="13517"/>
                      </a:lnTo>
                      <a:lnTo>
                        <a:pt x="4203" y="13553"/>
                      </a:lnTo>
                      <a:lnTo>
                        <a:pt x="4203" y="13578"/>
                      </a:lnTo>
                      <a:lnTo>
                        <a:pt x="4195" y="13609"/>
                      </a:lnTo>
                      <a:lnTo>
                        <a:pt x="4195" y="13633"/>
                      </a:lnTo>
                      <a:lnTo>
                        <a:pt x="4188" y="13663"/>
                      </a:lnTo>
                      <a:lnTo>
                        <a:pt x="4188" y="13687"/>
                      </a:lnTo>
                      <a:lnTo>
                        <a:pt x="4177" y="13718"/>
                      </a:lnTo>
                      <a:lnTo>
                        <a:pt x="4177" y="13748"/>
                      </a:lnTo>
                      <a:lnTo>
                        <a:pt x="4169" y="13772"/>
                      </a:lnTo>
                      <a:lnTo>
                        <a:pt x="4169" y="13798"/>
                      </a:lnTo>
                      <a:lnTo>
                        <a:pt x="4162" y="13824"/>
                      </a:lnTo>
                      <a:lnTo>
                        <a:pt x="4162" y="13852"/>
                      </a:lnTo>
                      <a:lnTo>
                        <a:pt x="4162" y="13876"/>
                      </a:lnTo>
                      <a:lnTo>
                        <a:pt x="4153" y="13904"/>
                      </a:lnTo>
                      <a:lnTo>
                        <a:pt x="4153" y="13920"/>
                      </a:lnTo>
                      <a:lnTo>
                        <a:pt x="4153" y="13948"/>
                      </a:lnTo>
                      <a:lnTo>
                        <a:pt x="4144" y="13974"/>
                      </a:lnTo>
                      <a:lnTo>
                        <a:pt x="4144" y="13991"/>
                      </a:lnTo>
                      <a:lnTo>
                        <a:pt x="4144" y="14007"/>
                      </a:lnTo>
                      <a:lnTo>
                        <a:pt x="4136" y="14022"/>
                      </a:lnTo>
                      <a:lnTo>
                        <a:pt x="4136" y="14043"/>
                      </a:lnTo>
                      <a:lnTo>
                        <a:pt x="4136" y="14059"/>
                      </a:lnTo>
                      <a:lnTo>
                        <a:pt x="4136" y="14074"/>
                      </a:lnTo>
                      <a:lnTo>
                        <a:pt x="4125" y="14090"/>
                      </a:lnTo>
                      <a:lnTo>
                        <a:pt x="4125" y="14107"/>
                      </a:lnTo>
                      <a:lnTo>
                        <a:pt x="4125" y="14123"/>
                      </a:lnTo>
                      <a:lnTo>
                        <a:pt x="4125" y="14144"/>
                      </a:lnTo>
                      <a:lnTo>
                        <a:pt x="4125" y="14153"/>
                      </a:lnTo>
                      <a:lnTo>
                        <a:pt x="4125" y="14168"/>
                      </a:lnTo>
                      <a:lnTo>
                        <a:pt x="4136" y="14184"/>
                      </a:lnTo>
                      <a:lnTo>
                        <a:pt x="4136" y="14194"/>
                      </a:lnTo>
                      <a:lnTo>
                        <a:pt x="4136" y="14212"/>
                      </a:lnTo>
                      <a:lnTo>
                        <a:pt x="4136" y="14227"/>
                      </a:lnTo>
                      <a:lnTo>
                        <a:pt x="4136" y="14234"/>
                      </a:lnTo>
                      <a:lnTo>
                        <a:pt x="4144" y="14255"/>
                      </a:lnTo>
                      <a:lnTo>
                        <a:pt x="4144" y="14264"/>
                      </a:lnTo>
                      <a:lnTo>
                        <a:pt x="4144" y="14279"/>
                      </a:lnTo>
                      <a:lnTo>
                        <a:pt x="4153" y="14286"/>
                      </a:lnTo>
                      <a:lnTo>
                        <a:pt x="4153" y="14295"/>
                      </a:lnTo>
                      <a:lnTo>
                        <a:pt x="4162" y="14311"/>
                      </a:lnTo>
                      <a:lnTo>
                        <a:pt x="4162" y="14319"/>
                      </a:lnTo>
                      <a:lnTo>
                        <a:pt x="4169" y="14328"/>
                      </a:lnTo>
                      <a:lnTo>
                        <a:pt x="4169" y="14335"/>
                      </a:lnTo>
                      <a:lnTo>
                        <a:pt x="4177" y="14357"/>
                      </a:lnTo>
                      <a:lnTo>
                        <a:pt x="4188" y="14364"/>
                      </a:lnTo>
                      <a:lnTo>
                        <a:pt x="4195" y="14373"/>
                      </a:lnTo>
                      <a:lnTo>
                        <a:pt x="4195" y="14380"/>
                      </a:lnTo>
                      <a:lnTo>
                        <a:pt x="4203" y="14389"/>
                      </a:lnTo>
                      <a:lnTo>
                        <a:pt x="4212" y="14389"/>
                      </a:lnTo>
                      <a:lnTo>
                        <a:pt x="4219" y="14423"/>
                      </a:lnTo>
                      <a:lnTo>
                        <a:pt x="4241" y="14455"/>
                      </a:lnTo>
                      <a:lnTo>
                        <a:pt x="4252" y="14479"/>
                      </a:lnTo>
                      <a:lnTo>
                        <a:pt x="4259" y="14503"/>
                      </a:lnTo>
                      <a:lnTo>
                        <a:pt x="4268" y="14531"/>
                      </a:lnTo>
                      <a:lnTo>
                        <a:pt x="4274" y="14555"/>
                      </a:lnTo>
                      <a:lnTo>
                        <a:pt x="4287" y="14580"/>
                      </a:lnTo>
                      <a:lnTo>
                        <a:pt x="4294" y="14606"/>
                      </a:lnTo>
                      <a:lnTo>
                        <a:pt x="4294" y="14621"/>
                      </a:lnTo>
                      <a:lnTo>
                        <a:pt x="4302" y="14649"/>
                      </a:lnTo>
                      <a:lnTo>
                        <a:pt x="4302" y="14668"/>
                      </a:lnTo>
                      <a:lnTo>
                        <a:pt x="4302" y="14693"/>
                      </a:lnTo>
                      <a:lnTo>
                        <a:pt x="4302" y="14708"/>
                      </a:lnTo>
                      <a:lnTo>
                        <a:pt x="4302" y="14724"/>
                      </a:lnTo>
                      <a:lnTo>
                        <a:pt x="4302" y="14752"/>
                      </a:lnTo>
                      <a:lnTo>
                        <a:pt x="4302" y="14769"/>
                      </a:lnTo>
                      <a:lnTo>
                        <a:pt x="4302" y="14776"/>
                      </a:lnTo>
                      <a:lnTo>
                        <a:pt x="4294" y="14792"/>
                      </a:lnTo>
                      <a:lnTo>
                        <a:pt x="4294" y="14809"/>
                      </a:lnTo>
                      <a:lnTo>
                        <a:pt x="4287" y="14826"/>
                      </a:lnTo>
                      <a:lnTo>
                        <a:pt x="4287" y="14839"/>
                      </a:lnTo>
                      <a:lnTo>
                        <a:pt x="4274" y="14854"/>
                      </a:lnTo>
                      <a:lnTo>
                        <a:pt x="4268" y="14861"/>
                      </a:lnTo>
                      <a:lnTo>
                        <a:pt x="4259" y="14870"/>
                      </a:lnTo>
                      <a:lnTo>
                        <a:pt x="4252" y="14877"/>
                      </a:lnTo>
                      <a:lnTo>
                        <a:pt x="4231" y="14889"/>
                      </a:lnTo>
                      <a:lnTo>
                        <a:pt x="4219" y="14896"/>
                      </a:lnTo>
                      <a:lnTo>
                        <a:pt x="4203" y="14905"/>
                      </a:lnTo>
                      <a:lnTo>
                        <a:pt x="4195" y="14913"/>
                      </a:lnTo>
                      <a:lnTo>
                        <a:pt x="4177" y="14913"/>
                      </a:lnTo>
                      <a:lnTo>
                        <a:pt x="4162" y="14920"/>
                      </a:lnTo>
                      <a:lnTo>
                        <a:pt x="4144" y="14920"/>
                      </a:lnTo>
                      <a:lnTo>
                        <a:pt x="4136" y="14920"/>
                      </a:lnTo>
                      <a:lnTo>
                        <a:pt x="4125" y="14929"/>
                      </a:lnTo>
                      <a:lnTo>
                        <a:pt x="4104" y="14929"/>
                      </a:lnTo>
                      <a:lnTo>
                        <a:pt x="4089" y="14929"/>
                      </a:lnTo>
                      <a:lnTo>
                        <a:pt x="4082" y="14941"/>
                      </a:lnTo>
                      <a:lnTo>
                        <a:pt x="4063" y="14941"/>
                      </a:lnTo>
                      <a:lnTo>
                        <a:pt x="4047" y="14950"/>
                      </a:lnTo>
                      <a:lnTo>
                        <a:pt x="4028" y="14950"/>
                      </a:lnTo>
                      <a:lnTo>
                        <a:pt x="3998" y="14957"/>
                      </a:lnTo>
                      <a:lnTo>
                        <a:pt x="3983" y="14965"/>
                      </a:lnTo>
                      <a:lnTo>
                        <a:pt x="3964" y="14965"/>
                      </a:lnTo>
                      <a:lnTo>
                        <a:pt x="3931" y="14972"/>
                      </a:lnTo>
                      <a:lnTo>
                        <a:pt x="3915" y="14981"/>
                      </a:lnTo>
                      <a:lnTo>
                        <a:pt x="3887" y="14990"/>
                      </a:lnTo>
                      <a:lnTo>
                        <a:pt x="3865" y="15004"/>
                      </a:lnTo>
                      <a:lnTo>
                        <a:pt x="3837" y="15004"/>
                      </a:lnTo>
                      <a:lnTo>
                        <a:pt x="3807" y="15011"/>
                      </a:lnTo>
                      <a:lnTo>
                        <a:pt x="3781" y="15021"/>
                      </a:lnTo>
                      <a:lnTo>
                        <a:pt x="3757" y="15030"/>
                      </a:lnTo>
                      <a:lnTo>
                        <a:pt x="3717" y="15037"/>
                      </a:lnTo>
                      <a:lnTo>
                        <a:pt x="3694" y="15045"/>
                      </a:lnTo>
                      <a:lnTo>
                        <a:pt x="3660" y="15054"/>
                      </a:lnTo>
                      <a:lnTo>
                        <a:pt x="3632" y="15063"/>
                      </a:lnTo>
                      <a:lnTo>
                        <a:pt x="3595" y="15071"/>
                      </a:lnTo>
                      <a:lnTo>
                        <a:pt x="3561" y="15080"/>
                      </a:lnTo>
                      <a:lnTo>
                        <a:pt x="3522" y="15096"/>
                      </a:lnTo>
                      <a:lnTo>
                        <a:pt x="3488" y="15103"/>
                      </a:lnTo>
                      <a:lnTo>
                        <a:pt x="3453" y="15111"/>
                      </a:lnTo>
                      <a:lnTo>
                        <a:pt x="3413" y="15125"/>
                      </a:lnTo>
                      <a:lnTo>
                        <a:pt x="3380" y="15134"/>
                      </a:lnTo>
                      <a:lnTo>
                        <a:pt x="3333" y="15150"/>
                      </a:lnTo>
                      <a:lnTo>
                        <a:pt x="3298" y="15158"/>
                      </a:lnTo>
                      <a:lnTo>
                        <a:pt x="3257" y="15165"/>
                      </a:lnTo>
                      <a:lnTo>
                        <a:pt x="3213" y="15174"/>
                      </a:lnTo>
                      <a:lnTo>
                        <a:pt x="3178" y="15189"/>
                      </a:lnTo>
                      <a:lnTo>
                        <a:pt x="3142" y="15196"/>
                      </a:lnTo>
                      <a:lnTo>
                        <a:pt x="3107" y="15196"/>
                      </a:lnTo>
                      <a:lnTo>
                        <a:pt x="3072" y="15205"/>
                      </a:lnTo>
                      <a:lnTo>
                        <a:pt x="3036" y="15212"/>
                      </a:lnTo>
                      <a:lnTo>
                        <a:pt x="3000" y="15212"/>
                      </a:lnTo>
                      <a:lnTo>
                        <a:pt x="2965" y="15226"/>
                      </a:lnTo>
                      <a:lnTo>
                        <a:pt x="2942" y="15226"/>
                      </a:lnTo>
                      <a:lnTo>
                        <a:pt x="2909" y="15226"/>
                      </a:lnTo>
                      <a:lnTo>
                        <a:pt x="2876" y="15226"/>
                      </a:lnTo>
                      <a:lnTo>
                        <a:pt x="2852" y="15226"/>
                      </a:lnTo>
                      <a:lnTo>
                        <a:pt x="2822" y="15226"/>
                      </a:lnTo>
                      <a:lnTo>
                        <a:pt x="2795" y="15212"/>
                      </a:lnTo>
                      <a:lnTo>
                        <a:pt x="2769" y="15212"/>
                      </a:lnTo>
                      <a:lnTo>
                        <a:pt x="2744" y="15205"/>
                      </a:lnTo>
                      <a:lnTo>
                        <a:pt x="2716" y="15205"/>
                      </a:lnTo>
                      <a:lnTo>
                        <a:pt x="2697" y="15196"/>
                      </a:lnTo>
                      <a:lnTo>
                        <a:pt x="2671" y="15189"/>
                      </a:lnTo>
                      <a:lnTo>
                        <a:pt x="2654" y="15181"/>
                      </a:lnTo>
                      <a:lnTo>
                        <a:pt x="2638" y="15174"/>
                      </a:lnTo>
                      <a:lnTo>
                        <a:pt x="2621" y="15158"/>
                      </a:lnTo>
                      <a:lnTo>
                        <a:pt x="2598" y="15150"/>
                      </a:lnTo>
                      <a:lnTo>
                        <a:pt x="2583" y="15134"/>
                      </a:lnTo>
                      <a:lnTo>
                        <a:pt x="2565" y="15125"/>
                      </a:lnTo>
                      <a:lnTo>
                        <a:pt x="2548" y="15103"/>
                      </a:lnTo>
                      <a:lnTo>
                        <a:pt x="2541" y="15087"/>
                      </a:lnTo>
                      <a:lnTo>
                        <a:pt x="2532" y="15071"/>
                      </a:lnTo>
                      <a:lnTo>
                        <a:pt x="2515" y="15054"/>
                      </a:lnTo>
                      <a:lnTo>
                        <a:pt x="2498" y="15037"/>
                      </a:lnTo>
                      <a:lnTo>
                        <a:pt x="2491" y="15011"/>
                      </a:lnTo>
                      <a:lnTo>
                        <a:pt x="2480" y="15004"/>
                      </a:lnTo>
                      <a:lnTo>
                        <a:pt x="2480" y="14990"/>
                      </a:lnTo>
                      <a:lnTo>
                        <a:pt x="2472" y="14981"/>
                      </a:lnTo>
                      <a:lnTo>
                        <a:pt x="2472" y="14972"/>
                      </a:lnTo>
                      <a:lnTo>
                        <a:pt x="2472" y="14965"/>
                      </a:lnTo>
                      <a:lnTo>
                        <a:pt x="2472" y="14957"/>
                      </a:lnTo>
                      <a:lnTo>
                        <a:pt x="2472" y="14950"/>
                      </a:lnTo>
                      <a:lnTo>
                        <a:pt x="2472" y="14941"/>
                      </a:lnTo>
                      <a:lnTo>
                        <a:pt x="2472" y="14929"/>
                      </a:lnTo>
                      <a:lnTo>
                        <a:pt x="2480" y="14920"/>
                      </a:lnTo>
                      <a:lnTo>
                        <a:pt x="2480" y="14913"/>
                      </a:lnTo>
                      <a:lnTo>
                        <a:pt x="2491" y="14905"/>
                      </a:lnTo>
                      <a:lnTo>
                        <a:pt x="2498" y="14896"/>
                      </a:lnTo>
                      <a:lnTo>
                        <a:pt x="2498" y="14877"/>
                      </a:lnTo>
                      <a:lnTo>
                        <a:pt x="2515" y="14877"/>
                      </a:lnTo>
                      <a:lnTo>
                        <a:pt x="2532" y="14870"/>
                      </a:lnTo>
                      <a:lnTo>
                        <a:pt x="2541" y="14861"/>
                      </a:lnTo>
                      <a:lnTo>
                        <a:pt x="2548" y="14854"/>
                      </a:lnTo>
                      <a:lnTo>
                        <a:pt x="2565" y="14846"/>
                      </a:lnTo>
                      <a:lnTo>
                        <a:pt x="2574" y="14839"/>
                      </a:lnTo>
                      <a:lnTo>
                        <a:pt x="2591" y="14826"/>
                      </a:lnTo>
                      <a:lnTo>
                        <a:pt x="2607" y="14816"/>
                      </a:lnTo>
                      <a:lnTo>
                        <a:pt x="2628" y="14809"/>
                      </a:lnTo>
                      <a:lnTo>
                        <a:pt x="2647" y="14800"/>
                      </a:lnTo>
                      <a:lnTo>
                        <a:pt x="2663" y="14792"/>
                      </a:lnTo>
                      <a:lnTo>
                        <a:pt x="2682" y="14785"/>
                      </a:lnTo>
                      <a:lnTo>
                        <a:pt x="2704" y="14776"/>
                      </a:lnTo>
                      <a:lnTo>
                        <a:pt x="2727" y="14769"/>
                      </a:lnTo>
                      <a:lnTo>
                        <a:pt x="2753" y="14760"/>
                      </a:lnTo>
                      <a:lnTo>
                        <a:pt x="2779" y="14760"/>
                      </a:lnTo>
                      <a:lnTo>
                        <a:pt x="2795" y="14752"/>
                      </a:lnTo>
                      <a:lnTo>
                        <a:pt x="2822" y="14745"/>
                      </a:lnTo>
                      <a:lnTo>
                        <a:pt x="2859" y="14736"/>
                      </a:lnTo>
                      <a:lnTo>
                        <a:pt x="2887" y="14724"/>
                      </a:lnTo>
                      <a:lnTo>
                        <a:pt x="2909" y="14715"/>
                      </a:lnTo>
                      <a:lnTo>
                        <a:pt x="2930" y="14708"/>
                      </a:lnTo>
                      <a:lnTo>
                        <a:pt x="2958" y="14700"/>
                      </a:lnTo>
                      <a:lnTo>
                        <a:pt x="2984" y="14700"/>
                      </a:lnTo>
                      <a:lnTo>
                        <a:pt x="3008" y="14693"/>
                      </a:lnTo>
                      <a:lnTo>
                        <a:pt x="3036" y="14684"/>
                      </a:lnTo>
                      <a:lnTo>
                        <a:pt x="3055" y="14675"/>
                      </a:lnTo>
                      <a:lnTo>
                        <a:pt x="3079" y="14668"/>
                      </a:lnTo>
                      <a:lnTo>
                        <a:pt x="3099" y="14660"/>
                      </a:lnTo>
                      <a:lnTo>
                        <a:pt x="3123" y="14649"/>
                      </a:lnTo>
                      <a:lnTo>
                        <a:pt x="3142" y="14641"/>
                      </a:lnTo>
                      <a:lnTo>
                        <a:pt x="3163" y="14634"/>
                      </a:lnTo>
                      <a:lnTo>
                        <a:pt x="3187" y="14621"/>
                      </a:lnTo>
                      <a:lnTo>
                        <a:pt x="3205" y="14615"/>
                      </a:lnTo>
                      <a:lnTo>
                        <a:pt x="3222" y="14597"/>
                      </a:lnTo>
                      <a:lnTo>
                        <a:pt x="3248" y="14588"/>
                      </a:lnTo>
                      <a:lnTo>
                        <a:pt x="3264" y="14580"/>
                      </a:lnTo>
                      <a:lnTo>
                        <a:pt x="3283" y="14571"/>
                      </a:lnTo>
                      <a:lnTo>
                        <a:pt x="3298" y="14564"/>
                      </a:lnTo>
                      <a:lnTo>
                        <a:pt x="3317" y="14555"/>
                      </a:lnTo>
                      <a:lnTo>
                        <a:pt x="3333" y="14549"/>
                      </a:lnTo>
                      <a:lnTo>
                        <a:pt x="3354" y="14540"/>
                      </a:lnTo>
                      <a:lnTo>
                        <a:pt x="3371" y="14531"/>
                      </a:lnTo>
                      <a:lnTo>
                        <a:pt x="3380" y="14519"/>
                      </a:lnTo>
                      <a:lnTo>
                        <a:pt x="3397" y="14510"/>
                      </a:lnTo>
                      <a:lnTo>
                        <a:pt x="3404" y="14495"/>
                      </a:lnTo>
                      <a:lnTo>
                        <a:pt x="3423" y="14488"/>
                      </a:lnTo>
                      <a:lnTo>
                        <a:pt x="3430" y="14479"/>
                      </a:lnTo>
                      <a:lnTo>
                        <a:pt x="3453" y="14472"/>
                      </a:lnTo>
                      <a:lnTo>
                        <a:pt x="3462" y="14463"/>
                      </a:lnTo>
                      <a:lnTo>
                        <a:pt x="3469" y="14455"/>
                      </a:lnTo>
                      <a:lnTo>
                        <a:pt x="3479" y="14439"/>
                      </a:lnTo>
                      <a:lnTo>
                        <a:pt x="3488" y="14432"/>
                      </a:lnTo>
                      <a:lnTo>
                        <a:pt x="3495" y="14423"/>
                      </a:lnTo>
                      <a:lnTo>
                        <a:pt x="3495" y="14404"/>
                      </a:lnTo>
                      <a:lnTo>
                        <a:pt x="3505" y="14396"/>
                      </a:lnTo>
                      <a:lnTo>
                        <a:pt x="3514" y="14389"/>
                      </a:lnTo>
                      <a:lnTo>
                        <a:pt x="3514" y="14373"/>
                      </a:lnTo>
                      <a:lnTo>
                        <a:pt x="3522" y="14364"/>
                      </a:lnTo>
                      <a:lnTo>
                        <a:pt x="3531" y="14357"/>
                      </a:lnTo>
                      <a:lnTo>
                        <a:pt x="3531" y="14335"/>
                      </a:lnTo>
                      <a:lnTo>
                        <a:pt x="3531" y="14328"/>
                      </a:lnTo>
                      <a:lnTo>
                        <a:pt x="3540" y="14311"/>
                      </a:lnTo>
                      <a:lnTo>
                        <a:pt x="3540" y="14295"/>
                      </a:lnTo>
                      <a:lnTo>
                        <a:pt x="3547" y="14286"/>
                      </a:lnTo>
                      <a:lnTo>
                        <a:pt x="3547" y="14271"/>
                      </a:lnTo>
                      <a:lnTo>
                        <a:pt x="3547" y="14255"/>
                      </a:lnTo>
                      <a:lnTo>
                        <a:pt x="3547" y="14234"/>
                      </a:lnTo>
                      <a:lnTo>
                        <a:pt x="3547" y="14227"/>
                      </a:lnTo>
                      <a:lnTo>
                        <a:pt x="3547" y="14212"/>
                      </a:lnTo>
                      <a:lnTo>
                        <a:pt x="3547" y="14194"/>
                      </a:lnTo>
                      <a:lnTo>
                        <a:pt x="3547" y="14175"/>
                      </a:lnTo>
                      <a:lnTo>
                        <a:pt x="3547" y="14159"/>
                      </a:lnTo>
                      <a:lnTo>
                        <a:pt x="3547" y="14144"/>
                      </a:lnTo>
                      <a:lnTo>
                        <a:pt x="3547" y="14123"/>
                      </a:lnTo>
                      <a:lnTo>
                        <a:pt x="3547" y="14107"/>
                      </a:lnTo>
                      <a:lnTo>
                        <a:pt x="3547" y="14090"/>
                      </a:lnTo>
                      <a:lnTo>
                        <a:pt x="3540" y="14074"/>
                      </a:lnTo>
                      <a:lnTo>
                        <a:pt x="3540" y="14059"/>
                      </a:lnTo>
                      <a:lnTo>
                        <a:pt x="3531" y="14029"/>
                      </a:lnTo>
                      <a:lnTo>
                        <a:pt x="3531" y="14014"/>
                      </a:lnTo>
                      <a:lnTo>
                        <a:pt x="3522" y="13998"/>
                      </a:lnTo>
                      <a:lnTo>
                        <a:pt x="3522" y="13974"/>
                      </a:lnTo>
                      <a:lnTo>
                        <a:pt x="3514" y="13948"/>
                      </a:lnTo>
                      <a:lnTo>
                        <a:pt x="3514" y="13913"/>
                      </a:lnTo>
                      <a:lnTo>
                        <a:pt x="3505" y="13883"/>
                      </a:lnTo>
                      <a:lnTo>
                        <a:pt x="3505" y="13859"/>
                      </a:lnTo>
                      <a:lnTo>
                        <a:pt x="3495" y="13833"/>
                      </a:lnTo>
                      <a:lnTo>
                        <a:pt x="3495" y="13798"/>
                      </a:lnTo>
                      <a:lnTo>
                        <a:pt x="3488" y="13772"/>
                      </a:lnTo>
                      <a:lnTo>
                        <a:pt x="3479" y="13748"/>
                      </a:lnTo>
                      <a:lnTo>
                        <a:pt x="3479" y="13710"/>
                      </a:lnTo>
                      <a:lnTo>
                        <a:pt x="3469" y="13687"/>
                      </a:lnTo>
                      <a:lnTo>
                        <a:pt x="3469" y="13663"/>
                      </a:lnTo>
                      <a:lnTo>
                        <a:pt x="3462" y="13624"/>
                      </a:lnTo>
                      <a:lnTo>
                        <a:pt x="3462" y="13602"/>
                      </a:lnTo>
                      <a:lnTo>
                        <a:pt x="3453" y="13569"/>
                      </a:lnTo>
                      <a:lnTo>
                        <a:pt x="3453" y="13541"/>
                      </a:lnTo>
                      <a:lnTo>
                        <a:pt x="3439" y="13508"/>
                      </a:lnTo>
                      <a:lnTo>
                        <a:pt x="3439" y="13473"/>
                      </a:lnTo>
                      <a:lnTo>
                        <a:pt x="3430" y="13451"/>
                      </a:lnTo>
                      <a:lnTo>
                        <a:pt x="3430" y="13413"/>
                      </a:lnTo>
                      <a:lnTo>
                        <a:pt x="3423" y="13388"/>
                      </a:lnTo>
                      <a:lnTo>
                        <a:pt x="3423" y="13357"/>
                      </a:lnTo>
                      <a:lnTo>
                        <a:pt x="3413" y="13314"/>
                      </a:lnTo>
                      <a:lnTo>
                        <a:pt x="3413" y="13282"/>
                      </a:lnTo>
                      <a:lnTo>
                        <a:pt x="3404" y="13258"/>
                      </a:lnTo>
                      <a:lnTo>
                        <a:pt x="3404" y="13227"/>
                      </a:lnTo>
                      <a:lnTo>
                        <a:pt x="3397" y="13190"/>
                      </a:lnTo>
                      <a:lnTo>
                        <a:pt x="3397" y="13166"/>
                      </a:lnTo>
                      <a:lnTo>
                        <a:pt x="3389" y="13131"/>
                      </a:lnTo>
                      <a:lnTo>
                        <a:pt x="3389" y="13096"/>
                      </a:lnTo>
                      <a:lnTo>
                        <a:pt x="3380" y="13062"/>
                      </a:lnTo>
                      <a:lnTo>
                        <a:pt x="3380" y="13030"/>
                      </a:lnTo>
                      <a:lnTo>
                        <a:pt x="3371" y="13001"/>
                      </a:lnTo>
                      <a:lnTo>
                        <a:pt x="3371" y="12970"/>
                      </a:lnTo>
                      <a:lnTo>
                        <a:pt x="3363" y="12931"/>
                      </a:lnTo>
                      <a:lnTo>
                        <a:pt x="3363" y="12898"/>
                      </a:lnTo>
                      <a:lnTo>
                        <a:pt x="3363" y="12876"/>
                      </a:lnTo>
                      <a:lnTo>
                        <a:pt x="3354" y="12839"/>
                      </a:lnTo>
                      <a:lnTo>
                        <a:pt x="3354" y="12801"/>
                      </a:lnTo>
                      <a:lnTo>
                        <a:pt x="3354" y="12777"/>
                      </a:lnTo>
                      <a:lnTo>
                        <a:pt x="3347" y="12746"/>
                      </a:lnTo>
                      <a:lnTo>
                        <a:pt x="3347" y="12709"/>
                      </a:lnTo>
                      <a:lnTo>
                        <a:pt x="3347" y="12681"/>
                      </a:lnTo>
                      <a:lnTo>
                        <a:pt x="3347" y="12650"/>
                      </a:lnTo>
                      <a:lnTo>
                        <a:pt x="3347" y="12621"/>
                      </a:lnTo>
                      <a:lnTo>
                        <a:pt x="3347" y="12588"/>
                      </a:lnTo>
                      <a:lnTo>
                        <a:pt x="3333" y="12565"/>
                      </a:lnTo>
                      <a:lnTo>
                        <a:pt x="3333" y="12532"/>
                      </a:lnTo>
                      <a:lnTo>
                        <a:pt x="3333" y="12504"/>
                      </a:lnTo>
                      <a:lnTo>
                        <a:pt x="3347" y="12480"/>
                      </a:lnTo>
                      <a:lnTo>
                        <a:pt x="3347" y="12445"/>
                      </a:lnTo>
                      <a:lnTo>
                        <a:pt x="3347" y="12417"/>
                      </a:lnTo>
                      <a:lnTo>
                        <a:pt x="3347" y="12384"/>
                      </a:lnTo>
                      <a:lnTo>
                        <a:pt x="3347" y="12360"/>
                      </a:lnTo>
                      <a:lnTo>
                        <a:pt x="3347" y="12336"/>
                      </a:lnTo>
                      <a:lnTo>
                        <a:pt x="3354" y="12306"/>
                      </a:lnTo>
                      <a:lnTo>
                        <a:pt x="3354" y="12275"/>
                      </a:lnTo>
                      <a:lnTo>
                        <a:pt x="3354" y="12245"/>
                      </a:lnTo>
                      <a:lnTo>
                        <a:pt x="3363" y="12216"/>
                      </a:lnTo>
                      <a:lnTo>
                        <a:pt x="3363" y="12192"/>
                      </a:lnTo>
                      <a:lnTo>
                        <a:pt x="3363" y="12169"/>
                      </a:lnTo>
                      <a:lnTo>
                        <a:pt x="3371" y="12145"/>
                      </a:lnTo>
                      <a:lnTo>
                        <a:pt x="3371" y="12115"/>
                      </a:lnTo>
                      <a:lnTo>
                        <a:pt x="3380" y="12091"/>
                      </a:lnTo>
                      <a:lnTo>
                        <a:pt x="3380" y="12084"/>
                      </a:lnTo>
                      <a:lnTo>
                        <a:pt x="3371" y="12075"/>
                      </a:lnTo>
                      <a:lnTo>
                        <a:pt x="3371" y="12066"/>
                      </a:lnTo>
                      <a:lnTo>
                        <a:pt x="3371" y="12059"/>
                      </a:lnTo>
                      <a:lnTo>
                        <a:pt x="3371" y="12051"/>
                      </a:lnTo>
                      <a:lnTo>
                        <a:pt x="3363" y="12040"/>
                      </a:lnTo>
                      <a:lnTo>
                        <a:pt x="3363" y="12023"/>
                      </a:lnTo>
                      <a:lnTo>
                        <a:pt x="3363" y="12014"/>
                      </a:lnTo>
                      <a:lnTo>
                        <a:pt x="3354" y="12007"/>
                      </a:lnTo>
                      <a:lnTo>
                        <a:pt x="3354" y="11990"/>
                      </a:lnTo>
                      <a:lnTo>
                        <a:pt x="3354" y="11980"/>
                      </a:lnTo>
                      <a:lnTo>
                        <a:pt x="3347" y="11964"/>
                      </a:lnTo>
                      <a:lnTo>
                        <a:pt x="3347" y="11947"/>
                      </a:lnTo>
                      <a:lnTo>
                        <a:pt x="3333" y="11926"/>
                      </a:lnTo>
                      <a:lnTo>
                        <a:pt x="3333" y="11910"/>
                      </a:lnTo>
                      <a:lnTo>
                        <a:pt x="3333" y="11894"/>
                      </a:lnTo>
                      <a:lnTo>
                        <a:pt x="3324" y="11870"/>
                      </a:lnTo>
                      <a:lnTo>
                        <a:pt x="3324" y="11855"/>
                      </a:lnTo>
                      <a:lnTo>
                        <a:pt x="3317" y="11839"/>
                      </a:lnTo>
                      <a:lnTo>
                        <a:pt x="3307" y="11809"/>
                      </a:lnTo>
                      <a:lnTo>
                        <a:pt x="3307" y="11785"/>
                      </a:lnTo>
                      <a:lnTo>
                        <a:pt x="3298" y="11769"/>
                      </a:lnTo>
                      <a:lnTo>
                        <a:pt x="3298" y="11742"/>
                      </a:lnTo>
                      <a:lnTo>
                        <a:pt x="3291" y="11716"/>
                      </a:lnTo>
                      <a:lnTo>
                        <a:pt x="3283" y="11688"/>
                      </a:lnTo>
                      <a:lnTo>
                        <a:pt x="3283" y="11655"/>
                      </a:lnTo>
                      <a:lnTo>
                        <a:pt x="3274" y="11625"/>
                      </a:lnTo>
                      <a:lnTo>
                        <a:pt x="3274" y="11618"/>
                      </a:lnTo>
                      <a:lnTo>
                        <a:pt x="3274" y="11610"/>
                      </a:lnTo>
                      <a:lnTo>
                        <a:pt x="3274" y="11601"/>
                      </a:lnTo>
                      <a:lnTo>
                        <a:pt x="3274" y="11594"/>
                      </a:lnTo>
                      <a:lnTo>
                        <a:pt x="3274" y="11585"/>
                      </a:lnTo>
                      <a:lnTo>
                        <a:pt x="3274" y="11575"/>
                      </a:lnTo>
                      <a:lnTo>
                        <a:pt x="3274" y="11568"/>
                      </a:lnTo>
                      <a:lnTo>
                        <a:pt x="3283" y="11559"/>
                      </a:lnTo>
                      <a:lnTo>
                        <a:pt x="3283" y="11551"/>
                      </a:lnTo>
                      <a:lnTo>
                        <a:pt x="3283" y="11542"/>
                      </a:lnTo>
                      <a:lnTo>
                        <a:pt x="3283" y="11533"/>
                      </a:lnTo>
                      <a:lnTo>
                        <a:pt x="3283" y="11521"/>
                      </a:lnTo>
                      <a:lnTo>
                        <a:pt x="3283" y="11514"/>
                      </a:lnTo>
                      <a:lnTo>
                        <a:pt x="3291" y="11505"/>
                      </a:lnTo>
                      <a:lnTo>
                        <a:pt x="3291" y="11498"/>
                      </a:lnTo>
                      <a:lnTo>
                        <a:pt x="3291" y="11490"/>
                      </a:lnTo>
                      <a:lnTo>
                        <a:pt x="3291" y="11483"/>
                      </a:lnTo>
                      <a:lnTo>
                        <a:pt x="3291" y="11474"/>
                      </a:lnTo>
                      <a:lnTo>
                        <a:pt x="3298" y="11465"/>
                      </a:lnTo>
                      <a:lnTo>
                        <a:pt x="3298" y="11459"/>
                      </a:lnTo>
                      <a:lnTo>
                        <a:pt x="3298" y="11450"/>
                      </a:lnTo>
                      <a:lnTo>
                        <a:pt x="3298" y="11438"/>
                      </a:lnTo>
                      <a:lnTo>
                        <a:pt x="3307" y="11429"/>
                      </a:lnTo>
                      <a:lnTo>
                        <a:pt x="3307" y="11420"/>
                      </a:lnTo>
                      <a:lnTo>
                        <a:pt x="3307" y="11413"/>
                      </a:lnTo>
                      <a:lnTo>
                        <a:pt x="3317" y="11398"/>
                      </a:lnTo>
                      <a:lnTo>
                        <a:pt x="3317" y="11389"/>
                      </a:lnTo>
                      <a:lnTo>
                        <a:pt x="3317" y="11380"/>
                      </a:lnTo>
                      <a:lnTo>
                        <a:pt x="3317" y="11373"/>
                      </a:lnTo>
                      <a:lnTo>
                        <a:pt x="3324" y="11365"/>
                      </a:lnTo>
                      <a:lnTo>
                        <a:pt x="3324" y="11358"/>
                      </a:lnTo>
                      <a:lnTo>
                        <a:pt x="3324" y="11347"/>
                      </a:lnTo>
                      <a:lnTo>
                        <a:pt x="3324" y="11337"/>
                      </a:lnTo>
                      <a:lnTo>
                        <a:pt x="3324" y="11328"/>
                      </a:lnTo>
                      <a:lnTo>
                        <a:pt x="3324" y="11320"/>
                      </a:lnTo>
                      <a:lnTo>
                        <a:pt x="3324" y="11313"/>
                      </a:lnTo>
                      <a:lnTo>
                        <a:pt x="3333" y="11304"/>
                      </a:lnTo>
                      <a:lnTo>
                        <a:pt x="3333" y="11297"/>
                      </a:lnTo>
                      <a:lnTo>
                        <a:pt x="3333" y="11285"/>
                      </a:lnTo>
                      <a:lnTo>
                        <a:pt x="3333" y="11276"/>
                      </a:lnTo>
                      <a:lnTo>
                        <a:pt x="3333" y="11269"/>
                      </a:lnTo>
                      <a:lnTo>
                        <a:pt x="3333" y="11261"/>
                      </a:lnTo>
                      <a:lnTo>
                        <a:pt x="3333" y="11254"/>
                      </a:lnTo>
                      <a:lnTo>
                        <a:pt x="3324" y="11245"/>
                      </a:lnTo>
                      <a:lnTo>
                        <a:pt x="3324" y="11233"/>
                      </a:lnTo>
                      <a:lnTo>
                        <a:pt x="3324" y="11224"/>
                      </a:lnTo>
                      <a:lnTo>
                        <a:pt x="3324" y="11217"/>
                      </a:lnTo>
                      <a:lnTo>
                        <a:pt x="3324" y="11208"/>
                      </a:lnTo>
                      <a:lnTo>
                        <a:pt x="3317" y="11200"/>
                      </a:lnTo>
                      <a:lnTo>
                        <a:pt x="3317" y="11193"/>
                      </a:lnTo>
                      <a:lnTo>
                        <a:pt x="3317" y="11184"/>
                      </a:lnTo>
                      <a:lnTo>
                        <a:pt x="3307" y="11184"/>
                      </a:lnTo>
                      <a:lnTo>
                        <a:pt x="3291" y="11153"/>
                      </a:lnTo>
                      <a:lnTo>
                        <a:pt x="3274" y="11128"/>
                      </a:lnTo>
                      <a:lnTo>
                        <a:pt x="3257" y="11109"/>
                      </a:lnTo>
                      <a:lnTo>
                        <a:pt x="3241" y="11078"/>
                      </a:lnTo>
                      <a:lnTo>
                        <a:pt x="3213" y="11049"/>
                      </a:lnTo>
                      <a:lnTo>
                        <a:pt x="3198" y="11024"/>
                      </a:lnTo>
                      <a:lnTo>
                        <a:pt x="3178" y="10993"/>
                      </a:lnTo>
                      <a:lnTo>
                        <a:pt x="3163" y="10962"/>
                      </a:lnTo>
                      <a:lnTo>
                        <a:pt x="3142" y="10924"/>
                      </a:lnTo>
                      <a:lnTo>
                        <a:pt x="3133" y="10892"/>
                      </a:lnTo>
                      <a:lnTo>
                        <a:pt x="3114" y="10858"/>
                      </a:lnTo>
                      <a:lnTo>
                        <a:pt x="3099" y="10812"/>
                      </a:lnTo>
                      <a:lnTo>
                        <a:pt x="3092" y="10772"/>
                      </a:lnTo>
                      <a:lnTo>
                        <a:pt x="3072" y="10727"/>
                      </a:lnTo>
                      <a:lnTo>
                        <a:pt x="3064" y="10687"/>
                      </a:lnTo>
                      <a:lnTo>
                        <a:pt x="3055" y="10642"/>
                      </a:lnTo>
                      <a:lnTo>
                        <a:pt x="3036" y="10588"/>
                      </a:lnTo>
                      <a:lnTo>
                        <a:pt x="3027" y="10536"/>
                      </a:lnTo>
                      <a:lnTo>
                        <a:pt x="3015" y="10496"/>
                      </a:lnTo>
                      <a:lnTo>
                        <a:pt x="3008" y="10434"/>
                      </a:lnTo>
                      <a:lnTo>
                        <a:pt x="3000" y="10383"/>
                      </a:lnTo>
                      <a:lnTo>
                        <a:pt x="2993" y="10331"/>
                      </a:lnTo>
                      <a:lnTo>
                        <a:pt x="2984" y="10276"/>
                      </a:lnTo>
                      <a:lnTo>
                        <a:pt x="2973" y="10213"/>
                      </a:lnTo>
                      <a:lnTo>
                        <a:pt x="2965" y="10152"/>
                      </a:lnTo>
                      <a:lnTo>
                        <a:pt x="2958" y="10093"/>
                      </a:lnTo>
                      <a:lnTo>
                        <a:pt x="2958" y="10022"/>
                      </a:lnTo>
                      <a:lnTo>
                        <a:pt x="2949" y="9963"/>
                      </a:lnTo>
                      <a:lnTo>
                        <a:pt x="2949" y="9895"/>
                      </a:lnTo>
                      <a:lnTo>
                        <a:pt x="2942" y="9826"/>
                      </a:lnTo>
                      <a:lnTo>
                        <a:pt x="2942" y="9756"/>
                      </a:lnTo>
                      <a:lnTo>
                        <a:pt x="2930" y="9690"/>
                      </a:lnTo>
                      <a:lnTo>
                        <a:pt x="2930" y="9612"/>
                      </a:lnTo>
                      <a:lnTo>
                        <a:pt x="2930" y="9544"/>
                      </a:lnTo>
                      <a:lnTo>
                        <a:pt x="2918" y="9475"/>
                      </a:lnTo>
                      <a:lnTo>
                        <a:pt x="2918" y="9405"/>
                      </a:lnTo>
                      <a:lnTo>
                        <a:pt x="2918" y="9336"/>
                      </a:lnTo>
                      <a:lnTo>
                        <a:pt x="2909" y="9277"/>
                      </a:lnTo>
                      <a:lnTo>
                        <a:pt x="2909" y="9209"/>
                      </a:lnTo>
                      <a:lnTo>
                        <a:pt x="2909" y="9150"/>
                      </a:lnTo>
                      <a:lnTo>
                        <a:pt x="2902" y="9089"/>
                      </a:lnTo>
                      <a:lnTo>
                        <a:pt x="2902" y="9029"/>
                      </a:lnTo>
                      <a:lnTo>
                        <a:pt x="2902" y="8966"/>
                      </a:lnTo>
                      <a:lnTo>
                        <a:pt x="2902" y="8905"/>
                      </a:lnTo>
                      <a:lnTo>
                        <a:pt x="2902" y="8858"/>
                      </a:lnTo>
                      <a:lnTo>
                        <a:pt x="2894" y="8804"/>
                      </a:lnTo>
                      <a:lnTo>
                        <a:pt x="2894" y="8744"/>
                      </a:lnTo>
                      <a:lnTo>
                        <a:pt x="2894" y="8695"/>
                      </a:lnTo>
                      <a:lnTo>
                        <a:pt x="2894" y="8643"/>
                      </a:lnTo>
                      <a:lnTo>
                        <a:pt x="2894" y="8600"/>
                      </a:lnTo>
                      <a:lnTo>
                        <a:pt x="2894" y="8553"/>
                      </a:lnTo>
                      <a:lnTo>
                        <a:pt x="2894" y="8507"/>
                      </a:lnTo>
                      <a:lnTo>
                        <a:pt x="2894" y="8468"/>
                      </a:lnTo>
                      <a:lnTo>
                        <a:pt x="2894" y="8417"/>
                      </a:lnTo>
                      <a:lnTo>
                        <a:pt x="2894" y="8377"/>
                      </a:lnTo>
                      <a:lnTo>
                        <a:pt x="2894" y="8330"/>
                      </a:lnTo>
                      <a:lnTo>
                        <a:pt x="2894" y="8299"/>
                      </a:lnTo>
                      <a:lnTo>
                        <a:pt x="2894" y="8254"/>
                      </a:lnTo>
                      <a:lnTo>
                        <a:pt x="2894" y="8221"/>
                      </a:lnTo>
                      <a:lnTo>
                        <a:pt x="2902" y="8188"/>
                      </a:lnTo>
                      <a:lnTo>
                        <a:pt x="2902" y="8150"/>
                      </a:lnTo>
                      <a:lnTo>
                        <a:pt x="2902" y="8118"/>
                      </a:lnTo>
                      <a:lnTo>
                        <a:pt x="2902" y="8094"/>
                      </a:lnTo>
                      <a:lnTo>
                        <a:pt x="2902" y="8071"/>
                      </a:lnTo>
                      <a:lnTo>
                        <a:pt x="2909" y="8033"/>
                      </a:lnTo>
                      <a:lnTo>
                        <a:pt x="2918" y="8009"/>
                      </a:lnTo>
                      <a:lnTo>
                        <a:pt x="2918" y="7976"/>
                      </a:lnTo>
                      <a:lnTo>
                        <a:pt x="2930" y="7941"/>
                      </a:lnTo>
                      <a:lnTo>
                        <a:pt x="2942" y="7913"/>
                      </a:lnTo>
                      <a:lnTo>
                        <a:pt x="2942" y="7877"/>
                      </a:lnTo>
                      <a:lnTo>
                        <a:pt x="2949" y="7842"/>
                      </a:lnTo>
                      <a:lnTo>
                        <a:pt x="2958" y="7807"/>
                      </a:lnTo>
                      <a:lnTo>
                        <a:pt x="2965" y="7774"/>
                      </a:lnTo>
                      <a:lnTo>
                        <a:pt x="2965" y="7738"/>
                      </a:lnTo>
                      <a:lnTo>
                        <a:pt x="2973" y="7715"/>
                      </a:lnTo>
                      <a:lnTo>
                        <a:pt x="2984" y="7682"/>
                      </a:lnTo>
                      <a:lnTo>
                        <a:pt x="2993" y="7644"/>
                      </a:lnTo>
                      <a:lnTo>
                        <a:pt x="3000" y="7615"/>
                      </a:lnTo>
                      <a:lnTo>
                        <a:pt x="3008" y="7573"/>
                      </a:lnTo>
                      <a:lnTo>
                        <a:pt x="3008" y="7538"/>
                      </a:lnTo>
                      <a:lnTo>
                        <a:pt x="3015" y="7504"/>
                      </a:lnTo>
                      <a:lnTo>
                        <a:pt x="3027" y="7471"/>
                      </a:lnTo>
                      <a:lnTo>
                        <a:pt x="3036" y="7434"/>
                      </a:lnTo>
                      <a:lnTo>
                        <a:pt x="3048" y="7401"/>
                      </a:lnTo>
                      <a:lnTo>
                        <a:pt x="3055" y="7358"/>
                      </a:lnTo>
                      <a:lnTo>
                        <a:pt x="3064" y="7319"/>
                      </a:lnTo>
                      <a:lnTo>
                        <a:pt x="3072" y="7288"/>
                      </a:lnTo>
                      <a:lnTo>
                        <a:pt x="3079" y="7250"/>
                      </a:lnTo>
                      <a:lnTo>
                        <a:pt x="3092" y="7212"/>
                      </a:lnTo>
                      <a:lnTo>
                        <a:pt x="3099" y="7173"/>
                      </a:lnTo>
                      <a:lnTo>
                        <a:pt x="3107" y="7134"/>
                      </a:lnTo>
                      <a:lnTo>
                        <a:pt x="3123" y="7099"/>
                      </a:lnTo>
                      <a:lnTo>
                        <a:pt x="3133" y="7061"/>
                      </a:lnTo>
                      <a:lnTo>
                        <a:pt x="3142" y="7022"/>
                      </a:lnTo>
                      <a:lnTo>
                        <a:pt x="3154" y="6989"/>
                      </a:lnTo>
                      <a:lnTo>
                        <a:pt x="3163" y="6944"/>
                      </a:lnTo>
                      <a:lnTo>
                        <a:pt x="3170" y="6913"/>
                      </a:lnTo>
                      <a:lnTo>
                        <a:pt x="3178" y="6868"/>
                      </a:lnTo>
                      <a:lnTo>
                        <a:pt x="3198" y="6824"/>
                      </a:lnTo>
                      <a:lnTo>
                        <a:pt x="3205" y="6784"/>
                      </a:lnTo>
                      <a:lnTo>
                        <a:pt x="3213" y="6746"/>
                      </a:lnTo>
                      <a:lnTo>
                        <a:pt x="3222" y="6703"/>
                      </a:lnTo>
                      <a:lnTo>
                        <a:pt x="3222" y="6668"/>
                      </a:lnTo>
                      <a:lnTo>
                        <a:pt x="3241" y="6626"/>
                      </a:lnTo>
                      <a:lnTo>
                        <a:pt x="3248" y="6579"/>
                      </a:lnTo>
                      <a:lnTo>
                        <a:pt x="3257" y="6541"/>
                      </a:lnTo>
                      <a:lnTo>
                        <a:pt x="3264" y="6508"/>
                      </a:lnTo>
                      <a:lnTo>
                        <a:pt x="3264" y="6463"/>
                      </a:lnTo>
                      <a:lnTo>
                        <a:pt x="3274" y="6421"/>
                      </a:lnTo>
                      <a:lnTo>
                        <a:pt x="3274" y="6388"/>
                      </a:lnTo>
                      <a:lnTo>
                        <a:pt x="3283" y="6343"/>
                      </a:lnTo>
                      <a:lnTo>
                        <a:pt x="3283" y="6303"/>
                      </a:lnTo>
                      <a:lnTo>
                        <a:pt x="3291" y="6267"/>
                      </a:lnTo>
                      <a:lnTo>
                        <a:pt x="3291" y="6222"/>
                      </a:lnTo>
                      <a:lnTo>
                        <a:pt x="3291" y="6182"/>
                      </a:lnTo>
                      <a:lnTo>
                        <a:pt x="3291" y="6137"/>
                      </a:lnTo>
                      <a:lnTo>
                        <a:pt x="3291" y="6104"/>
                      </a:lnTo>
                      <a:lnTo>
                        <a:pt x="3298" y="6060"/>
                      </a:lnTo>
                      <a:lnTo>
                        <a:pt x="3298" y="6017"/>
                      </a:lnTo>
                      <a:lnTo>
                        <a:pt x="3291" y="5982"/>
                      </a:lnTo>
                      <a:lnTo>
                        <a:pt x="3291" y="5940"/>
                      </a:lnTo>
                      <a:lnTo>
                        <a:pt x="3291" y="5900"/>
                      </a:lnTo>
                      <a:lnTo>
                        <a:pt x="3291" y="5862"/>
                      </a:lnTo>
                      <a:lnTo>
                        <a:pt x="3291" y="5822"/>
                      </a:lnTo>
                      <a:lnTo>
                        <a:pt x="3283" y="5777"/>
                      </a:lnTo>
                      <a:lnTo>
                        <a:pt x="3283" y="5746"/>
                      </a:lnTo>
                      <a:lnTo>
                        <a:pt x="3274" y="5702"/>
                      </a:lnTo>
                      <a:lnTo>
                        <a:pt x="3274" y="5655"/>
                      </a:lnTo>
                      <a:lnTo>
                        <a:pt x="3264" y="5621"/>
                      </a:lnTo>
                      <a:lnTo>
                        <a:pt x="3257" y="5581"/>
                      </a:lnTo>
                      <a:lnTo>
                        <a:pt x="3248" y="5536"/>
                      </a:lnTo>
                      <a:lnTo>
                        <a:pt x="3241" y="5503"/>
                      </a:lnTo>
                      <a:lnTo>
                        <a:pt x="3222" y="5471"/>
                      </a:lnTo>
                      <a:lnTo>
                        <a:pt x="3213" y="5435"/>
                      </a:lnTo>
                      <a:lnTo>
                        <a:pt x="3205" y="5402"/>
                      </a:lnTo>
                      <a:lnTo>
                        <a:pt x="3198" y="5369"/>
                      </a:lnTo>
                      <a:lnTo>
                        <a:pt x="3187" y="5331"/>
                      </a:lnTo>
                      <a:lnTo>
                        <a:pt x="3178" y="5296"/>
                      </a:lnTo>
                      <a:lnTo>
                        <a:pt x="3178" y="5270"/>
                      </a:lnTo>
                      <a:lnTo>
                        <a:pt x="3170" y="5237"/>
                      </a:lnTo>
                      <a:lnTo>
                        <a:pt x="3163" y="5214"/>
                      </a:lnTo>
                      <a:lnTo>
                        <a:pt x="3163" y="5185"/>
                      </a:lnTo>
                      <a:lnTo>
                        <a:pt x="3154" y="5146"/>
                      </a:lnTo>
                      <a:lnTo>
                        <a:pt x="3142" y="5124"/>
                      </a:lnTo>
                      <a:lnTo>
                        <a:pt x="3142" y="5107"/>
                      </a:lnTo>
                      <a:lnTo>
                        <a:pt x="3133" y="5084"/>
                      </a:lnTo>
                      <a:lnTo>
                        <a:pt x="3133" y="5054"/>
                      </a:lnTo>
                      <a:lnTo>
                        <a:pt x="3123" y="5039"/>
                      </a:lnTo>
                      <a:lnTo>
                        <a:pt x="3123" y="5014"/>
                      </a:lnTo>
                      <a:lnTo>
                        <a:pt x="3123" y="4999"/>
                      </a:lnTo>
                      <a:lnTo>
                        <a:pt x="3114" y="4980"/>
                      </a:lnTo>
                      <a:lnTo>
                        <a:pt x="3114" y="4954"/>
                      </a:lnTo>
                      <a:lnTo>
                        <a:pt x="3114" y="4936"/>
                      </a:lnTo>
                      <a:lnTo>
                        <a:pt x="3114" y="4926"/>
                      </a:lnTo>
                      <a:lnTo>
                        <a:pt x="3107" y="4910"/>
                      </a:lnTo>
                      <a:lnTo>
                        <a:pt x="3107" y="4895"/>
                      </a:lnTo>
                      <a:lnTo>
                        <a:pt x="3107" y="4886"/>
                      </a:lnTo>
                      <a:lnTo>
                        <a:pt x="3107" y="4865"/>
                      </a:lnTo>
                      <a:lnTo>
                        <a:pt x="3107" y="4856"/>
                      </a:lnTo>
                      <a:lnTo>
                        <a:pt x="3107" y="4849"/>
                      </a:lnTo>
                      <a:lnTo>
                        <a:pt x="3107" y="4856"/>
                      </a:lnTo>
                      <a:lnTo>
                        <a:pt x="3107" y="4879"/>
                      </a:lnTo>
                      <a:lnTo>
                        <a:pt x="3107" y="4886"/>
                      </a:lnTo>
                      <a:lnTo>
                        <a:pt x="3107" y="4903"/>
                      </a:lnTo>
                      <a:lnTo>
                        <a:pt x="3099" y="4919"/>
                      </a:lnTo>
                      <a:lnTo>
                        <a:pt x="3099" y="4936"/>
                      </a:lnTo>
                      <a:lnTo>
                        <a:pt x="3099" y="4954"/>
                      </a:lnTo>
                      <a:lnTo>
                        <a:pt x="3092" y="4969"/>
                      </a:lnTo>
                      <a:lnTo>
                        <a:pt x="3092" y="4990"/>
                      </a:lnTo>
                      <a:lnTo>
                        <a:pt x="3079" y="5006"/>
                      </a:lnTo>
                      <a:lnTo>
                        <a:pt x="3079" y="5021"/>
                      </a:lnTo>
                      <a:lnTo>
                        <a:pt x="3072" y="5046"/>
                      </a:lnTo>
                      <a:lnTo>
                        <a:pt x="3072" y="5061"/>
                      </a:lnTo>
                      <a:lnTo>
                        <a:pt x="3064" y="5091"/>
                      </a:lnTo>
                      <a:lnTo>
                        <a:pt x="3055" y="5107"/>
                      </a:lnTo>
                      <a:lnTo>
                        <a:pt x="3055" y="5131"/>
                      </a:lnTo>
                      <a:lnTo>
                        <a:pt x="3048" y="5160"/>
                      </a:lnTo>
                      <a:lnTo>
                        <a:pt x="3036" y="5185"/>
                      </a:lnTo>
                      <a:lnTo>
                        <a:pt x="3027" y="5214"/>
                      </a:lnTo>
                      <a:lnTo>
                        <a:pt x="3015" y="5237"/>
                      </a:lnTo>
                      <a:lnTo>
                        <a:pt x="3008" y="5261"/>
                      </a:lnTo>
                      <a:lnTo>
                        <a:pt x="3000" y="5287"/>
                      </a:lnTo>
                      <a:lnTo>
                        <a:pt x="2993" y="5313"/>
                      </a:lnTo>
                      <a:lnTo>
                        <a:pt x="2984" y="5350"/>
                      </a:lnTo>
                      <a:lnTo>
                        <a:pt x="2973" y="5376"/>
                      </a:lnTo>
                      <a:lnTo>
                        <a:pt x="2965" y="5402"/>
                      </a:lnTo>
                      <a:lnTo>
                        <a:pt x="2958" y="5435"/>
                      </a:lnTo>
                      <a:lnTo>
                        <a:pt x="2942" y="5471"/>
                      </a:lnTo>
                      <a:lnTo>
                        <a:pt x="2930" y="5496"/>
                      </a:lnTo>
                      <a:lnTo>
                        <a:pt x="2918" y="5527"/>
                      </a:lnTo>
                      <a:lnTo>
                        <a:pt x="2902" y="5558"/>
                      </a:lnTo>
                      <a:lnTo>
                        <a:pt x="2894" y="5596"/>
                      </a:lnTo>
                      <a:lnTo>
                        <a:pt x="2887" y="5631"/>
                      </a:lnTo>
                      <a:lnTo>
                        <a:pt x="2868" y="5662"/>
                      </a:lnTo>
                      <a:lnTo>
                        <a:pt x="2859" y="5692"/>
                      </a:lnTo>
                      <a:lnTo>
                        <a:pt x="2843" y="5727"/>
                      </a:lnTo>
                      <a:lnTo>
                        <a:pt x="2833" y="5761"/>
                      </a:lnTo>
                      <a:lnTo>
                        <a:pt x="2822" y="5786"/>
                      </a:lnTo>
                      <a:lnTo>
                        <a:pt x="2803" y="5822"/>
                      </a:lnTo>
                      <a:lnTo>
                        <a:pt x="2795" y="5846"/>
                      </a:lnTo>
                      <a:lnTo>
                        <a:pt x="2788" y="5878"/>
                      </a:lnTo>
                      <a:lnTo>
                        <a:pt x="2769" y="5907"/>
                      </a:lnTo>
                      <a:lnTo>
                        <a:pt x="2762" y="5940"/>
                      </a:lnTo>
                      <a:lnTo>
                        <a:pt x="2753" y="5963"/>
                      </a:lnTo>
                      <a:lnTo>
                        <a:pt x="2744" y="5991"/>
                      </a:lnTo>
                      <a:lnTo>
                        <a:pt x="2727" y="6017"/>
                      </a:lnTo>
                      <a:lnTo>
                        <a:pt x="2716" y="6044"/>
                      </a:lnTo>
                      <a:lnTo>
                        <a:pt x="2704" y="6067"/>
                      </a:lnTo>
                      <a:lnTo>
                        <a:pt x="2697" y="6097"/>
                      </a:lnTo>
                      <a:lnTo>
                        <a:pt x="2689" y="6121"/>
                      </a:lnTo>
                      <a:lnTo>
                        <a:pt x="2671" y="6143"/>
                      </a:lnTo>
                      <a:lnTo>
                        <a:pt x="2663" y="6166"/>
                      </a:lnTo>
                      <a:lnTo>
                        <a:pt x="2654" y="6190"/>
                      </a:lnTo>
                      <a:lnTo>
                        <a:pt x="2647" y="6213"/>
                      </a:lnTo>
                      <a:lnTo>
                        <a:pt x="2638" y="6229"/>
                      </a:lnTo>
                      <a:lnTo>
                        <a:pt x="2628" y="6258"/>
                      </a:lnTo>
                      <a:lnTo>
                        <a:pt x="2621" y="6274"/>
                      </a:lnTo>
                      <a:lnTo>
                        <a:pt x="2607" y="6296"/>
                      </a:lnTo>
                      <a:lnTo>
                        <a:pt x="2598" y="6312"/>
                      </a:lnTo>
                      <a:lnTo>
                        <a:pt x="2591" y="6328"/>
                      </a:lnTo>
                      <a:lnTo>
                        <a:pt x="2583" y="6343"/>
                      </a:lnTo>
                      <a:lnTo>
                        <a:pt x="2574" y="6359"/>
                      </a:lnTo>
                      <a:lnTo>
                        <a:pt x="2565" y="6378"/>
                      </a:lnTo>
                      <a:lnTo>
                        <a:pt x="2557" y="6397"/>
                      </a:lnTo>
                      <a:lnTo>
                        <a:pt x="2541" y="6421"/>
                      </a:lnTo>
                      <a:lnTo>
                        <a:pt x="2515" y="6447"/>
                      </a:lnTo>
                      <a:lnTo>
                        <a:pt x="2491" y="6472"/>
                      </a:lnTo>
                      <a:lnTo>
                        <a:pt x="2465" y="6501"/>
                      </a:lnTo>
                      <a:lnTo>
                        <a:pt x="2447" y="6517"/>
                      </a:lnTo>
                      <a:lnTo>
                        <a:pt x="2416" y="6541"/>
                      </a:lnTo>
                      <a:lnTo>
                        <a:pt x="2400" y="6564"/>
                      </a:lnTo>
                      <a:lnTo>
                        <a:pt x="2373" y="6593"/>
                      </a:lnTo>
                      <a:lnTo>
                        <a:pt x="2357" y="6618"/>
                      </a:lnTo>
                      <a:lnTo>
                        <a:pt x="2329" y="6642"/>
                      </a:lnTo>
                      <a:lnTo>
                        <a:pt x="2310" y="6668"/>
                      </a:lnTo>
                      <a:lnTo>
                        <a:pt x="2286" y="6694"/>
                      </a:lnTo>
                      <a:lnTo>
                        <a:pt x="2267" y="6718"/>
                      </a:lnTo>
                      <a:lnTo>
                        <a:pt x="2242" y="6746"/>
                      </a:lnTo>
                      <a:lnTo>
                        <a:pt x="2223" y="6769"/>
                      </a:lnTo>
                      <a:lnTo>
                        <a:pt x="2195" y="6784"/>
                      </a:lnTo>
                      <a:lnTo>
                        <a:pt x="2168" y="6817"/>
                      </a:lnTo>
                      <a:lnTo>
                        <a:pt x="2152" y="6843"/>
                      </a:lnTo>
                      <a:lnTo>
                        <a:pt x="2122" y="6868"/>
                      </a:lnTo>
                      <a:lnTo>
                        <a:pt x="2105" y="6894"/>
                      </a:lnTo>
                      <a:lnTo>
                        <a:pt x="2081" y="6913"/>
                      </a:lnTo>
                      <a:lnTo>
                        <a:pt x="2062" y="6937"/>
                      </a:lnTo>
                      <a:lnTo>
                        <a:pt x="2032" y="6960"/>
                      </a:lnTo>
                      <a:lnTo>
                        <a:pt x="2016" y="6989"/>
                      </a:lnTo>
                      <a:lnTo>
                        <a:pt x="1990" y="7007"/>
                      </a:lnTo>
                      <a:lnTo>
                        <a:pt x="1975" y="7029"/>
                      </a:lnTo>
                      <a:lnTo>
                        <a:pt x="1947" y="7054"/>
                      </a:lnTo>
                      <a:lnTo>
                        <a:pt x="1926" y="7073"/>
                      </a:lnTo>
                      <a:lnTo>
                        <a:pt x="1900" y="7099"/>
                      </a:lnTo>
                      <a:lnTo>
                        <a:pt x="1884" y="7123"/>
                      </a:lnTo>
                      <a:lnTo>
                        <a:pt x="1857" y="7140"/>
                      </a:lnTo>
                      <a:lnTo>
                        <a:pt x="1841" y="7165"/>
                      </a:lnTo>
                      <a:lnTo>
                        <a:pt x="1811" y="7184"/>
                      </a:lnTo>
                      <a:lnTo>
                        <a:pt x="1794" y="7212"/>
                      </a:lnTo>
                      <a:lnTo>
                        <a:pt x="1765" y="7234"/>
                      </a:lnTo>
                      <a:lnTo>
                        <a:pt x="1749" y="7250"/>
                      </a:lnTo>
                      <a:lnTo>
                        <a:pt x="1726" y="7274"/>
                      </a:lnTo>
                      <a:lnTo>
                        <a:pt x="1700" y="7295"/>
                      </a:lnTo>
                      <a:lnTo>
                        <a:pt x="1685" y="7311"/>
                      </a:lnTo>
                      <a:lnTo>
                        <a:pt x="1666" y="7335"/>
                      </a:lnTo>
                      <a:lnTo>
                        <a:pt x="1650" y="7358"/>
                      </a:lnTo>
                      <a:lnTo>
                        <a:pt x="1627" y="7385"/>
                      </a:lnTo>
                      <a:lnTo>
                        <a:pt x="1617" y="7401"/>
                      </a:lnTo>
                      <a:lnTo>
                        <a:pt x="1601" y="7418"/>
                      </a:lnTo>
                      <a:lnTo>
                        <a:pt x="1586" y="7434"/>
                      </a:lnTo>
                      <a:lnTo>
                        <a:pt x="1568" y="7450"/>
                      </a:lnTo>
                      <a:lnTo>
                        <a:pt x="1560" y="7471"/>
                      </a:lnTo>
                      <a:lnTo>
                        <a:pt x="1544" y="7488"/>
                      </a:lnTo>
                      <a:lnTo>
                        <a:pt x="1534" y="7504"/>
                      </a:lnTo>
                      <a:lnTo>
                        <a:pt x="1511" y="7519"/>
                      </a:lnTo>
                      <a:lnTo>
                        <a:pt x="1504" y="7538"/>
                      </a:lnTo>
                      <a:lnTo>
                        <a:pt x="1495" y="7554"/>
                      </a:lnTo>
                      <a:lnTo>
                        <a:pt x="1480" y="7573"/>
                      </a:lnTo>
                      <a:lnTo>
                        <a:pt x="1469" y="7580"/>
                      </a:lnTo>
                      <a:lnTo>
                        <a:pt x="1461" y="7599"/>
                      </a:lnTo>
                      <a:lnTo>
                        <a:pt x="1454" y="7615"/>
                      </a:lnTo>
                      <a:lnTo>
                        <a:pt x="1445" y="7622"/>
                      </a:lnTo>
                      <a:lnTo>
                        <a:pt x="1438" y="7637"/>
                      </a:lnTo>
                      <a:lnTo>
                        <a:pt x="1438" y="7644"/>
                      </a:lnTo>
                      <a:lnTo>
                        <a:pt x="1426" y="7660"/>
                      </a:lnTo>
                      <a:lnTo>
                        <a:pt x="1415" y="7675"/>
                      </a:lnTo>
                      <a:lnTo>
                        <a:pt x="1415" y="7682"/>
                      </a:lnTo>
                      <a:lnTo>
                        <a:pt x="1405" y="7698"/>
                      </a:lnTo>
                      <a:lnTo>
                        <a:pt x="1405" y="7707"/>
                      </a:lnTo>
                      <a:lnTo>
                        <a:pt x="1389" y="7731"/>
                      </a:lnTo>
                      <a:lnTo>
                        <a:pt x="1381" y="7764"/>
                      </a:lnTo>
                      <a:lnTo>
                        <a:pt x="1363" y="7792"/>
                      </a:lnTo>
                      <a:lnTo>
                        <a:pt x="1348" y="7814"/>
                      </a:lnTo>
                      <a:lnTo>
                        <a:pt x="1329" y="7842"/>
                      </a:lnTo>
                      <a:lnTo>
                        <a:pt x="1320" y="7867"/>
                      </a:lnTo>
                      <a:lnTo>
                        <a:pt x="1299" y="7898"/>
                      </a:lnTo>
                      <a:lnTo>
                        <a:pt x="1283" y="7922"/>
                      </a:lnTo>
                      <a:lnTo>
                        <a:pt x="1257" y="7948"/>
                      </a:lnTo>
                      <a:lnTo>
                        <a:pt x="1240" y="7976"/>
                      </a:lnTo>
                      <a:lnTo>
                        <a:pt x="1221" y="7992"/>
                      </a:lnTo>
                      <a:lnTo>
                        <a:pt x="1200" y="8018"/>
                      </a:lnTo>
                      <a:lnTo>
                        <a:pt x="1176" y="8042"/>
                      </a:lnTo>
                      <a:lnTo>
                        <a:pt x="1158" y="8063"/>
                      </a:lnTo>
                      <a:lnTo>
                        <a:pt x="1134" y="8078"/>
                      </a:lnTo>
                      <a:lnTo>
                        <a:pt x="1108" y="8103"/>
                      </a:lnTo>
                      <a:lnTo>
                        <a:pt x="1085" y="8118"/>
                      </a:lnTo>
                      <a:lnTo>
                        <a:pt x="1059" y="8134"/>
                      </a:lnTo>
                      <a:lnTo>
                        <a:pt x="1030" y="8150"/>
                      </a:lnTo>
                      <a:lnTo>
                        <a:pt x="1000" y="8172"/>
                      </a:lnTo>
                      <a:lnTo>
                        <a:pt x="974" y="8188"/>
                      </a:lnTo>
                      <a:lnTo>
                        <a:pt x="950" y="8197"/>
                      </a:lnTo>
                      <a:lnTo>
                        <a:pt x="924" y="8212"/>
                      </a:lnTo>
                      <a:lnTo>
                        <a:pt x="886" y="8230"/>
                      </a:lnTo>
                      <a:lnTo>
                        <a:pt x="860" y="8238"/>
                      </a:lnTo>
                      <a:lnTo>
                        <a:pt x="834" y="8254"/>
                      </a:lnTo>
                      <a:lnTo>
                        <a:pt x="795" y="8264"/>
                      </a:lnTo>
                      <a:lnTo>
                        <a:pt x="769" y="8273"/>
                      </a:lnTo>
                      <a:lnTo>
                        <a:pt x="738" y="8280"/>
                      </a:lnTo>
                      <a:lnTo>
                        <a:pt x="710" y="8292"/>
                      </a:lnTo>
                      <a:lnTo>
                        <a:pt x="674" y="8299"/>
                      </a:lnTo>
                      <a:lnTo>
                        <a:pt x="639" y="8308"/>
                      </a:lnTo>
                      <a:lnTo>
                        <a:pt x="599" y="8315"/>
                      </a:lnTo>
                      <a:lnTo>
                        <a:pt x="564" y="8323"/>
                      </a:lnTo>
                      <a:lnTo>
                        <a:pt x="540" y="8323"/>
                      </a:lnTo>
                      <a:lnTo>
                        <a:pt x="500" y="8330"/>
                      </a:lnTo>
                      <a:lnTo>
                        <a:pt x="476" y="8339"/>
                      </a:lnTo>
                      <a:lnTo>
                        <a:pt x="443" y="8339"/>
                      </a:lnTo>
                      <a:lnTo>
                        <a:pt x="413" y="8348"/>
                      </a:lnTo>
                      <a:lnTo>
                        <a:pt x="385" y="8348"/>
                      </a:lnTo>
                      <a:lnTo>
                        <a:pt x="363" y="8355"/>
                      </a:lnTo>
                      <a:lnTo>
                        <a:pt x="337" y="8355"/>
                      </a:lnTo>
                      <a:lnTo>
                        <a:pt x="302" y="8355"/>
                      </a:lnTo>
                      <a:lnTo>
                        <a:pt x="286" y="8355"/>
                      </a:lnTo>
                      <a:lnTo>
                        <a:pt x="259" y="8355"/>
                      </a:lnTo>
                      <a:lnTo>
                        <a:pt x="243" y="8369"/>
                      </a:lnTo>
                      <a:lnTo>
                        <a:pt x="212" y="8369"/>
                      </a:lnTo>
                      <a:lnTo>
                        <a:pt x="196" y="8369"/>
                      </a:lnTo>
                      <a:lnTo>
                        <a:pt x="179" y="8355"/>
                      </a:lnTo>
                      <a:lnTo>
                        <a:pt x="161" y="8355"/>
                      </a:lnTo>
                      <a:lnTo>
                        <a:pt x="146" y="8355"/>
                      </a:lnTo>
                      <a:lnTo>
                        <a:pt x="125" y="8355"/>
                      </a:lnTo>
                      <a:lnTo>
                        <a:pt x="116" y="8348"/>
                      </a:lnTo>
                      <a:lnTo>
                        <a:pt x="97" y="8348"/>
                      </a:lnTo>
                      <a:lnTo>
                        <a:pt x="88" y="8348"/>
                      </a:lnTo>
                      <a:lnTo>
                        <a:pt x="69" y="8339"/>
                      </a:lnTo>
                      <a:lnTo>
                        <a:pt x="62" y="8330"/>
                      </a:lnTo>
                      <a:lnTo>
                        <a:pt x="54" y="8330"/>
                      </a:lnTo>
                      <a:lnTo>
                        <a:pt x="47" y="8323"/>
                      </a:lnTo>
                      <a:lnTo>
                        <a:pt x="38" y="8315"/>
                      </a:lnTo>
                      <a:lnTo>
                        <a:pt x="38" y="8308"/>
                      </a:lnTo>
                      <a:lnTo>
                        <a:pt x="28" y="8299"/>
                      </a:lnTo>
                      <a:lnTo>
                        <a:pt x="28" y="8292"/>
                      </a:lnTo>
                      <a:lnTo>
                        <a:pt x="19" y="8280"/>
                      </a:lnTo>
                      <a:lnTo>
                        <a:pt x="19" y="8264"/>
                      </a:lnTo>
                      <a:lnTo>
                        <a:pt x="7" y="8254"/>
                      </a:lnTo>
                      <a:lnTo>
                        <a:pt x="7" y="8238"/>
                      </a:lnTo>
                      <a:lnTo>
                        <a:pt x="7" y="8221"/>
                      </a:lnTo>
                      <a:lnTo>
                        <a:pt x="0" y="8212"/>
                      </a:lnTo>
                      <a:lnTo>
                        <a:pt x="0" y="8197"/>
                      </a:lnTo>
                      <a:lnTo>
                        <a:pt x="0" y="8188"/>
                      </a:lnTo>
                      <a:lnTo>
                        <a:pt x="0" y="8172"/>
                      </a:lnTo>
                      <a:lnTo>
                        <a:pt x="7" y="8150"/>
                      </a:lnTo>
                      <a:lnTo>
                        <a:pt x="7" y="8143"/>
                      </a:lnTo>
                      <a:lnTo>
                        <a:pt x="7" y="8125"/>
                      </a:lnTo>
                      <a:lnTo>
                        <a:pt x="19" y="8118"/>
                      </a:lnTo>
                      <a:lnTo>
                        <a:pt x="19" y="8103"/>
                      </a:lnTo>
                      <a:lnTo>
                        <a:pt x="28" y="8094"/>
                      </a:lnTo>
                      <a:lnTo>
                        <a:pt x="38" y="8078"/>
                      </a:lnTo>
                      <a:lnTo>
                        <a:pt x="38" y="8071"/>
                      </a:lnTo>
                      <a:lnTo>
                        <a:pt x="47" y="8049"/>
                      </a:lnTo>
                      <a:lnTo>
                        <a:pt x="54" y="8042"/>
                      </a:lnTo>
                      <a:lnTo>
                        <a:pt x="62" y="8026"/>
                      </a:lnTo>
                      <a:lnTo>
                        <a:pt x="81" y="8018"/>
                      </a:lnTo>
                      <a:lnTo>
                        <a:pt x="88" y="8009"/>
                      </a:lnTo>
                      <a:lnTo>
                        <a:pt x="97" y="7992"/>
                      </a:lnTo>
                      <a:lnTo>
                        <a:pt x="106" y="7983"/>
                      </a:lnTo>
                      <a:lnTo>
                        <a:pt x="125" y="7967"/>
                      </a:lnTo>
                      <a:lnTo>
                        <a:pt x="146" y="7959"/>
                      </a:lnTo>
                      <a:lnTo>
                        <a:pt x="153" y="7948"/>
                      </a:lnTo>
                      <a:lnTo>
                        <a:pt x="168" y="7941"/>
                      </a:lnTo>
                      <a:lnTo>
                        <a:pt x="187" y="7922"/>
                      </a:lnTo>
                      <a:lnTo>
                        <a:pt x="203" y="7913"/>
                      </a:lnTo>
                      <a:lnTo>
                        <a:pt x="222" y="7905"/>
                      </a:lnTo>
                      <a:lnTo>
                        <a:pt x="243" y="7898"/>
                      </a:lnTo>
                      <a:lnTo>
                        <a:pt x="259" y="7889"/>
                      </a:lnTo>
                      <a:lnTo>
                        <a:pt x="276" y="7867"/>
                      </a:lnTo>
                      <a:lnTo>
                        <a:pt x="293" y="7858"/>
                      </a:lnTo>
                      <a:lnTo>
                        <a:pt x="311" y="7849"/>
                      </a:lnTo>
                      <a:lnTo>
                        <a:pt x="337" y="7842"/>
                      </a:lnTo>
                      <a:lnTo>
                        <a:pt x="352" y="7834"/>
                      </a:lnTo>
                      <a:lnTo>
                        <a:pt x="370" y="7827"/>
                      </a:lnTo>
                      <a:lnTo>
                        <a:pt x="379" y="7814"/>
                      </a:lnTo>
                      <a:lnTo>
                        <a:pt x="394" y="7807"/>
                      </a:lnTo>
                      <a:lnTo>
                        <a:pt x="405" y="7799"/>
                      </a:lnTo>
                      <a:lnTo>
                        <a:pt x="413" y="7792"/>
                      </a:lnTo>
                      <a:lnTo>
                        <a:pt x="434" y="7783"/>
                      </a:lnTo>
                      <a:lnTo>
                        <a:pt x="443" y="7774"/>
                      </a:lnTo>
                      <a:lnTo>
                        <a:pt x="450" y="7764"/>
                      </a:lnTo>
                      <a:lnTo>
                        <a:pt x="458" y="7755"/>
                      </a:lnTo>
                      <a:lnTo>
                        <a:pt x="469" y="7747"/>
                      </a:lnTo>
                      <a:lnTo>
                        <a:pt x="469" y="7738"/>
                      </a:lnTo>
                      <a:lnTo>
                        <a:pt x="476" y="7738"/>
                      </a:lnTo>
                      <a:lnTo>
                        <a:pt x="476" y="7731"/>
                      </a:lnTo>
                      <a:lnTo>
                        <a:pt x="484" y="7722"/>
                      </a:lnTo>
                      <a:lnTo>
                        <a:pt x="484" y="7715"/>
                      </a:lnTo>
                      <a:lnTo>
                        <a:pt x="476" y="7715"/>
                      </a:lnTo>
                      <a:lnTo>
                        <a:pt x="476" y="7707"/>
                      </a:lnTo>
                      <a:lnTo>
                        <a:pt x="469" y="7707"/>
                      </a:lnTo>
                      <a:lnTo>
                        <a:pt x="458" y="7707"/>
                      </a:lnTo>
                      <a:lnTo>
                        <a:pt x="450" y="7707"/>
                      </a:lnTo>
                      <a:lnTo>
                        <a:pt x="443" y="7707"/>
                      </a:lnTo>
                      <a:lnTo>
                        <a:pt x="413" y="7707"/>
                      </a:lnTo>
                      <a:lnTo>
                        <a:pt x="394" y="7707"/>
                      </a:lnTo>
                      <a:lnTo>
                        <a:pt x="379" y="7707"/>
                      </a:lnTo>
                      <a:lnTo>
                        <a:pt x="352" y="7707"/>
                      </a:lnTo>
                      <a:lnTo>
                        <a:pt x="337" y="7707"/>
                      </a:lnTo>
                      <a:lnTo>
                        <a:pt x="318" y="7707"/>
                      </a:lnTo>
                      <a:lnTo>
                        <a:pt x="302" y="7707"/>
                      </a:lnTo>
                      <a:lnTo>
                        <a:pt x="286" y="7707"/>
                      </a:lnTo>
                      <a:lnTo>
                        <a:pt x="276" y="7707"/>
                      </a:lnTo>
                      <a:lnTo>
                        <a:pt x="259" y="7698"/>
                      </a:lnTo>
                      <a:lnTo>
                        <a:pt x="252" y="7698"/>
                      </a:lnTo>
                      <a:lnTo>
                        <a:pt x="243" y="7698"/>
                      </a:lnTo>
                      <a:lnTo>
                        <a:pt x="222" y="7698"/>
                      </a:lnTo>
                      <a:lnTo>
                        <a:pt x="212" y="7691"/>
                      </a:lnTo>
                      <a:lnTo>
                        <a:pt x="203" y="7682"/>
                      </a:lnTo>
                      <a:lnTo>
                        <a:pt x="196" y="7682"/>
                      </a:lnTo>
                      <a:lnTo>
                        <a:pt x="187" y="7675"/>
                      </a:lnTo>
                      <a:lnTo>
                        <a:pt x="187" y="7660"/>
                      </a:lnTo>
                      <a:lnTo>
                        <a:pt x="187" y="7653"/>
                      </a:lnTo>
                      <a:lnTo>
                        <a:pt x="187" y="7644"/>
                      </a:lnTo>
                      <a:lnTo>
                        <a:pt x="187" y="7637"/>
                      </a:lnTo>
                      <a:lnTo>
                        <a:pt x="187" y="7629"/>
                      </a:lnTo>
                      <a:lnTo>
                        <a:pt x="196" y="7629"/>
                      </a:lnTo>
                      <a:lnTo>
                        <a:pt x="203" y="7622"/>
                      </a:lnTo>
                      <a:lnTo>
                        <a:pt x="203" y="7615"/>
                      </a:lnTo>
                      <a:lnTo>
                        <a:pt x="212" y="7606"/>
                      </a:lnTo>
                      <a:lnTo>
                        <a:pt x="222" y="7599"/>
                      </a:lnTo>
                      <a:lnTo>
                        <a:pt x="233" y="7589"/>
                      </a:lnTo>
                      <a:lnTo>
                        <a:pt x="243" y="7580"/>
                      </a:lnTo>
                      <a:lnTo>
                        <a:pt x="259" y="7573"/>
                      </a:lnTo>
                      <a:lnTo>
                        <a:pt x="267" y="7563"/>
                      </a:lnTo>
                      <a:lnTo>
                        <a:pt x="276" y="7554"/>
                      </a:lnTo>
                      <a:lnTo>
                        <a:pt x="293" y="7554"/>
                      </a:lnTo>
                      <a:lnTo>
                        <a:pt x="311" y="7545"/>
                      </a:lnTo>
                      <a:lnTo>
                        <a:pt x="318" y="7538"/>
                      </a:lnTo>
                      <a:lnTo>
                        <a:pt x="344" y="7526"/>
                      </a:lnTo>
                      <a:lnTo>
                        <a:pt x="363" y="7519"/>
                      </a:lnTo>
                      <a:lnTo>
                        <a:pt x="379" y="7519"/>
                      </a:lnTo>
                      <a:lnTo>
                        <a:pt x="394" y="7510"/>
                      </a:lnTo>
                      <a:lnTo>
                        <a:pt x="413" y="7504"/>
                      </a:lnTo>
                      <a:lnTo>
                        <a:pt x="443" y="7504"/>
                      </a:lnTo>
                      <a:lnTo>
                        <a:pt x="458" y="7495"/>
                      </a:lnTo>
                      <a:lnTo>
                        <a:pt x="476" y="7495"/>
                      </a:lnTo>
                      <a:lnTo>
                        <a:pt x="500" y="7488"/>
                      </a:lnTo>
                      <a:lnTo>
                        <a:pt x="519" y="7479"/>
                      </a:lnTo>
                      <a:lnTo>
                        <a:pt x="549" y="7479"/>
                      </a:lnTo>
                      <a:lnTo>
                        <a:pt x="575" y="7479"/>
                      </a:lnTo>
                      <a:lnTo>
                        <a:pt x="599" y="7471"/>
                      </a:lnTo>
                      <a:lnTo>
                        <a:pt x="618" y="7471"/>
                      </a:lnTo>
                      <a:lnTo>
                        <a:pt x="648" y="7458"/>
                      </a:lnTo>
                      <a:lnTo>
                        <a:pt x="674" y="7458"/>
                      </a:lnTo>
                      <a:lnTo>
                        <a:pt x="703" y="7458"/>
                      </a:lnTo>
                      <a:lnTo>
                        <a:pt x="738" y="7458"/>
                      </a:lnTo>
                      <a:lnTo>
                        <a:pt x="761" y="7450"/>
                      </a:lnTo>
                      <a:lnTo>
                        <a:pt x="788" y="7450"/>
                      </a:lnTo>
                      <a:lnTo>
                        <a:pt x="825" y="7450"/>
                      </a:lnTo>
                      <a:lnTo>
                        <a:pt x="851" y="7450"/>
                      </a:lnTo>
                      <a:lnTo>
                        <a:pt x="879" y="7450"/>
                      </a:lnTo>
                      <a:lnTo>
                        <a:pt x="915" y="7450"/>
                      </a:lnTo>
                      <a:lnTo>
                        <a:pt x="950" y="7450"/>
                      </a:lnTo>
                      <a:lnTo>
                        <a:pt x="974" y="7418"/>
                      </a:lnTo>
                      <a:lnTo>
                        <a:pt x="1000" y="7385"/>
                      </a:lnTo>
                      <a:lnTo>
                        <a:pt x="1030" y="7349"/>
                      </a:lnTo>
                      <a:lnTo>
                        <a:pt x="1049" y="7319"/>
                      </a:lnTo>
                      <a:lnTo>
                        <a:pt x="1078" y="7288"/>
                      </a:lnTo>
                      <a:lnTo>
                        <a:pt x="1108" y="7259"/>
                      </a:lnTo>
                      <a:lnTo>
                        <a:pt x="1134" y="7227"/>
                      </a:lnTo>
                      <a:lnTo>
                        <a:pt x="1150" y="7203"/>
                      </a:lnTo>
                      <a:lnTo>
                        <a:pt x="1176" y="7165"/>
                      </a:lnTo>
                      <a:lnTo>
                        <a:pt x="1193" y="7140"/>
                      </a:lnTo>
                      <a:lnTo>
                        <a:pt x="1221" y="7107"/>
                      </a:lnTo>
                      <a:lnTo>
                        <a:pt x="1240" y="7083"/>
                      </a:lnTo>
                      <a:lnTo>
                        <a:pt x="1257" y="7054"/>
                      </a:lnTo>
                      <a:lnTo>
                        <a:pt x="1283" y="7022"/>
                      </a:lnTo>
                      <a:lnTo>
                        <a:pt x="1299" y="6998"/>
                      </a:lnTo>
                      <a:lnTo>
                        <a:pt x="1320" y="6969"/>
                      </a:lnTo>
                      <a:lnTo>
                        <a:pt x="1339" y="6944"/>
                      </a:lnTo>
                      <a:lnTo>
                        <a:pt x="1355" y="6920"/>
                      </a:lnTo>
                      <a:lnTo>
                        <a:pt x="1370" y="6894"/>
                      </a:lnTo>
                      <a:lnTo>
                        <a:pt x="1381" y="6868"/>
                      </a:lnTo>
                      <a:lnTo>
                        <a:pt x="1396" y="6843"/>
                      </a:lnTo>
                      <a:lnTo>
                        <a:pt x="1415" y="6817"/>
                      </a:lnTo>
                      <a:lnTo>
                        <a:pt x="1426" y="6784"/>
                      </a:lnTo>
                      <a:lnTo>
                        <a:pt x="1445" y="6762"/>
                      </a:lnTo>
                      <a:lnTo>
                        <a:pt x="1454" y="6738"/>
                      </a:lnTo>
                      <a:lnTo>
                        <a:pt x="1469" y="6710"/>
                      </a:lnTo>
                      <a:lnTo>
                        <a:pt x="1480" y="6694"/>
                      </a:lnTo>
                      <a:lnTo>
                        <a:pt x="1487" y="6668"/>
                      </a:lnTo>
                      <a:lnTo>
                        <a:pt x="1495" y="6649"/>
                      </a:lnTo>
                      <a:lnTo>
                        <a:pt x="1504" y="6626"/>
                      </a:lnTo>
                      <a:lnTo>
                        <a:pt x="1511" y="6609"/>
                      </a:lnTo>
                      <a:lnTo>
                        <a:pt x="1521" y="6579"/>
                      </a:lnTo>
                      <a:lnTo>
                        <a:pt x="1534" y="6564"/>
                      </a:lnTo>
                      <a:lnTo>
                        <a:pt x="1544" y="6541"/>
                      </a:lnTo>
                      <a:lnTo>
                        <a:pt x="1551" y="6526"/>
                      </a:lnTo>
                      <a:lnTo>
                        <a:pt x="1560" y="6508"/>
                      </a:lnTo>
                      <a:lnTo>
                        <a:pt x="1568" y="6489"/>
                      </a:lnTo>
                      <a:lnTo>
                        <a:pt x="1575" y="6463"/>
                      </a:lnTo>
                      <a:lnTo>
                        <a:pt x="1586" y="6447"/>
                      </a:lnTo>
                      <a:lnTo>
                        <a:pt x="1594" y="6428"/>
                      </a:lnTo>
                      <a:lnTo>
                        <a:pt x="1601" y="6404"/>
                      </a:lnTo>
                      <a:lnTo>
                        <a:pt x="1617" y="6388"/>
                      </a:lnTo>
                      <a:lnTo>
                        <a:pt x="1627" y="6368"/>
                      </a:lnTo>
                      <a:lnTo>
                        <a:pt x="1641" y="6352"/>
                      </a:lnTo>
                      <a:lnTo>
                        <a:pt x="1659" y="6336"/>
                      </a:lnTo>
                      <a:lnTo>
                        <a:pt x="1666" y="6319"/>
                      </a:lnTo>
                      <a:lnTo>
                        <a:pt x="1674" y="6303"/>
                      </a:lnTo>
                      <a:lnTo>
                        <a:pt x="1692" y="6288"/>
                      </a:lnTo>
                      <a:lnTo>
                        <a:pt x="1700" y="6267"/>
                      </a:lnTo>
                      <a:lnTo>
                        <a:pt x="1716" y="6251"/>
                      </a:lnTo>
                      <a:lnTo>
                        <a:pt x="1726" y="6229"/>
                      </a:lnTo>
                      <a:lnTo>
                        <a:pt x="1749" y="6213"/>
                      </a:lnTo>
                      <a:lnTo>
                        <a:pt x="1765" y="6197"/>
                      </a:lnTo>
                      <a:lnTo>
                        <a:pt x="1772" y="6182"/>
                      </a:lnTo>
                      <a:lnTo>
                        <a:pt x="1794" y="6166"/>
                      </a:lnTo>
                      <a:lnTo>
                        <a:pt x="1811" y="6143"/>
                      </a:lnTo>
                      <a:lnTo>
                        <a:pt x="1820" y="6128"/>
                      </a:lnTo>
                      <a:lnTo>
                        <a:pt x="1841" y="6121"/>
                      </a:lnTo>
                      <a:lnTo>
                        <a:pt x="1857" y="6104"/>
                      </a:lnTo>
                      <a:lnTo>
                        <a:pt x="1876" y="6088"/>
                      </a:lnTo>
                      <a:lnTo>
                        <a:pt x="1891" y="6076"/>
                      </a:lnTo>
                      <a:lnTo>
                        <a:pt x="1910" y="6060"/>
                      </a:lnTo>
                      <a:lnTo>
                        <a:pt x="1926" y="6044"/>
                      </a:lnTo>
                      <a:lnTo>
                        <a:pt x="1947" y="6036"/>
                      </a:lnTo>
                      <a:lnTo>
                        <a:pt x="1947" y="6017"/>
                      </a:lnTo>
                      <a:lnTo>
                        <a:pt x="1947" y="6001"/>
                      </a:lnTo>
                      <a:lnTo>
                        <a:pt x="1947" y="5982"/>
                      </a:lnTo>
                      <a:lnTo>
                        <a:pt x="1947" y="5963"/>
                      </a:lnTo>
                      <a:lnTo>
                        <a:pt x="1947" y="5940"/>
                      </a:lnTo>
                      <a:lnTo>
                        <a:pt x="1956" y="5923"/>
                      </a:lnTo>
                      <a:lnTo>
                        <a:pt x="1956" y="5907"/>
                      </a:lnTo>
                      <a:lnTo>
                        <a:pt x="1956" y="5878"/>
                      </a:lnTo>
                      <a:lnTo>
                        <a:pt x="1956" y="5855"/>
                      </a:lnTo>
                      <a:lnTo>
                        <a:pt x="1963" y="5838"/>
                      </a:lnTo>
                      <a:lnTo>
                        <a:pt x="1963" y="5815"/>
                      </a:lnTo>
                      <a:lnTo>
                        <a:pt x="1963" y="5786"/>
                      </a:lnTo>
                      <a:lnTo>
                        <a:pt x="1975" y="5761"/>
                      </a:lnTo>
                      <a:lnTo>
                        <a:pt x="1975" y="5735"/>
                      </a:lnTo>
                      <a:lnTo>
                        <a:pt x="1975" y="5711"/>
                      </a:lnTo>
                      <a:lnTo>
                        <a:pt x="1983" y="5685"/>
                      </a:lnTo>
                      <a:lnTo>
                        <a:pt x="1983" y="5647"/>
                      </a:lnTo>
                      <a:lnTo>
                        <a:pt x="1983" y="5621"/>
                      </a:lnTo>
                      <a:lnTo>
                        <a:pt x="1990" y="5596"/>
                      </a:lnTo>
                      <a:lnTo>
                        <a:pt x="1990" y="5558"/>
                      </a:lnTo>
                      <a:lnTo>
                        <a:pt x="1999" y="5527"/>
                      </a:lnTo>
                      <a:lnTo>
                        <a:pt x="1999" y="5503"/>
                      </a:lnTo>
                      <a:lnTo>
                        <a:pt x="1999" y="5471"/>
                      </a:lnTo>
                      <a:lnTo>
                        <a:pt x="2006" y="5435"/>
                      </a:lnTo>
                      <a:lnTo>
                        <a:pt x="2006" y="5402"/>
                      </a:lnTo>
                      <a:lnTo>
                        <a:pt x="2016" y="5369"/>
                      </a:lnTo>
                      <a:lnTo>
                        <a:pt x="2016" y="5331"/>
                      </a:lnTo>
                      <a:lnTo>
                        <a:pt x="2016" y="5296"/>
                      </a:lnTo>
                      <a:lnTo>
                        <a:pt x="2025" y="5254"/>
                      </a:lnTo>
                      <a:lnTo>
                        <a:pt x="2025" y="5221"/>
                      </a:lnTo>
                      <a:lnTo>
                        <a:pt x="2032" y="5185"/>
                      </a:lnTo>
                      <a:lnTo>
                        <a:pt x="2032" y="5140"/>
                      </a:lnTo>
                      <a:lnTo>
                        <a:pt x="2046" y="5107"/>
                      </a:lnTo>
                      <a:lnTo>
                        <a:pt x="2046" y="5061"/>
                      </a:lnTo>
                      <a:lnTo>
                        <a:pt x="2053" y="5030"/>
                      </a:lnTo>
                      <a:lnTo>
                        <a:pt x="2053" y="4990"/>
                      </a:lnTo>
                      <a:lnTo>
                        <a:pt x="2062" y="4954"/>
                      </a:lnTo>
                      <a:lnTo>
                        <a:pt x="2070" y="4910"/>
                      </a:lnTo>
                      <a:lnTo>
                        <a:pt x="2070" y="4879"/>
                      </a:lnTo>
                      <a:lnTo>
                        <a:pt x="2081" y="4841"/>
                      </a:lnTo>
                      <a:lnTo>
                        <a:pt x="2089" y="4801"/>
                      </a:lnTo>
                      <a:lnTo>
                        <a:pt x="2096" y="4764"/>
                      </a:lnTo>
                      <a:lnTo>
                        <a:pt x="2096" y="4733"/>
                      </a:lnTo>
                      <a:lnTo>
                        <a:pt x="2105" y="4700"/>
                      </a:lnTo>
                      <a:lnTo>
                        <a:pt x="2114" y="4664"/>
                      </a:lnTo>
                      <a:lnTo>
                        <a:pt x="2122" y="4629"/>
                      </a:lnTo>
                      <a:lnTo>
                        <a:pt x="2122" y="4594"/>
                      </a:lnTo>
                      <a:lnTo>
                        <a:pt x="2131" y="4558"/>
                      </a:lnTo>
                      <a:lnTo>
                        <a:pt x="2145" y="4521"/>
                      </a:lnTo>
                      <a:lnTo>
                        <a:pt x="2152" y="4490"/>
                      </a:lnTo>
                      <a:lnTo>
                        <a:pt x="2161" y="4462"/>
                      </a:lnTo>
                      <a:lnTo>
                        <a:pt x="2168" y="4429"/>
                      </a:lnTo>
                      <a:lnTo>
                        <a:pt x="2180" y="4398"/>
                      </a:lnTo>
                      <a:lnTo>
                        <a:pt x="2187" y="4368"/>
                      </a:lnTo>
                      <a:lnTo>
                        <a:pt x="2195" y="4335"/>
                      </a:lnTo>
                      <a:lnTo>
                        <a:pt x="2204" y="4313"/>
                      </a:lnTo>
                      <a:lnTo>
                        <a:pt x="2216" y="4275"/>
                      </a:lnTo>
                      <a:lnTo>
                        <a:pt x="2223" y="4250"/>
                      </a:lnTo>
                      <a:lnTo>
                        <a:pt x="2232" y="4224"/>
                      </a:lnTo>
                      <a:lnTo>
                        <a:pt x="2242" y="4200"/>
                      </a:lnTo>
                      <a:lnTo>
                        <a:pt x="2251" y="4163"/>
                      </a:lnTo>
                      <a:lnTo>
                        <a:pt x="2260" y="4139"/>
                      </a:lnTo>
                      <a:lnTo>
                        <a:pt x="2267" y="4115"/>
                      </a:lnTo>
                      <a:lnTo>
                        <a:pt x="2275" y="4092"/>
                      </a:lnTo>
                      <a:lnTo>
                        <a:pt x="2260" y="4040"/>
                      </a:lnTo>
                      <a:lnTo>
                        <a:pt x="2232" y="3988"/>
                      </a:lnTo>
                      <a:lnTo>
                        <a:pt x="2216" y="3948"/>
                      </a:lnTo>
                      <a:lnTo>
                        <a:pt x="2204" y="3899"/>
                      </a:lnTo>
                      <a:lnTo>
                        <a:pt x="2187" y="3854"/>
                      </a:lnTo>
                      <a:lnTo>
                        <a:pt x="2180" y="3813"/>
                      </a:lnTo>
                      <a:lnTo>
                        <a:pt x="2168" y="3767"/>
                      </a:lnTo>
                      <a:lnTo>
                        <a:pt x="2161" y="3727"/>
                      </a:lnTo>
                      <a:lnTo>
                        <a:pt x="2152" y="3682"/>
                      </a:lnTo>
                      <a:lnTo>
                        <a:pt x="2152" y="3642"/>
                      </a:lnTo>
                      <a:lnTo>
                        <a:pt x="2145" y="3602"/>
                      </a:lnTo>
                      <a:lnTo>
                        <a:pt x="2145" y="3557"/>
                      </a:lnTo>
                      <a:lnTo>
                        <a:pt x="2145" y="3512"/>
                      </a:lnTo>
                      <a:lnTo>
                        <a:pt x="2152" y="3476"/>
                      </a:lnTo>
                      <a:lnTo>
                        <a:pt x="2152" y="3434"/>
                      </a:lnTo>
                      <a:lnTo>
                        <a:pt x="2161" y="3397"/>
                      </a:lnTo>
                      <a:lnTo>
                        <a:pt x="2168" y="3354"/>
                      </a:lnTo>
                      <a:lnTo>
                        <a:pt x="2187" y="3323"/>
                      </a:lnTo>
                      <a:lnTo>
                        <a:pt x="2195" y="3286"/>
                      </a:lnTo>
                      <a:lnTo>
                        <a:pt x="2216" y="3253"/>
                      </a:lnTo>
                      <a:lnTo>
                        <a:pt x="2223" y="3222"/>
                      </a:lnTo>
                      <a:lnTo>
                        <a:pt x="2251" y="3184"/>
                      </a:lnTo>
                      <a:lnTo>
                        <a:pt x="2267" y="3152"/>
                      </a:lnTo>
                      <a:lnTo>
                        <a:pt x="2286" y="3118"/>
                      </a:lnTo>
                      <a:lnTo>
                        <a:pt x="2310" y="3083"/>
                      </a:lnTo>
                      <a:lnTo>
                        <a:pt x="2338" y="3057"/>
                      </a:lnTo>
                      <a:lnTo>
                        <a:pt x="2366" y="3026"/>
                      </a:lnTo>
                      <a:lnTo>
                        <a:pt x="2392" y="2987"/>
                      </a:lnTo>
                      <a:lnTo>
                        <a:pt x="2428" y="2960"/>
                      </a:lnTo>
                      <a:lnTo>
                        <a:pt x="2456" y="2935"/>
                      </a:lnTo>
                      <a:lnTo>
                        <a:pt x="2491" y="2908"/>
                      </a:lnTo>
                      <a:lnTo>
                        <a:pt x="2532" y="2873"/>
                      </a:lnTo>
                      <a:lnTo>
                        <a:pt x="2541" y="2873"/>
                      </a:lnTo>
                      <a:lnTo>
                        <a:pt x="2548" y="2866"/>
                      </a:lnTo>
                      <a:lnTo>
                        <a:pt x="2557" y="2866"/>
                      </a:lnTo>
                      <a:lnTo>
                        <a:pt x="2565" y="2857"/>
                      </a:lnTo>
                      <a:lnTo>
                        <a:pt x="2574" y="2857"/>
                      </a:lnTo>
                      <a:lnTo>
                        <a:pt x="2583" y="2849"/>
                      </a:lnTo>
                      <a:lnTo>
                        <a:pt x="2591" y="2842"/>
                      </a:lnTo>
                      <a:lnTo>
                        <a:pt x="2598" y="2842"/>
                      </a:lnTo>
                      <a:lnTo>
                        <a:pt x="2607" y="2833"/>
                      </a:lnTo>
                      <a:lnTo>
                        <a:pt x="2621" y="2833"/>
                      </a:lnTo>
                      <a:lnTo>
                        <a:pt x="2628" y="2826"/>
                      </a:lnTo>
                      <a:lnTo>
                        <a:pt x="2638" y="2826"/>
                      </a:lnTo>
                      <a:lnTo>
                        <a:pt x="2647" y="2817"/>
                      </a:lnTo>
                      <a:lnTo>
                        <a:pt x="2654" y="2817"/>
                      </a:lnTo>
                      <a:lnTo>
                        <a:pt x="2663" y="2805"/>
                      </a:lnTo>
                      <a:lnTo>
                        <a:pt x="2671" y="2805"/>
                      </a:lnTo>
                      <a:lnTo>
                        <a:pt x="2682" y="2796"/>
                      </a:lnTo>
                      <a:lnTo>
                        <a:pt x="2697" y="2796"/>
                      </a:lnTo>
                      <a:lnTo>
                        <a:pt x="2704" y="2789"/>
                      </a:lnTo>
                      <a:lnTo>
                        <a:pt x="2716" y="2789"/>
                      </a:lnTo>
                      <a:lnTo>
                        <a:pt x="2727" y="2781"/>
                      </a:lnTo>
                      <a:lnTo>
                        <a:pt x="2737" y="2781"/>
                      </a:lnTo>
                      <a:lnTo>
                        <a:pt x="2753" y="2781"/>
                      </a:lnTo>
                      <a:lnTo>
                        <a:pt x="2762" y="2772"/>
                      </a:lnTo>
                      <a:lnTo>
                        <a:pt x="2769" y="2772"/>
                      </a:lnTo>
                      <a:lnTo>
                        <a:pt x="2779" y="2765"/>
                      </a:lnTo>
                      <a:lnTo>
                        <a:pt x="2795" y="2765"/>
                      </a:lnTo>
                      <a:lnTo>
                        <a:pt x="2803" y="2765"/>
                      </a:lnTo>
                      <a:lnTo>
                        <a:pt x="2812" y="2756"/>
                      </a:lnTo>
                      <a:lnTo>
                        <a:pt x="2833" y="2756"/>
                      </a:lnTo>
                      <a:lnTo>
                        <a:pt x="2843" y="2756"/>
                      </a:lnTo>
                      <a:lnTo>
                        <a:pt x="2852" y="2750"/>
                      </a:lnTo>
                      <a:lnTo>
                        <a:pt x="2868" y="2750"/>
                      </a:lnTo>
                      <a:lnTo>
                        <a:pt x="2876" y="2750"/>
                      </a:lnTo>
                      <a:lnTo>
                        <a:pt x="2894" y="2741"/>
                      </a:lnTo>
                      <a:lnTo>
                        <a:pt x="2902" y="2741"/>
                      </a:lnTo>
                      <a:lnTo>
                        <a:pt x="2909" y="2741"/>
                      </a:lnTo>
                      <a:lnTo>
                        <a:pt x="2930" y="2732"/>
                      </a:lnTo>
                      <a:lnTo>
                        <a:pt x="2942" y="2732"/>
                      </a:lnTo>
                      <a:lnTo>
                        <a:pt x="2949" y="2732"/>
                      </a:lnTo>
                      <a:lnTo>
                        <a:pt x="2958" y="2722"/>
                      </a:lnTo>
                      <a:lnTo>
                        <a:pt x="2973" y="2722"/>
                      </a:lnTo>
                      <a:lnTo>
                        <a:pt x="2984" y="2715"/>
                      </a:lnTo>
                      <a:lnTo>
                        <a:pt x="2993" y="2715"/>
                      </a:lnTo>
                      <a:lnTo>
                        <a:pt x="3000" y="2703"/>
                      </a:lnTo>
                      <a:lnTo>
                        <a:pt x="3008" y="2703"/>
                      </a:lnTo>
                      <a:lnTo>
                        <a:pt x="3027" y="2696"/>
                      </a:lnTo>
                      <a:lnTo>
                        <a:pt x="3036" y="2696"/>
                      </a:lnTo>
                      <a:lnTo>
                        <a:pt x="3048" y="2687"/>
                      </a:lnTo>
                      <a:lnTo>
                        <a:pt x="3055" y="2680"/>
                      </a:lnTo>
                      <a:lnTo>
                        <a:pt x="3064" y="2680"/>
                      </a:lnTo>
                      <a:lnTo>
                        <a:pt x="3072" y="2668"/>
                      </a:lnTo>
                      <a:lnTo>
                        <a:pt x="3079" y="2668"/>
                      </a:lnTo>
                      <a:lnTo>
                        <a:pt x="3092" y="2661"/>
                      </a:lnTo>
                      <a:lnTo>
                        <a:pt x="3099" y="2652"/>
                      </a:lnTo>
                      <a:lnTo>
                        <a:pt x="3107" y="2652"/>
                      </a:lnTo>
                      <a:lnTo>
                        <a:pt x="3114" y="2645"/>
                      </a:lnTo>
                      <a:lnTo>
                        <a:pt x="3123" y="2637"/>
                      </a:lnTo>
                      <a:lnTo>
                        <a:pt x="3133" y="2628"/>
                      </a:lnTo>
                      <a:lnTo>
                        <a:pt x="3142" y="2628"/>
                      </a:lnTo>
                      <a:lnTo>
                        <a:pt x="3154" y="2621"/>
                      </a:lnTo>
                      <a:lnTo>
                        <a:pt x="3163" y="2612"/>
                      </a:lnTo>
                      <a:lnTo>
                        <a:pt x="3170" y="2600"/>
                      </a:lnTo>
                      <a:lnTo>
                        <a:pt x="3170" y="2591"/>
                      </a:lnTo>
                      <a:lnTo>
                        <a:pt x="3178" y="2591"/>
                      </a:lnTo>
                      <a:lnTo>
                        <a:pt x="3178" y="2584"/>
                      </a:lnTo>
                      <a:lnTo>
                        <a:pt x="3187" y="2584"/>
                      </a:lnTo>
                      <a:lnTo>
                        <a:pt x="3198" y="2576"/>
                      </a:lnTo>
                      <a:lnTo>
                        <a:pt x="3198" y="2569"/>
                      </a:lnTo>
                      <a:lnTo>
                        <a:pt x="3205" y="2569"/>
                      </a:lnTo>
                      <a:lnTo>
                        <a:pt x="3213" y="2560"/>
                      </a:lnTo>
                      <a:lnTo>
                        <a:pt x="3222" y="2551"/>
                      </a:lnTo>
                      <a:lnTo>
                        <a:pt x="3241" y="2545"/>
                      </a:lnTo>
                      <a:lnTo>
                        <a:pt x="3248" y="2545"/>
                      </a:lnTo>
                      <a:lnTo>
                        <a:pt x="3257" y="2536"/>
                      </a:lnTo>
                      <a:lnTo>
                        <a:pt x="3264" y="2536"/>
                      </a:lnTo>
                      <a:lnTo>
                        <a:pt x="3274" y="2529"/>
                      </a:lnTo>
                      <a:lnTo>
                        <a:pt x="3283" y="2520"/>
                      </a:lnTo>
                      <a:lnTo>
                        <a:pt x="3298" y="2520"/>
                      </a:lnTo>
                      <a:lnTo>
                        <a:pt x="3307" y="2512"/>
                      </a:lnTo>
                      <a:lnTo>
                        <a:pt x="3317" y="2498"/>
                      </a:lnTo>
                      <a:lnTo>
                        <a:pt x="3324" y="2498"/>
                      </a:lnTo>
                      <a:lnTo>
                        <a:pt x="3347" y="2491"/>
                      </a:lnTo>
                      <a:lnTo>
                        <a:pt x="3354" y="2482"/>
                      </a:lnTo>
                      <a:lnTo>
                        <a:pt x="3371" y="2482"/>
                      </a:lnTo>
                      <a:lnTo>
                        <a:pt x="3380" y="2475"/>
                      </a:lnTo>
                      <a:lnTo>
                        <a:pt x="3389" y="2475"/>
                      </a:lnTo>
                      <a:lnTo>
                        <a:pt x="3404" y="2466"/>
                      </a:lnTo>
                      <a:lnTo>
                        <a:pt x="3423" y="2459"/>
                      </a:lnTo>
                      <a:lnTo>
                        <a:pt x="3430" y="2459"/>
                      </a:lnTo>
                      <a:lnTo>
                        <a:pt x="3453" y="2451"/>
                      </a:lnTo>
                      <a:lnTo>
                        <a:pt x="3469" y="2451"/>
                      </a:lnTo>
                      <a:lnTo>
                        <a:pt x="3479" y="2444"/>
                      </a:lnTo>
                      <a:lnTo>
                        <a:pt x="3495" y="2432"/>
                      </a:lnTo>
                      <a:lnTo>
                        <a:pt x="3514" y="2432"/>
                      </a:lnTo>
                      <a:lnTo>
                        <a:pt x="3531" y="2425"/>
                      </a:lnTo>
                      <a:lnTo>
                        <a:pt x="3547" y="2414"/>
                      </a:lnTo>
                      <a:lnTo>
                        <a:pt x="3561" y="2414"/>
                      </a:lnTo>
                      <a:lnTo>
                        <a:pt x="3576" y="2406"/>
                      </a:lnTo>
                      <a:lnTo>
                        <a:pt x="3595" y="2397"/>
                      </a:lnTo>
                      <a:lnTo>
                        <a:pt x="3604" y="2390"/>
                      </a:lnTo>
                      <a:lnTo>
                        <a:pt x="3623" y="2376"/>
                      </a:lnTo>
                      <a:lnTo>
                        <a:pt x="3639" y="2367"/>
                      </a:lnTo>
                      <a:lnTo>
                        <a:pt x="3651" y="2367"/>
                      </a:lnTo>
                      <a:lnTo>
                        <a:pt x="3667" y="2360"/>
                      </a:lnTo>
                      <a:lnTo>
                        <a:pt x="3675" y="2352"/>
                      </a:lnTo>
                      <a:lnTo>
                        <a:pt x="3694" y="2345"/>
                      </a:lnTo>
                      <a:lnTo>
                        <a:pt x="3701" y="2336"/>
                      </a:lnTo>
                      <a:lnTo>
                        <a:pt x="3717" y="2329"/>
                      </a:lnTo>
                      <a:lnTo>
                        <a:pt x="3729" y="2317"/>
                      </a:lnTo>
                      <a:lnTo>
                        <a:pt x="3738" y="2301"/>
                      </a:lnTo>
                      <a:lnTo>
                        <a:pt x="3757" y="2293"/>
                      </a:lnTo>
                      <a:lnTo>
                        <a:pt x="3766" y="2286"/>
                      </a:lnTo>
                      <a:lnTo>
                        <a:pt x="3772" y="2275"/>
                      </a:lnTo>
                      <a:lnTo>
                        <a:pt x="3781" y="2265"/>
                      </a:lnTo>
                      <a:lnTo>
                        <a:pt x="3800" y="2258"/>
                      </a:lnTo>
                      <a:lnTo>
                        <a:pt x="3807" y="2249"/>
                      </a:lnTo>
                      <a:lnTo>
                        <a:pt x="3816" y="2234"/>
                      </a:lnTo>
                      <a:lnTo>
                        <a:pt x="3825" y="2225"/>
                      </a:lnTo>
                      <a:lnTo>
                        <a:pt x="3837" y="2215"/>
                      </a:lnTo>
                      <a:lnTo>
                        <a:pt x="3844" y="2202"/>
                      </a:lnTo>
                      <a:lnTo>
                        <a:pt x="3856" y="2187"/>
                      </a:lnTo>
                      <a:lnTo>
                        <a:pt x="3865" y="2180"/>
                      </a:lnTo>
                      <a:lnTo>
                        <a:pt x="3871" y="2171"/>
                      </a:lnTo>
                      <a:lnTo>
                        <a:pt x="3871" y="2155"/>
                      </a:lnTo>
                      <a:lnTo>
                        <a:pt x="3880" y="2147"/>
                      </a:lnTo>
                      <a:lnTo>
                        <a:pt x="3887" y="2131"/>
                      </a:lnTo>
                      <a:lnTo>
                        <a:pt x="3887" y="2124"/>
                      </a:lnTo>
                      <a:lnTo>
                        <a:pt x="3898" y="2110"/>
                      </a:lnTo>
                      <a:lnTo>
                        <a:pt x="3898" y="2103"/>
                      </a:lnTo>
                      <a:lnTo>
                        <a:pt x="3898" y="2086"/>
                      </a:lnTo>
                      <a:lnTo>
                        <a:pt x="3906" y="2079"/>
                      </a:lnTo>
                      <a:lnTo>
                        <a:pt x="3906" y="2070"/>
                      </a:lnTo>
                      <a:lnTo>
                        <a:pt x="3906" y="2063"/>
                      </a:lnTo>
                      <a:lnTo>
                        <a:pt x="3906" y="2055"/>
                      </a:lnTo>
                      <a:lnTo>
                        <a:pt x="3915" y="2039"/>
                      </a:lnTo>
                      <a:lnTo>
                        <a:pt x="3915" y="2029"/>
                      </a:lnTo>
                      <a:lnTo>
                        <a:pt x="3915" y="2020"/>
                      </a:lnTo>
                      <a:lnTo>
                        <a:pt x="3915" y="2010"/>
                      </a:lnTo>
                      <a:lnTo>
                        <a:pt x="3915" y="2001"/>
                      </a:lnTo>
                      <a:lnTo>
                        <a:pt x="3915" y="1994"/>
                      </a:lnTo>
                      <a:lnTo>
                        <a:pt x="3915" y="1985"/>
                      </a:lnTo>
                      <a:lnTo>
                        <a:pt x="3915" y="1975"/>
                      </a:lnTo>
                      <a:lnTo>
                        <a:pt x="3915" y="1966"/>
                      </a:lnTo>
                      <a:lnTo>
                        <a:pt x="3915" y="1959"/>
                      </a:lnTo>
                      <a:lnTo>
                        <a:pt x="3915" y="1951"/>
                      </a:lnTo>
                      <a:lnTo>
                        <a:pt x="3915" y="1942"/>
                      </a:lnTo>
                      <a:lnTo>
                        <a:pt x="3915" y="1935"/>
                      </a:lnTo>
                      <a:lnTo>
                        <a:pt x="3906" y="1926"/>
                      </a:lnTo>
                      <a:lnTo>
                        <a:pt x="3906" y="1919"/>
                      </a:lnTo>
                      <a:lnTo>
                        <a:pt x="3906" y="1907"/>
                      </a:lnTo>
                      <a:lnTo>
                        <a:pt x="3898" y="1907"/>
                      </a:lnTo>
                      <a:lnTo>
                        <a:pt x="3898" y="1898"/>
                      </a:lnTo>
                      <a:lnTo>
                        <a:pt x="3898" y="1890"/>
                      </a:lnTo>
                      <a:lnTo>
                        <a:pt x="3887" y="1883"/>
                      </a:lnTo>
                      <a:lnTo>
                        <a:pt x="3880" y="1874"/>
                      </a:lnTo>
                      <a:lnTo>
                        <a:pt x="3871" y="1864"/>
                      </a:lnTo>
                      <a:lnTo>
                        <a:pt x="3871" y="1852"/>
                      </a:lnTo>
                      <a:lnTo>
                        <a:pt x="3865" y="1845"/>
                      </a:lnTo>
                      <a:lnTo>
                        <a:pt x="3856" y="1836"/>
                      </a:lnTo>
                      <a:lnTo>
                        <a:pt x="3856" y="1829"/>
                      </a:lnTo>
                      <a:lnTo>
                        <a:pt x="3844" y="1820"/>
                      </a:lnTo>
                      <a:lnTo>
                        <a:pt x="3837" y="1812"/>
                      </a:lnTo>
                      <a:lnTo>
                        <a:pt x="3837" y="1805"/>
                      </a:lnTo>
                      <a:lnTo>
                        <a:pt x="3837" y="1796"/>
                      </a:lnTo>
                      <a:lnTo>
                        <a:pt x="3825" y="1784"/>
                      </a:lnTo>
                      <a:lnTo>
                        <a:pt x="3825" y="1775"/>
                      </a:lnTo>
                      <a:lnTo>
                        <a:pt x="3825" y="1768"/>
                      </a:lnTo>
                      <a:lnTo>
                        <a:pt x="3816" y="1759"/>
                      </a:lnTo>
                      <a:lnTo>
                        <a:pt x="3816" y="1753"/>
                      </a:lnTo>
                      <a:lnTo>
                        <a:pt x="3807" y="1744"/>
                      </a:lnTo>
                      <a:lnTo>
                        <a:pt x="3807" y="1735"/>
                      </a:lnTo>
                      <a:lnTo>
                        <a:pt x="3807" y="1728"/>
                      </a:lnTo>
                      <a:lnTo>
                        <a:pt x="3807" y="1720"/>
                      </a:lnTo>
                      <a:lnTo>
                        <a:pt x="3800" y="1713"/>
                      </a:lnTo>
                      <a:lnTo>
                        <a:pt x="3800" y="1704"/>
                      </a:lnTo>
                      <a:lnTo>
                        <a:pt x="3800" y="1695"/>
                      </a:lnTo>
                      <a:lnTo>
                        <a:pt x="3800" y="1681"/>
                      </a:lnTo>
                      <a:lnTo>
                        <a:pt x="3800" y="1674"/>
                      </a:lnTo>
                      <a:lnTo>
                        <a:pt x="3800" y="1666"/>
                      </a:lnTo>
                      <a:lnTo>
                        <a:pt x="3800" y="1650"/>
                      </a:lnTo>
                      <a:lnTo>
                        <a:pt x="3800" y="1643"/>
                      </a:lnTo>
                      <a:lnTo>
                        <a:pt x="3792" y="1634"/>
                      </a:lnTo>
                      <a:lnTo>
                        <a:pt x="3792" y="1624"/>
                      </a:lnTo>
                      <a:lnTo>
                        <a:pt x="3792" y="1615"/>
                      </a:lnTo>
                      <a:lnTo>
                        <a:pt x="3792" y="1608"/>
                      </a:lnTo>
                      <a:lnTo>
                        <a:pt x="3792" y="1600"/>
                      </a:lnTo>
                      <a:lnTo>
                        <a:pt x="3792" y="1591"/>
                      </a:lnTo>
                      <a:lnTo>
                        <a:pt x="3781" y="1591"/>
                      </a:lnTo>
                      <a:lnTo>
                        <a:pt x="3781" y="1582"/>
                      </a:lnTo>
                      <a:lnTo>
                        <a:pt x="3781" y="1574"/>
                      </a:lnTo>
                      <a:lnTo>
                        <a:pt x="3772" y="1563"/>
                      </a:lnTo>
                      <a:lnTo>
                        <a:pt x="3772" y="1554"/>
                      </a:lnTo>
                      <a:lnTo>
                        <a:pt x="3766" y="1548"/>
                      </a:lnTo>
                      <a:lnTo>
                        <a:pt x="3766" y="1539"/>
                      </a:lnTo>
                      <a:lnTo>
                        <a:pt x="3766" y="1532"/>
                      </a:lnTo>
                      <a:lnTo>
                        <a:pt x="3766" y="1523"/>
                      </a:lnTo>
                      <a:lnTo>
                        <a:pt x="3757" y="1515"/>
                      </a:lnTo>
                      <a:lnTo>
                        <a:pt x="3757" y="1508"/>
                      </a:lnTo>
                      <a:lnTo>
                        <a:pt x="3757" y="1499"/>
                      </a:lnTo>
                      <a:lnTo>
                        <a:pt x="3750" y="1485"/>
                      </a:lnTo>
                      <a:lnTo>
                        <a:pt x="3750" y="1478"/>
                      </a:lnTo>
                      <a:lnTo>
                        <a:pt x="3750" y="1469"/>
                      </a:lnTo>
                      <a:lnTo>
                        <a:pt x="3738" y="1461"/>
                      </a:lnTo>
                      <a:lnTo>
                        <a:pt x="3738" y="1445"/>
                      </a:lnTo>
                      <a:lnTo>
                        <a:pt x="3738" y="1438"/>
                      </a:lnTo>
                      <a:lnTo>
                        <a:pt x="3729" y="1429"/>
                      </a:lnTo>
                      <a:lnTo>
                        <a:pt x="3729" y="1409"/>
                      </a:lnTo>
                      <a:lnTo>
                        <a:pt x="3729" y="1402"/>
                      </a:lnTo>
                      <a:lnTo>
                        <a:pt x="3717" y="1402"/>
                      </a:lnTo>
                      <a:lnTo>
                        <a:pt x="3710" y="1402"/>
                      </a:lnTo>
                      <a:lnTo>
                        <a:pt x="3701" y="1402"/>
                      </a:lnTo>
                      <a:lnTo>
                        <a:pt x="3694" y="1402"/>
                      </a:lnTo>
                      <a:lnTo>
                        <a:pt x="3682" y="1393"/>
                      </a:lnTo>
                      <a:lnTo>
                        <a:pt x="3675" y="1393"/>
                      </a:lnTo>
                      <a:lnTo>
                        <a:pt x="3667" y="1393"/>
                      </a:lnTo>
                      <a:lnTo>
                        <a:pt x="3660" y="1384"/>
                      </a:lnTo>
                      <a:lnTo>
                        <a:pt x="3651" y="1377"/>
                      </a:lnTo>
                      <a:lnTo>
                        <a:pt x="3639" y="1377"/>
                      </a:lnTo>
                      <a:lnTo>
                        <a:pt x="3632" y="1369"/>
                      </a:lnTo>
                      <a:lnTo>
                        <a:pt x="3623" y="1360"/>
                      </a:lnTo>
                      <a:lnTo>
                        <a:pt x="3623" y="1353"/>
                      </a:lnTo>
                      <a:lnTo>
                        <a:pt x="3611" y="1353"/>
                      </a:lnTo>
                      <a:lnTo>
                        <a:pt x="3611" y="1344"/>
                      </a:lnTo>
                      <a:lnTo>
                        <a:pt x="3604" y="1334"/>
                      </a:lnTo>
                      <a:lnTo>
                        <a:pt x="3604" y="1323"/>
                      </a:lnTo>
                      <a:lnTo>
                        <a:pt x="3595" y="1315"/>
                      </a:lnTo>
                      <a:lnTo>
                        <a:pt x="3595" y="1308"/>
                      </a:lnTo>
                      <a:lnTo>
                        <a:pt x="3595" y="1294"/>
                      </a:lnTo>
                      <a:lnTo>
                        <a:pt x="3595" y="1287"/>
                      </a:lnTo>
                      <a:lnTo>
                        <a:pt x="3587" y="1278"/>
                      </a:lnTo>
                      <a:lnTo>
                        <a:pt x="3587" y="1271"/>
                      </a:lnTo>
                      <a:lnTo>
                        <a:pt x="3587" y="1263"/>
                      </a:lnTo>
                      <a:lnTo>
                        <a:pt x="3587" y="1254"/>
                      </a:lnTo>
                      <a:lnTo>
                        <a:pt x="3587" y="1238"/>
                      </a:lnTo>
                      <a:lnTo>
                        <a:pt x="3587" y="1230"/>
                      </a:lnTo>
                      <a:lnTo>
                        <a:pt x="3576" y="1221"/>
                      </a:lnTo>
                      <a:lnTo>
                        <a:pt x="3576" y="1204"/>
                      </a:lnTo>
                      <a:lnTo>
                        <a:pt x="3576" y="1193"/>
                      </a:lnTo>
                      <a:lnTo>
                        <a:pt x="3576" y="1178"/>
                      </a:lnTo>
                      <a:lnTo>
                        <a:pt x="3576" y="1169"/>
                      </a:lnTo>
                      <a:lnTo>
                        <a:pt x="3587" y="1150"/>
                      </a:lnTo>
                      <a:lnTo>
                        <a:pt x="3587" y="1143"/>
                      </a:lnTo>
                      <a:lnTo>
                        <a:pt x="3587" y="1134"/>
                      </a:lnTo>
                      <a:lnTo>
                        <a:pt x="3587" y="1119"/>
                      </a:lnTo>
                      <a:lnTo>
                        <a:pt x="3587" y="1110"/>
                      </a:lnTo>
                      <a:lnTo>
                        <a:pt x="3587" y="1091"/>
                      </a:lnTo>
                      <a:lnTo>
                        <a:pt x="3595" y="1082"/>
                      </a:lnTo>
                      <a:lnTo>
                        <a:pt x="3595" y="1073"/>
                      </a:lnTo>
                      <a:lnTo>
                        <a:pt x="3595" y="1066"/>
                      </a:lnTo>
                      <a:lnTo>
                        <a:pt x="3604" y="1058"/>
                      </a:lnTo>
                      <a:lnTo>
                        <a:pt x="3604" y="1042"/>
                      </a:lnTo>
                      <a:lnTo>
                        <a:pt x="3604" y="1033"/>
                      </a:lnTo>
                      <a:lnTo>
                        <a:pt x="3611" y="1026"/>
                      </a:lnTo>
                      <a:lnTo>
                        <a:pt x="3611" y="1018"/>
                      </a:lnTo>
                      <a:lnTo>
                        <a:pt x="3623" y="1009"/>
                      </a:lnTo>
                      <a:lnTo>
                        <a:pt x="3623" y="1002"/>
                      </a:lnTo>
                      <a:lnTo>
                        <a:pt x="3632" y="988"/>
                      </a:lnTo>
                      <a:lnTo>
                        <a:pt x="3632" y="980"/>
                      </a:lnTo>
                      <a:lnTo>
                        <a:pt x="3639" y="973"/>
                      </a:lnTo>
                      <a:lnTo>
                        <a:pt x="3639" y="964"/>
                      </a:lnTo>
                      <a:lnTo>
                        <a:pt x="3651" y="957"/>
                      </a:lnTo>
                      <a:lnTo>
                        <a:pt x="3660" y="957"/>
                      </a:lnTo>
                      <a:lnTo>
                        <a:pt x="3660" y="948"/>
                      </a:lnTo>
                      <a:lnTo>
                        <a:pt x="3667" y="948"/>
                      </a:lnTo>
                      <a:lnTo>
                        <a:pt x="3667" y="941"/>
                      </a:lnTo>
                      <a:lnTo>
                        <a:pt x="3675" y="941"/>
                      </a:lnTo>
                      <a:lnTo>
                        <a:pt x="3675" y="929"/>
                      </a:lnTo>
                      <a:lnTo>
                        <a:pt x="3682" y="929"/>
                      </a:lnTo>
                      <a:lnTo>
                        <a:pt x="3682" y="922"/>
                      </a:lnTo>
                      <a:lnTo>
                        <a:pt x="3675" y="870"/>
                      </a:lnTo>
                      <a:lnTo>
                        <a:pt x="3667" y="813"/>
                      </a:lnTo>
                      <a:lnTo>
                        <a:pt x="3667" y="756"/>
                      </a:lnTo>
                      <a:lnTo>
                        <a:pt x="3660" y="702"/>
                      </a:lnTo>
                      <a:lnTo>
                        <a:pt x="3660" y="653"/>
                      </a:lnTo>
                      <a:lnTo>
                        <a:pt x="3660" y="613"/>
                      </a:lnTo>
                      <a:lnTo>
                        <a:pt x="3667" y="561"/>
                      </a:lnTo>
                      <a:lnTo>
                        <a:pt x="3667" y="518"/>
                      </a:lnTo>
                      <a:lnTo>
                        <a:pt x="3675" y="476"/>
                      </a:lnTo>
                      <a:lnTo>
                        <a:pt x="3682" y="441"/>
                      </a:lnTo>
                      <a:lnTo>
                        <a:pt x="3694" y="396"/>
                      </a:lnTo>
                      <a:lnTo>
                        <a:pt x="3710" y="365"/>
                      </a:lnTo>
                      <a:lnTo>
                        <a:pt x="3729" y="332"/>
                      </a:lnTo>
                      <a:lnTo>
                        <a:pt x="3750" y="293"/>
                      </a:lnTo>
                      <a:lnTo>
                        <a:pt x="3766" y="262"/>
                      </a:lnTo>
                      <a:lnTo>
                        <a:pt x="3781" y="226"/>
                      </a:lnTo>
                      <a:lnTo>
                        <a:pt x="3807" y="196"/>
                      </a:lnTo>
                      <a:lnTo>
                        <a:pt x="3837" y="172"/>
                      </a:lnTo>
                      <a:lnTo>
                        <a:pt x="3865" y="148"/>
                      </a:lnTo>
                      <a:lnTo>
                        <a:pt x="3898" y="132"/>
                      </a:lnTo>
                      <a:lnTo>
                        <a:pt x="3931" y="102"/>
                      </a:lnTo>
                      <a:lnTo>
                        <a:pt x="3972" y="87"/>
                      </a:lnTo>
                      <a:lnTo>
                        <a:pt x="4007" y="71"/>
                      </a:lnTo>
                      <a:lnTo>
                        <a:pt x="4047" y="54"/>
                      </a:lnTo>
                      <a:lnTo>
                        <a:pt x="4089" y="45"/>
                      </a:lnTo>
                      <a:lnTo>
                        <a:pt x="4136" y="29"/>
                      </a:lnTo>
                      <a:lnTo>
                        <a:pt x="4177" y="21"/>
                      </a:lnTo>
                      <a:lnTo>
                        <a:pt x="4219" y="7"/>
                      </a:lnTo>
                      <a:lnTo>
                        <a:pt x="4274" y="0"/>
                      </a:lnTo>
                      <a:lnTo>
                        <a:pt x="4330" y="0"/>
                      </a:lnTo>
                      <a:lnTo>
                        <a:pt x="4382" y="0"/>
                      </a:lnTo>
                      <a:lnTo>
                        <a:pt x="4436" y="0"/>
                      </a:lnTo>
                      <a:lnTo>
                        <a:pt x="4455" y="0"/>
                      </a:lnTo>
                      <a:lnTo>
                        <a:pt x="4472" y="0"/>
                      </a:lnTo>
                      <a:lnTo>
                        <a:pt x="4479" y="0"/>
                      </a:lnTo>
                      <a:lnTo>
                        <a:pt x="4499" y="0"/>
                      </a:lnTo>
                      <a:lnTo>
                        <a:pt x="4514" y="0"/>
                      </a:lnTo>
                      <a:lnTo>
                        <a:pt x="4523" y="0"/>
                      </a:lnTo>
                      <a:lnTo>
                        <a:pt x="4542" y="7"/>
                      </a:lnTo>
                      <a:lnTo>
                        <a:pt x="4551" y="7"/>
                      </a:lnTo>
                      <a:lnTo>
                        <a:pt x="4570" y="7"/>
                      </a:lnTo>
                      <a:lnTo>
                        <a:pt x="4578" y="21"/>
                      </a:lnTo>
                      <a:lnTo>
                        <a:pt x="4598" y="21"/>
                      </a:lnTo>
                      <a:lnTo>
                        <a:pt x="4606" y="29"/>
                      </a:lnTo>
                      <a:lnTo>
                        <a:pt x="4613" y="29"/>
                      </a:lnTo>
                      <a:lnTo>
                        <a:pt x="4629" y="36"/>
                      </a:lnTo>
                      <a:lnTo>
                        <a:pt x="4641" y="36"/>
                      </a:lnTo>
                      <a:lnTo>
                        <a:pt x="4648" y="45"/>
                      </a:lnTo>
                      <a:lnTo>
                        <a:pt x="4669" y="45"/>
                      </a:lnTo>
                      <a:lnTo>
                        <a:pt x="4683" y="54"/>
                      </a:lnTo>
                      <a:lnTo>
                        <a:pt x="4690" y="61"/>
                      </a:lnTo>
                      <a:lnTo>
                        <a:pt x="4698" y="71"/>
                      </a:lnTo>
                      <a:lnTo>
                        <a:pt x="4707" y="71"/>
                      </a:lnTo>
                      <a:lnTo>
                        <a:pt x="4714" y="80"/>
                      </a:lnTo>
                      <a:lnTo>
                        <a:pt x="4724" y="87"/>
                      </a:lnTo>
                      <a:lnTo>
                        <a:pt x="4733" y="95"/>
                      </a:lnTo>
                      <a:lnTo>
                        <a:pt x="4740" y="102"/>
                      </a:lnTo>
                      <a:lnTo>
                        <a:pt x="4754" y="111"/>
                      </a:lnTo>
                      <a:lnTo>
                        <a:pt x="4763" y="122"/>
                      </a:lnTo>
                      <a:lnTo>
                        <a:pt x="4771" y="132"/>
                      </a:lnTo>
                      <a:lnTo>
                        <a:pt x="4771" y="141"/>
                      </a:lnTo>
                      <a:lnTo>
                        <a:pt x="4780" y="148"/>
                      </a:lnTo>
                      <a:lnTo>
                        <a:pt x="4789" y="156"/>
                      </a:lnTo>
                      <a:lnTo>
                        <a:pt x="4789" y="163"/>
                      </a:lnTo>
                      <a:lnTo>
                        <a:pt x="4823" y="163"/>
                      </a:lnTo>
                      <a:lnTo>
                        <a:pt x="4862" y="163"/>
                      </a:lnTo>
                      <a:lnTo>
                        <a:pt x="4888" y="163"/>
                      </a:lnTo>
                      <a:lnTo>
                        <a:pt x="4910" y="163"/>
                      </a:lnTo>
                      <a:lnTo>
                        <a:pt x="4938" y="172"/>
                      </a:lnTo>
                      <a:lnTo>
                        <a:pt x="4967" y="179"/>
                      </a:lnTo>
                      <a:lnTo>
                        <a:pt x="4994" y="188"/>
                      </a:lnTo>
                      <a:lnTo>
                        <a:pt x="5018" y="196"/>
                      </a:lnTo>
                      <a:lnTo>
                        <a:pt x="5035" y="203"/>
                      </a:lnTo>
                      <a:lnTo>
                        <a:pt x="5065" y="212"/>
                      </a:lnTo>
                      <a:lnTo>
                        <a:pt x="5082" y="236"/>
                      </a:lnTo>
                      <a:lnTo>
                        <a:pt x="5100" y="254"/>
                      </a:lnTo>
                      <a:lnTo>
                        <a:pt x="5115" y="271"/>
                      </a:lnTo>
                      <a:lnTo>
                        <a:pt x="5138" y="287"/>
                      </a:lnTo>
                      <a:lnTo>
                        <a:pt x="5155" y="316"/>
                      </a:lnTo>
                      <a:lnTo>
                        <a:pt x="5164" y="332"/>
                      </a:lnTo>
                      <a:lnTo>
                        <a:pt x="5172" y="356"/>
                      </a:lnTo>
                      <a:lnTo>
                        <a:pt x="5188" y="380"/>
                      </a:lnTo>
                      <a:lnTo>
                        <a:pt x="5199" y="417"/>
                      </a:lnTo>
                      <a:lnTo>
                        <a:pt x="5205" y="441"/>
                      </a:lnTo>
                      <a:lnTo>
                        <a:pt x="5214" y="476"/>
                      </a:lnTo>
                      <a:lnTo>
                        <a:pt x="5214" y="498"/>
                      </a:lnTo>
                      <a:lnTo>
                        <a:pt x="5221" y="537"/>
                      </a:lnTo>
                      <a:lnTo>
                        <a:pt x="5221" y="577"/>
                      </a:lnTo>
                      <a:lnTo>
                        <a:pt x="5221" y="613"/>
                      </a:lnTo>
                      <a:lnTo>
                        <a:pt x="5221" y="653"/>
                      </a:lnTo>
                      <a:lnTo>
                        <a:pt x="5221" y="684"/>
                      </a:lnTo>
                      <a:lnTo>
                        <a:pt x="5221" y="731"/>
                      </a:lnTo>
                      <a:lnTo>
                        <a:pt x="5221" y="783"/>
                      </a:lnTo>
                      <a:lnTo>
                        <a:pt x="5214" y="828"/>
                      </a:lnTo>
                      <a:lnTo>
                        <a:pt x="5214" y="879"/>
                      </a:lnTo>
                      <a:lnTo>
                        <a:pt x="5205" y="922"/>
                      </a:lnTo>
                      <a:lnTo>
                        <a:pt x="5205" y="929"/>
                      </a:lnTo>
                      <a:lnTo>
                        <a:pt x="5214" y="929"/>
                      </a:lnTo>
                      <a:lnTo>
                        <a:pt x="5214" y="941"/>
                      </a:lnTo>
                      <a:lnTo>
                        <a:pt x="5221" y="941"/>
                      </a:lnTo>
                      <a:lnTo>
                        <a:pt x="5221" y="948"/>
                      </a:lnTo>
                      <a:lnTo>
                        <a:pt x="5230" y="948"/>
                      </a:lnTo>
                      <a:lnTo>
                        <a:pt x="5230" y="957"/>
                      </a:lnTo>
                      <a:lnTo>
                        <a:pt x="5244" y="957"/>
                      </a:lnTo>
                      <a:lnTo>
                        <a:pt x="5244" y="964"/>
                      </a:lnTo>
                      <a:lnTo>
                        <a:pt x="5244" y="973"/>
                      </a:lnTo>
                      <a:lnTo>
                        <a:pt x="5252" y="980"/>
                      </a:lnTo>
                      <a:lnTo>
                        <a:pt x="5263" y="988"/>
                      </a:lnTo>
                      <a:lnTo>
                        <a:pt x="5263" y="1002"/>
                      </a:lnTo>
                      <a:lnTo>
                        <a:pt x="5263" y="1009"/>
                      </a:lnTo>
                      <a:lnTo>
                        <a:pt x="5263" y="1018"/>
                      </a:lnTo>
                      <a:lnTo>
                        <a:pt x="5270" y="1026"/>
                      </a:lnTo>
                      <a:lnTo>
                        <a:pt x="5270" y="1033"/>
                      </a:lnTo>
                      <a:lnTo>
                        <a:pt x="5270" y="1042"/>
                      </a:lnTo>
                      <a:lnTo>
                        <a:pt x="5270" y="1049"/>
                      </a:lnTo>
                      <a:lnTo>
                        <a:pt x="5270" y="1058"/>
                      </a:lnTo>
                      <a:lnTo>
                        <a:pt x="5270" y="1066"/>
                      </a:lnTo>
                      <a:lnTo>
                        <a:pt x="5278" y="1082"/>
                      </a:lnTo>
                      <a:lnTo>
                        <a:pt x="5278" y="1091"/>
                      </a:lnTo>
                      <a:lnTo>
                        <a:pt x="5278" y="1103"/>
                      </a:lnTo>
                      <a:lnTo>
                        <a:pt x="5278" y="1110"/>
                      </a:lnTo>
                      <a:lnTo>
                        <a:pt x="5278" y="1125"/>
                      </a:lnTo>
                      <a:lnTo>
                        <a:pt x="5278" y="1134"/>
                      </a:lnTo>
                      <a:lnTo>
                        <a:pt x="5278" y="1143"/>
                      </a:lnTo>
                      <a:lnTo>
                        <a:pt x="5278" y="1158"/>
                      </a:lnTo>
                      <a:lnTo>
                        <a:pt x="5270" y="1169"/>
                      </a:lnTo>
                      <a:lnTo>
                        <a:pt x="5270" y="1178"/>
                      </a:lnTo>
                      <a:lnTo>
                        <a:pt x="5270" y="1193"/>
                      </a:lnTo>
                      <a:lnTo>
                        <a:pt x="5270" y="1204"/>
                      </a:lnTo>
                      <a:lnTo>
                        <a:pt x="5270" y="1221"/>
                      </a:lnTo>
                      <a:lnTo>
                        <a:pt x="5270" y="1230"/>
                      </a:lnTo>
                      <a:lnTo>
                        <a:pt x="5263" y="1238"/>
                      </a:lnTo>
                      <a:lnTo>
                        <a:pt x="5263" y="1247"/>
                      </a:lnTo>
                      <a:lnTo>
                        <a:pt x="5263" y="1263"/>
                      </a:lnTo>
                      <a:lnTo>
                        <a:pt x="5263" y="1271"/>
                      </a:lnTo>
                      <a:lnTo>
                        <a:pt x="5252" y="1278"/>
                      </a:lnTo>
                      <a:lnTo>
                        <a:pt x="5252" y="1287"/>
                      </a:lnTo>
                      <a:lnTo>
                        <a:pt x="5252" y="1294"/>
                      </a:lnTo>
                      <a:lnTo>
                        <a:pt x="5244" y="1308"/>
                      </a:lnTo>
                      <a:lnTo>
                        <a:pt x="5244" y="1315"/>
                      </a:lnTo>
                      <a:lnTo>
                        <a:pt x="5244" y="1323"/>
                      </a:lnTo>
                      <a:lnTo>
                        <a:pt x="5230" y="1334"/>
                      </a:lnTo>
                      <a:lnTo>
                        <a:pt x="5230" y="1344"/>
                      </a:lnTo>
                      <a:lnTo>
                        <a:pt x="5230" y="1353"/>
                      </a:lnTo>
                      <a:lnTo>
                        <a:pt x="5221" y="1353"/>
                      </a:lnTo>
                      <a:lnTo>
                        <a:pt x="5221" y="1360"/>
                      </a:lnTo>
                      <a:lnTo>
                        <a:pt x="5214" y="1369"/>
                      </a:lnTo>
                      <a:lnTo>
                        <a:pt x="5205" y="1377"/>
                      </a:lnTo>
                      <a:lnTo>
                        <a:pt x="5205" y="1384"/>
                      </a:lnTo>
                      <a:lnTo>
                        <a:pt x="5199" y="1384"/>
                      </a:lnTo>
                      <a:lnTo>
                        <a:pt x="5199" y="1393"/>
                      </a:lnTo>
                      <a:lnTo>
                        <a:pt x="5188" y="1393"/>
                      </a:lnTo>
                      <a:lnTo>
                        <a:pt x="5179" y="1393"/>
                      </a:lnTo>
                      <a:lnTo>
                        <a:pt x="5179" y="1402"/>
                      </a:lnTo>
                      <a:lnTo>
                        <a:pt x="5172" y="1402"/>
                      </a:lnTo>
                      <a:lnTo>
                        <a:pt x="5164" y="1402"/>
                      </a:lnTo>
                      <a:lnTo>
                        <a:pt x="5164" y="1409"/>
                      </a:lnTo>
                      <a:lnTo>
                        <a:pt x="5164" y="1417"/>
                      </a:lnTo>
                      <a:lnTo>
                        <a:pt x="5155" y="1417"/>
                      </a:lnTo>
                      <a:lnTo>
                        <a:pt x="5155" y="1429"/>
                      </a:lnTo>
                      <a:lnTo>
                        <a:pt x="5155" y="1438"/>
                      </a:lnTo>
                      <a:lnTo>
                        <a:pt x="5155" y="1445"/>
                      </a:lnTo>
                      <a:lnTo>
                        <a:pt x="5155" y="1454"/>
                      </a:lnTo>
                      <a:lnTo>
                        <a:pt x="5155" y="1461"/>
                      </a:lnTo>
                      <a:lnTo>
                        <a:pt x="5146" y="1469"/>
                      </a:lnTo>
                      <a:lnTo>
                        <a:pt x="5146" y="1478"/>
                      </a:lnTo>
                      <a:lnTo>
                        <a:pt x="5146" y="1485"/>
                      </a:lnTo>
                      <a:lnTo>
                        <a:pt x="5146" y="1499"/>
                      </a:lnTo>
                      <a:lnTo>
                        <a:pt x="5146" y="1508"/>
                      </a:lnTo>
                      <a:lnTo>
                        <a:pt x="5146" y="1515"/>
                      </a:lnTo>
                      <a:lnTo>
                        <a:pt x="5146" y="1523"/>
                      </a:lnTo>
                      <a:lnTo>
                        <a:pt x="5146" y="1532"/>
                      </a:lnTo>
                      <a:lnTo>
                        <a:pt x="5146" y="1539"/>
                      </a:lnTo>
                      <a:lnTo>
                        <a:pt x="5146" y="1548"/>
                      </a:lnTo>
                      <a:lnTo>
                        <a:pt x="5146" y="1554"/>
                      </a:lnTo>
                      <a:lnTo>
                        <a:pt x="5146" y="1563"/>
                      </a:lnTo>
                      <a:lnTo>
                        <a:pt x="5138" y="1574"/>
                      </a:lnTo>
                      <a:lnTo>
                        <a:pt x="5138" y="1591"/>
                      </a:lnTo>
                      <a:lnTo>
                        <a:pt x="5138" y="1600"/>
                      </a:lnTo>
                      <a:lnTo>
                        <a:pt x="5138" y="1608"/>
                      </a:lnTo>
                      <a:lnTo>
                        <a:pt x="5138" y="1624"/>
                      </a:lnTo>
                      <a:lnTo>
                        <a:pt x="5138" y="1634"/>
                      </a:lnTo>
                      <a:lnTo>
                        <a:pt x="5138" y="1643"/>
                      </a:lnTo>
                      <a:lnTo>
                        <a:pt x="5138" y="1650"/>
                      </a:lnTo>
                      <a:lnTo>
                        <a:pt x="5138" y="1659"/>
                      </a:lnTo>
                      <a:lnTo>
                        <a:pt x="5124" y="1666"/>
                      </a:lnTo>
                      <a:lnTo>
                        <a:pt x="5124" y="1674"/>
                      </a:lnTo>
                      <a:lnTo>
                        <a:pt x="5124" y="1681"/>
                      </a:lnTo>
                      <a:lnTo>
                        <a:pt x="5115" y="1695"/>
                      </a:lnTo>
                      <a:lnTo>
                        <a:pt x="5115" y="1704"/>
                      </a:lnTo>
                      <a:lnTo>
                        <a:pt x="5115" y="1713"/>
                      </a:lnTo>
                      <a:lnTo>
                        <a:pt x="5108" y="1720"/>
                      </a:lnTo>
                      <a:lnTo>
                        <a:pt x="5108" y="1728"/>
                      </a:lnTo>
                      <a:lnTo>
                        <a:pt x="5100" y="1735"/>
                      </a:lnTo>
                      <a:lnTo>
                        <a:pt x="5100" y="1744"/>
                      </a:lnTo>
                      <a:lnTo>
                        <a:pt x="5091" y="1744"/>
                      </a:lnTo>
                      <a:lnTo>
                        <a:pt x="5091" y="1753"/>
                      </a:lnTo>
                      <a:lnTo>
                        <a:pt x="5082" y="1759"/>
                      </a:lnTo>
                      <a:lnTo>
                        <a:pt x="5082" y="1768"/>
                      </a:lnTo>
                      <a:lnTo>
                        <a:pt x="5073" y="1775"/>
                      </a:lnTo>
                      <a:lnTo>
                        <a:pt x="5065" y="1784"/>
                      </a:lnTo>
                      <a:lnTo>
                        <a:pt x="5065" y="1796"/>
                      </a:lnTo>
                      <a:lnTo>
                        <a:pt x="5058" y="1805"/>
                      </a:lnTo>
                      <a:lnTo>
                        <a:pt x="5049" y="1812"/>
                      </a:lnTo>
                      <a:lnTo>
                        <a:pt x="5049" y="1820"/>
                      </a:lnTo>
                      <a:lnTo>
                        <a:pt x="5035" y="1829"/>
                      </a:lnTo>
                      <a:lnTo>
                        <a:pt x="5028" y="1836"/>
                      </a:lnTo>
                      <a:lnTo>
                        <a:pt x="5028" y="1845"/>
                      </a:lnTo>
                      <a:lnTo>
                        <a:pt x="5018" y="1845"/>
                      </a:lnTo>
                      <a:lnTo>
                        <a:pt x="5009" y="1852"/>
                      </a:lnTo>
                      <a:lnTo>
                        <a:pt x="5000" y="1864"/>
                      </a:lnTo>
                      <a:lnTo>
                        <a:pt x="5000" y="1874"/>
                      </a:lnTo>
                      <a:lnTo>
                        <a:pt x="4994" y="1874"/>
                      </a:lnTo>
                      <a:lnTo>
                        <a:pt x="4994" y="1883"/>
                      </a:lnTo>
                      <a:lnTo>
                        <a:pt x="4983" y="1883"/>
                      </a:lnTo>
                      <a:lnTo>
                        <a:pt x="4983" y="1890"/>
                      </a:lnTo>
                      <a:lnTo>
                        <a:pt x="4974" y="1898"/>
                      </a:lnTo>
                      <a:lnTo>
                        <a:pt x="4974" y="1907"/>
                      </a:lnTo>
                      <a:lnTo>
                        <a:pt x="4967" y="1919"/>
                      </a:lnTo>
                      <a:lnTo>
                        <a:pt x="4967" y="1926"/>
                      </a:lnTo>
                      <a:lnTo>
                        <a:pt x="4967" y="1935"/>
                      </a:lnTo>
                      <a:lnTo>
                        <a:pt x="4967" y="1942"/>
                      </a:lnTo>
                      <a:lnTo>
                        <a:pt x="4954" y="1942"/>
                      </a:lnTo>
                      <a:lnTo>
                        <a:pt x="4954" y="1951"/>
                      </a:lnTo>
                      <a:lnTo>
                        <a:pt x="4954" y="1959"/>
                      </a:lnTo>
                      <a:lnTo>
                        <a:pt x="4954" y="1966"/>
                      </a:lnTo>
                      <a:lnTo>
                        <a:pt x="4954" y="1975"/>
                      </a:lnTo>
                      <a:lnTo>
                        <a:pt x="4954" y="1985"/>
                      </a:lnTo>
                      <a:lnTo>
                        <a:pt x="4954" y="1994"/>
                      </a:lnTo>
                      <a:lnTo>
                        <a:pt x="4954" y="2001"/>
                      </a:lnTo>
                      <a:lnTo>
                        <a:pt x="4954" y="2020"/>
                      </a:lnTo>
                      <a:lnTo>
                        <a:pt x="4954" y="2029"/>
                      </a:lnTo>
                      <a:lnTo>
                        <a:pt x="4954" y="2039"/>
                      </a:lnTo>
                      <a:lnTo>
                        <a:pt x="4967" y="2046"/>
                      </a:lnTo>
                      <a:lnTo>
                        <a:pt x="4967" y="2055"/>
                      </a:lnTo>
                      <a:lnTo>
                        <a:pt x="4967" y="2063"/>
                      </a:lnTo>
                      <a:lnTo>
                        <a:pt x="4974" y="2079"/>
                      </a:lnTo>
                      <a:lnTo>
                        <a:pt x="4974" y="2086"/>
                      </a:lnTo>
                      <a:lnTo>
                        <a:pt x="4974" y="2095"/>
                      </a:lnTo>
                      <a:lnTo>
                        <a:pt x="4983" y="2110"/>
                      </a:lnTo>
                      <a:lnTo>
                        <a:pt x="4983" y="2124"/>
                      </a:lnTo>
                      <a:lnTo>
                        <a:pt x="4994" y="2131"/>
                      </a:lnTo>
                      <a:lnTo>
                        <a:pt x="4994" y="2147"/>
                      </a:lnTo>
                      <a:lnTo>
                        <a:pt x="5000" y="2155"/>
                      </a:lnTo>
                      <a:lnTo>
                        <a:pt x="5000" y="2171"/>
                      </a:lnTo>
                      <a:lnTo>
                        <a:pt x="5009" y="2180"/>
                      </a:lnTo>
                      <a:lnTo>
                        <a:pt x="5018" y="2195"/>
                      </a:lnTo>
                      <a:lnTo>
                        <a:pt x="5028" y="2202"/>
                      </a:lnTo>
                      <a:lnTo>
                        <a:pt x="5028" y="2225"/>
                      </a:lnTo>
                      <a:lnTo>
                        <a:pt x="5035" y="2234"/>
                      </a:lnTo>
                      <a:lnTo>
                        <a:pt x="5049" y="2241"/>
                      </a:lnTo>
                      <a:lnTo>
                        <a:pt x="5065" y="2258"/>
                      </a:lnTo>
                      <a:lnTo>
                        <a:pt x="5073" y="2265"/>
                      </a:lnTo>
                      <a:lnTo>
                        <a:pt x="5082" y="2275"/>
                      </a:lnTo>
                      <a:lnTo>
                        <a:pt x="5091" y="2286"/>
                      </a:lnTo>
                      <a:lnTo>
                        <a:pt x="5100" y="2293"/>
                      </a:lnTo>
                      <a:lnTo>
                        <a:pt x="5115" y="2301"/>
                      </a:lnTo>
                      <a:lnTo>
                        <a:pt x="5124" y="2317"/>
                      </a:lnTo>
                      <a:lnTo>
                        <a:pt x="5146" y="2329"/>
                      </a:lnTo>
                      <a:lnTo>
                        <a:pt x="5164" y="2336"/>
                      </a:lnTo>
                      <a:lnTo>
                        <a:pt x="5172" y="2345"/>
                      </a:lnTo>
                      <a:lnTo>
                        <a:pt x="5188" y="2352"/>
                      </a:lnTo>
                      <a:lnTo>
                        <a:pt x="5205" y="2360"/>
                      </a:lnTo>
                      <a:lnTo>
                        <a:pt x="5221" y="2367"/>
                      </a:lnTo>
                      <a:lnTo>
                        <a:pt x="5244" y="2367"/>
                      </a:lnTo>
                      <a:lnTo>
                        <a:pt x="5263" y="2376"/>
                      </a:lnTo>
                      <a:lnTo>
                        <a:pt x="5278" y="2390"/>
                      </a:lnTo>
                      <a:lnTo>
                        <a:pt x="5296" y="2397"/>
                      </a:lnTo>
                      <a:lnTo>
                        <a:pt x="5311" y="2406"/>
                      </a:lnTo>
                      <a:lnTo>
                        <a:pt x="5329" y="2406"/>
                      </a:lnTo>
                      <a:lnTo>
                        <a:pt x="5350" y="2414"/>
                      </a:lnTo>
                      <a:lnTo>
                        <a:pt x="5376" y="2425"/>
                      </a:lnTo>
                      <a:lnTo>
                        <a:pt x="5393" y="2425"/>
                      </a:lnTo>
                      <a:lnTo>
                        <a:pt x="5424" y="2432"/>
                      </a:lnTo>
                      <a:lnTo>
                        <a:pt x="5445" y="2432"/>
                      </a:lnTo>
                      <a:lnTo>
                        <a:pt x="5469" y="2444"/>
                      </a:lnTo>
                      <a:lnTo>
                        <a:pt x="5489" y="2451"/>
                      </a:lnTo>
                      <a:lnTo>
                        <a:pt x="5504" y="2451"/>
                      </a:lnTo>
                      <a:lnTo>
                        <a:pt x="5530" y="2459"/>
                      </a:lnTo>
                      <a:lnTo>
                        <a:pt x="5551" y="2459"/>
                      </a:lnTo>
                      <a:lnTo>
                        <a:pt x="5568" y="2466"/>
                      </a:lnTo>
                      <a:lnTo>
                        <a:pt x="5588" y="2466"/>
                      </a:lnTo>
                      <a:lnTo>
                        <a:pt x="5603" y="2475"/>
                      </a:lnTo>
                      <a:lnTo>
                        <a:pt x="5619" y="2475"/>
                      </a:lnTo>
                      <a:lnTo>
                        <a:pt x="5636" y="2482"/>
                      </a:lnTo>
                      <a:lnTo>
                        <a:pt x="5659" y="2482"/>
                      </a:lnTo>
                      <a:lnTo>
                        <a:pt x="5674" y="2491"/>
                      </a:lnTo>
                      <a:lnTo>
                        <a:pt x="5694" y="2498"/>
                      </a:lnTo>
                      <a:lnTo>
                        <a:pt x="5700" y="2498"/>
                      </a:lnTo>
                      <a:lnTo>
                        <a:pt x="5718" y="2512"/>
                      </a:lnTo>
                      <a:lnTo>
                        <a:pt x="5735" y="2512"/>
                      </a:lnTo>
                      <a:lnTo>
                        <a:pt x="5744" y="2512"/>
                      </a:lnTo>
                      <a:lnTo>
                        <a:pt x="5765" y="2520"/>
                      </a:lnTo>
                      <a:lnTo>
                        <a:pt x="5773" y="2520"/>
                      </a:lnTo>
                      <a:lnTo>
                        <a:pt x="5780" y="2529"/>
                      </a:lnTo>
                      <a:lnTo>
                        <a:pt x="5799" y="2529"/>
                      </a:lnTo>
                      <a:lnTo>
                        <a:pt x="5808" y="2536"/>
                      </a:lnTo>
                      <a:lnTo>
                        <a:pt x="5815" y="2536"/>
                      </a:lnTo>
                      <a:lnTo>
                        <a:pt x="5824" y="2545"/>
                      </a:lnTo>
                      <a:lnTo>
                        <a:pt x="5834" y="2545"/>
                      </a:lnTo>
                      <a:lnTo>
                        <a:pt x="5841" y="2545"/>
                      </a:lnTo>
                      <a:lnTo>
                        <a:pt x="5850" y="2551"/>
                      </a:lnTo>
                      <a:lnTo>
                        <a:pt x="5864" y="2551"/>
                      </a:lnTo>
                      <a:lnTo>
                        <a:pt x="5871" y="2560"/>
                      </a:lnTo>
                      <a:lnTo>
                        <a:pt x="5879" y="2560"/>
                      </a:lnTo>
                      <a:lnTo>
                        <a:pt x="5886" y="2569"/>
                      </a:lnTo>
                      <a:lnTo>
                        <a:pt x="5898" y="2576"/>
                      </a:lnTo>
                      <a:lnTo>
                        <a:pt x="5905" y="2584"/>
                      </a:lnTo>
                      <a:lnTo>
                        <a:pt x="5914" y="2584"/>
                      </a:lnTo>
                      <a:lnTo>
                        <a:pt x="5921" y="2591"/>
                      </a:lnTo>
                      <a:lnTo>
                        <a:pt x="5930" y="2600"/>
                      </a:lnTo>
                      <a:lnTo>
                        <a:pt x="5940" y="2600"/>
                      </a:lnTo>
                      <a:lnTo>
                        <a:pt x="5947" y="2612"/>
                      </a:lnTo>
                      <a:lnTo>
                        <a:pt x="5956" y="2621"/>
                      </a:lnTo>
                      <a:lnTo>
                        <a:pt x="5970" y="2621"/>
                      </a:lnTo>
                      <a:lnTo>
                        <a:pt x="5978" y="2628"/>
                      </a:lnTo>
                      <a:lnTo>
                        <a:pt x="5985" y="2637"/>
                      </a:lnTo>
                      <a:lnTo>
                        <a:pt x="5994" y="2637"/>
                      </a:lnTo>
                      <a:lnTo>
                        <a:pt x="6004" y="2645"/>
                      </a:lnTo>
                      <a:lnTo>
                        <a:pt x="6011" y="2652"/>
                      </a:lnTo>
                      <a:lnTo>
                        <a:pt x="6029" y="2652"/>
                      </a:lnTo>
                      <a:lnTo>
                        <a:pt x="6036" y="2661"/>
                      </a:lnTo>
                      <a:lnTo>
                        <a:pt x="6046" y="2661"/>
                      </a:lnTo>
                      <a:lnTo>
                        <a:pt x="6055" y="2668"/>
                      </a:lnTo>
                      <a:lnTo>
                        <a:pt x="6062" y="2668"/>
                      </a:lnTo>
                      <a:lnTo>
                        <a:pt x="6084" y="2680"/>
                      </a:lnTo>
                      <a:lnTo>
                        <a:pt x="6091" y="2680"/>
                      </a:lnTo>
                      <a:lnTo>
                        <a:pt x="6102" y="2687"/>
                      </a:lnTo>
                      <a:lnTo>
                        <a:pt x="6110" y="2687"/>
                      </a:lnTo>
                      <a:lnTo>
                        <a:pt x="6131" y="2696"/>
                      </a:lnTo>
                      <a:lnTo>
                        <a:pt x="6140" y="2696"/>
                      </a:lnTo>
                      <a:lnTo>
                        <a:pt x="6147" y="2703"/>
                      </a:lnTo>
                      <a:lnTo>
                        <a:pt x="6169" y="2703"/>
                      </a:lnTo>
                      <a:lnTo>
                        <a:pt x="6176" y="2703"/>
                      </a:lnTo>
                      <a:lnTo>
                        <a:pt x="6187" y="2715"/>
                      </a:lnTo>
                      <a:lnTo>
                        <a:pt x="6202" y="2715"/>
                      </a:lnTo>
                      <a:lnTo>
                        <a:pt x="6211" y="2715"/>
                      </a:lnTo>
                      <a:lnTo>
                        <a:pt x="6230" y="2722"/>
                      </a:lnTo>
                      <a:lnTo>
                        <a:pt x="6237" y="2722"/>
                      </a:lnTo>
                      <a:lnTo>
                        <a:pt x="6246" y="2722"/>
                      </a:lnTo>
                      <a:lnTo>
                        <a:pt x="6267" y="2732"/>
                      </a:lnTo>
                      <a:lnTo>
                        <a:pt x="6275" y="2732"/>
                      </a:lnTo>
                      <a:lnTo>
                        <a:pt x="6282" y="2732"/>
                      </a:lnTo>
                      <a:lnTo>
                        <a:pt x="6301" y="2741"/>
                      </a:lnTo>
                      <a:lnTo>
                        <a:pt x="6308" y="2741"/>
                      </a:lnTo>
                      <a:lnTo>
                        <a:pt x="6317" y="2750"/>
                      </a:lnTo>
                      <a:lnTo>
                        <a:pt x="6336" y="2750"/>
                      </a:lnTo>
                      <a:lnTo>
                        <a:pt x="6345" y="2756"/>
                      </a:lnTo>
                      <a:lnTo>
                        <a:pt x="6352" y="2765"/>
                      </a:lnTo>
                      <a:lnTo>
                        <a:pt x="6361" y="2765"/>
                      </a:lnTo>
                      <a:lnTo>
                        <a:pt x="6381" y="2772"/>
                      </a:lnTo>
                      <a:lnTo>
                        <a:pt x="6392" y="2772"/>
                      </a:lnTo>
                      <a:lnTo>
                        <a:pt x="6400" y="2781"/>
                      </a:lnTo>
                      <a:lnTo>
                        <a:pt x="6407" y="2789"/>
                      </a:lnTo>
                      <a:lnTo>
                        <a:pt x="6416" y="2789"/>
                      </a:lnTo>
                      <a:lnTo>
                        <a:pt x="6423" y="2796"/>
                      </a:lnTo>
                      <a:lnTo>
                        <a:pt x="6435" y="2805"/>
                      </a:lnTo>
                      <a:lnTo>
                        <a:pt x="6451" y="2805"/>
                      </a:lnTo>
                      <a:lnTo>
                        <a:pt x="6460" y="2817"/>
                      </a:lnTo>
                      <a:lnTo>
                        <a:pt x="6466" y="2826"/>
                      </a:lnTo>
                      <a:lnTo>
                        <a:pt x="6480" y="2833"/>
                      </a:lnTo>
                      <a:lnTo>
                        <a:pt x="6487" y="2833"/>
                      </a:lnTo>
                      <a:lnTo>
                        <a:pt x="6498" y="2842"/>
                      </a:lnTo>
                      <a:lnTo>
                        <a:pt x="6506" y="2849"/>
                      </a:lnTo>
                      <a:lnTo>
                        <a:pt x="6513" y="2857"/>
                      </a:lnTo>
                      <a:lnTo>
                        <a:pt x="6513" y="2866"/>
                      </a:lnTo>
                      <a:lnTo>
                        <a:pt x="6522" y="2873"/>
                      </a:lnTo>
                      <a:lnTo>
                        <a:pt x="6531" y="2873"/>
                      </a:lnTo>
                      <a:lnTo>
                        <a:pt x="6562" y="2908"/>
                      </a:lnTo>
                      <a:lnTo>
                        <a:pt x="6597" y="2951"/>
                      </a:lnTo>
                      <a:lnTo>
                        <a:pt x="6612" y="2987"/>
                      </a:lnTo>
                      <a:lnTo>
                        <a:pt x="6640" y="3026"/>
                      </a:lnTo>
                      <a:lnTo>
                        <a:pt x="6668" y="3057"/>
                      </a:lnTo>
                      <a:lnTo>
                        <a:pt x="6684" y="3092"/>
                      </a:lnTo>
                      <a:lnTo>
                        <a:pt x="6703" y="3137"/>
                      </a:lnTo>
                      <a:lnTo>
                        <a:pt x="6718" y="3168"/>
                      </a:lnTo>
                      <a:lnTo>
                        <a:pt x="6736" y="3206"/>
                      </a:lnTo>
                      <a:lnTo>
                        <a:pt x="6757" y="3238"/>
                      </a:lnTo>
                      <a:lnTo>
                        <a:pt x="6767" y="3278"/>
                      </a:lnTo>
                      <a:lnTo>
                        <a:pt x="6774" y="3314"/>
                      </a:lnTo>
                      <a:lnTo>
                        <a:pt x="6783" y="3347"/>
                      </a:lnTo>
                      <a:lnTo>
                        <a:pt x="6791" y="3389"/>
                      </a:lnTo>
                      <a:lnTo>
                        <a:pt x="6798" y="3427"/>
                      </a:lnTo>
                      <a:lnTo>
                        <a:pt x="6810" y="3467"/>
                      </a:lnTo>
                      <a:lnTo>
                        <a:pt x="6810" y="3498"/>
                      </a:lnTo>
                      <a:lnTo>
                        <a:pt x="6810" y="3542"/>
                      </a:lnTo>
                      <a:lnTo>
                        <a:pt x="6810" y="3582"/>
                      </a:lnTo>
                      <a:lnTo>
                        <a:pt x="6810" y="3618"/>
                      </a:lnTo>
                      <a:lnTo>
                        <a:pt x="6798" y="3658"/>
                      </a:lnTo>
                      <a:lnTo>
                        <a:pt x="6798" y="3696"/>
                      </a:lnTo>
                      <a:lnTo>
                        <a:pt x="6791" y="3736"/>
                      </a:lnTo>
                      <a:lnTo>
                        <a:pt x="6783" y="3778"/>
                      </a:lnTo>
                      <a:lnTo>
                        <a:pt x="6774" y="3813"/>
                      </a:lnTo>
                      <a:lnTo>
                        <a:pt x="6767" y="3854"/>
                      </a:lnTo>
                      <a:lnTo>
                        <a:pt x="6746" y="3887"/>
                      </a:lnTo>
                      <a:lnTo>
                        <a:pt x="6727" y="3932"/>
                      </a:lnTo>
                      <a:lnTo>
                        <a:pt x="6711" y="3964"/>
                      </a:lnTo>
                      <a:lnTo>
                        <a:pt x="6692" y="4009"/>
                      </a:lnTo>
                      <a:lnTo>
                        <a:pt x="6677" y="4049"/>
                      </a:lnTo>
                      <a:lnTo>
                        <a:pt x="6659" y="4092"/>
                      </a:lnTo>
                      <a:lnTo>
                        <a:pt x="6668" y="4130"/>
                      </a:lnTo>
                      <a:lnTo>
                        <a:pt x="6684" y="4163"/>
                      </a:lnTo>
                      <a:lnTo>
                        <a:pt x="6692" y="4209"/>
                      </a:lnTo>
                      <a:lnTo>
                        <a:pt x="6711" y="4243"/>
                      </a:lnTo>
                      <a:lnTo>
                        <a:pt x="6718" y="4275"/>
                      </a:lnTo>
                      <a:lnTo>
                        <a:pt x="6727" y="4320"/>
                      </a:lnTo>
                      <a:lnTo>
                        <a:pt x="6746" y="4351"/>
                      </a:lnTo>
                      <a:lnTo>
                        <a:pt x="6757" y="4389"/>
                      </a:lnTo>
                      <a:lnTo>
                        <a:pt x="6767" y="4429"/>
                      </a:lnTo>
                      <a:lnTo>
                        <a:pt x="6774" y="4462"/>
                      </a:lnTo>
                      <a:lnTo>
                        <a:pt x="6783" y="4497"/>
                      </a:lnTo>
                      <a:lnTo>
                        <a:pt x="6791" y="4533"/>
                      </a:lnTo>
                      <a:lnTo>
                        <a:pt x="6810" y="4565"/>
                      </a:lnTo>
                      <a:lnTo>
                        <a:pt x="6817" y="4601"/>
                      </a:lnTo>
                      <a:lnTo>
                        <a:pt x="6817" y="4648"/>
                      </a:lnTo>
                      <a:lnTo>
                        <a:pt x="6826" y="4683"/>
                      </a:lnTo>
                      <a:lnTo>
                        <a:pt x="6833" y="4716"/>
                      </a:lnTo>
                      <a:lnTo>
                        <a:pt x="6842" y="4740"/>
                      </a:lnTo>
                      <a:lnTo>
                        <a:pt x="6861" y="4778"/>
                      </a:lnTo>
                      <a:lnTo>
                        <a:pt x="6861" y="4810"/>
                      </a:lnTo>
                      <a:lnTo>
                        <a:pt x="6868" y="4841"/>
                      </a:lnTo>
                      <a:lnTo>
                        <a:pt x="6876" y="4879"/>
                      </a:lnTo>
                      <a:lnTo>
                        <a:pt x="6876" y="4910"/>
                      </a:lnTo>
                      <a:lnTo>
                        <a:pt x="6887" y="4936"/>
                      </a:lnTo>
                      <a:lnTo>
                        <a:pt x="6887" y="4969"/>
                      </a:lnTo>
                      <a:lnTo>
                        <a:pt x="6895" y="5006"/>
                      </a:lnTo>
                      <a:lnTo>
                        <a:pt x="6895" y="5030"/>
                      </a:lnTo>
                      <a:lnTo>
                        <a:pt x="6895" y="5061"/>
                      </a:lnTo>
                      <a:lnTo>
                        <a:pt x="6895" y="5091"/>
                      </a:lnTo>
                      <a:lnTo>
                        <a:pt x="6902" y="5124"/>
                      </a:lnTo>
                      <a:lnTo>
                        <a:pt x="6902" y="5146"/>
                      </a:lnTo>
                      <a:lnTo>
                        <a:pt x="6902" y="5185"/>
                      </a:lnTo>
                      <a:lnTo>
                        <a:pt x="6902" y="5214"/>
                      </a:lnTo>
                      <a:lnTo>
                        <a:pt x="6902" y="5245"/>
                      </a:lnTo>
                      <a:lnTo>
                        <a:pt x="6902" y="5270"/>
                      </a:lnTo>
                      <a:lnTo>
                        <a:pt x="6902" y="5296"/>
                      </a:lnTo>
                      <a:lnTo>
                        <a:pt x="6911" y="5331"/>
                      </a:lnTo>
                      <a:lnTo>
                        <a:pt x="6911" y="5357"/>
                      </a:lnTo>
                      <a:lnTo>
                        <a:pt x="6911" y="5384"/>
                      </a:lnTo>
                      <a:lnTo>
                        <a:pt x="6911" y="5410"/>
                      </a:lnTo>
                      <a:lnTo>
                        <a:pt x="6918" y="5442"/>
                      </a:lnTo>
                      <a:lnTo>
                        <a:pt x="6918" y="5471"/>
                      </a:lnTo>
                      <a:lnTo>
                        <a:pt x="6918" y="5496"/>
                      </a:lnTo>
                      <a:lnTo>
                        <a:pt x="6928" y="5520"/>
                      </a:lnTo>
                      <a:lnTo>
                        <a:pt x="6928" y="5543"/>
                      </a:lnTo>
                      <a:lnTo>
                        <a:pt x="6928" y="5558"/>
                      </a:lnTo>
                      <a:lnTo>
                        <a:pt x="6937" y="5589"/>
                      </a:lnTo>
                      <a:lnTo>
                        <a:pt x="6937" y="5612"/>
                      </a:lnTo>
                      <a:lnTo>
                        <a:pt x="6937" y="5638"/>
                      </a:lnTo>
                      <a:lnTo>
                        <a:pt x="6951" y="5655"/>
                      </a:lnTo>
                      <a:lnTo>
                        <a:pt x="6951" y="5685"/>
                      </a:lnTo>
                      <a:lnTo>
                        <a:pt x="6958" y="5711"/>
                      </a:lnTo>
                      <a:lnTo>
                        <a:pt x="6958" y="5727"/>
                      </a:lnTo>
                      <a:lnTo>
                        <a:pt x="6967" y="5746"/>
                      </a:lnTo>
                      <a:lnTo>
                        <a:pt x="6967" y="5768"/>
                      </a:lnTo>
                      <a:lnTo>
                        <a:pt x="6967" y="5786"/>
                      </a:lnTo>
                      <a:lnTo>
                        <a:pt x="6975" y="5807"/>
                      </a:lnTo>
                      <a:lnTo>
                        <a:pt x="6975" y="5831"/>
                      </a:lnTo>
                      <a:lnTo>
                        <a:pt x="6982" y="5846"/>
                      </a:lnTo>
                      <a:lnTo>
                        <a:pt x="6982" y="5862"/>
                      </a:lnTo>
                      <a:lnTo>
                        <a:pt x="6993" y="5878"/>
                      </a:lnTo>
                      <a:lnTo>
                        <a:pt x="7001" y="5900"/>
                      </a:lnTo>
                      <a:lnTo>
                        <a:pt x="7001" y="5916"/>
                      </a:lnTo>
                      <a:lnTo>
                        <a:pt x="7008" y="5932"/>
                      </a:lnTo>
                      <a:lnTo>
                        <a:pt x="7017" y="5956"/>
                      </a:lnTo>
                      <a:lnTo>
                        <a:pt x="7026" y="5982"/>
                      </a:lnTo>
                      <a:lnTo>
                        <a:pt x="7034" y="6008"/>
                      </a:lnTo>
                      <a:lnTo>
                        <a:pt x="7043" y="6036"/>
                      </a:lnTo>
                      <a:lnTo>
                        <a:pt x="7057" y="6060"/>
                      </a:lnTo>
                      <a:lnTo>
                        <a:pt x="7066" y="6097"/>
                      </a:lnTo>
                      <a:lnTo>
                        <a:pt x="7073" y="6121"/>
                      </a:lnTo>
                      <a:lnTo>
                        <a:pt x="7073" y="6137"/>
                      </a:lnTo>
                      <a:lnTo>
                        <a:pt x="7081" y="6166"/>
                      </a:lnTo>
                      <a:lnTo>
                        <a:pt x="7090" y="6190"/>
                      </a:lnTo>
                      <a:lnTo>
                        <a:pt x="7099" y="6213"/>
                      </a:lnTo>
                      <a:lnTo>
                        <a:pt x="7099" y="6237"/>
                      </a:lnTo>
                      <a:lnTo>
                        <a:pt x="7107" y="6267"/>
                      </a:lnTo>
                      <a:lnTo>
                        <a:pt x="7116" y="6288"/>
                      </a:lnTo>
                      <a:lnTo>
                        <a:pt x="7116" y="6312"/>
                      </a:lnTo>
                      <a:lnTo>
                        <a:pt x="7123" y="6336"/>
                      </a:lnTo>
                      <a:lnTo>
                        <a:pt x="7123" y="6352"/>
                      </a:lnTo>
                      <a:lnTo>
                        <a:pt x="7133" y="6378"/>
                      </a:lnTo>
                      <a:lnTo>
                        <a:pt x="7133" y="6404"/>
                      </a:lnTo>
                      <a:lnTo>
                        <a:pt x="7133" y="6421"/>
                      </a:lnTo>
                      <a:lnTo>
                        <a:pt x="7142" y="6439"/>
                      </a:lnTo>
                      <a:lnTo>
                        <a:pt x="7142" y="6463"/>
                      </a:lnTo>
                      <a:lnTo>
                        <a:pt x="7142" y="6479"/>
                      </a:lnTo>
                      <a:lnTo>
                        <a:pt x="7142" y="6508"/>
                      </a:lnTo>
                      <a:lnTo>
                        <a:pt x="7142" y="6526"/>
                      </a:lnTo>
                      <a:lnTo>
                        <a:pt x="7142" y="6541"/>
                      </a:lnTo>
                      <a:lnTo>
                        <a:pt x="7142" y="6557"/>
                      </a:lnTo>
                      <a:lnTo>
                        <a:pt x="7142" y="6579"/>
                      </a:lnTo>
                      <a:lnTo>
                        <a:pt x="7142" y="6602"/>
                      </a:lnTo>
                      <a:lnTo>
                        <a:pt x="7142" y="6618"/>
                      </a:lnTo>
                      <a:lnTo>
                        <a:pt x="7142" y="6633"/>
                      </a:lnTo>
                      <a:lnTo>
                        <a:pt x="7142" y="6649"/>
                      </a:lnTo>
                      <a:lnTo>
                        <a:pt x="7133" y="6668"/>
                      </a:lnTo>
                      <a:lnTo>
                        <a:pt x="7133" y="6684"/>
                      </a:lnTo>
                      <a:lnTo>
                        <a:pt x="7133" y="6703"/>
                      </a:lnTo>
                      <a:lnTo>
                        <a:pt x="7123" y="6718"/>
                      </a:lnTo>
                      <a:lnTo>
                        <a:pt x="7123" y="6746"/>
                      </a:lnTo>
                      <a:lnTo>
                        <a:pt x="7123" y="6762"/>
                      </a:lnTo>
                      <a:lnTo>
                        <a:pt x="7123" y="6784"/>
                      </a:lnTo>
                      <a:lnTo>
                        <a:pt x="7116" y="6809"/>
                      </a:lnTo>
                      <a:lnTo>
                        <a:pt x="7116" y="6833"/>
                      </a:lnTo>
                      <a:lnTo>
                        <a:pt x="7116" y="6861"/>
                      </a:lnTo>
                      <a:lnTo>
                        <a:pt x="7107" y="6887"/>
                      </a:lnTo>
                      <a:lnTo>
                        <a:pt x="7107" y="6904"/>
                      </a:lnTo>
                      <a:lnTo>
                        <a:pt x="7099" y="6929"/>
                      </a:lnTo>
                      <a:lnTo>
                        <a:pt x="7099" y="6960"/>
                      </a:lnTo>
                      <a:lnTo>
                        <a:pt x="7099" y="6989"/>
                      </a:lnTo>
                      <a:lnTo>
                        <a:pt x="7090" y="7014"/>
                      </a:lnTo>
                      <a:lnTo>
                        <a:pt x="7090" y="7038"/>
                      </a:lnTo>
                      <a:lnTo>
                        <a:pt x="7090" y="7073"/>
                      </a:lnTo>
                      <a:lnTo>
                        <a:pt x="7081" y="7099"/>
                      </a:lnTo>
                      <a:lnTo>
                        <a:pt x="7081" y="7134"/>
                      </a:lnTo>
                      <a:lnTo>
                        <a:pt x="7081" y="7158"/>
                      </a:lnTo>
                      <a:lnTo>
                        <a:pt x="7073" y="7194"/>
                      </a:lnTo>
                      <a:lnTo>
                        <a:pt x="7073" y="7227"/>
                      </a:lnTo>
                      <a:lnTo>
                        <a:pt x="7073" y="7250"/>
                      </a:lnTo>
                      <a:lnTo>
                        <a:pt x="7066" y="7288"/>
                      </a:lnTo>
                      <a:lnTo>
                        <a:pt x="7066" y="7319"/>
                      </a:lnTo>
                      <a:lnTo>
                        <a:pt x="7066" y="7358"/>
                      </a:lnTo>
                      <a:lnTo>
                        <a:pt x="7057" y="7394"/>
                      </a:lnTo>
                      <a:lnTo>
                        <a:pt x="7057" y="7425"/>
                      </a:lnTo>
                      <a:lnTo>
                        <a:pt x="7057" y="7471"/>
                      </a:lnTo>
                      <a:lnTo>
                        <a:pt x="7043" y="7504"/>
                      </a:lnTo>
                      <a:lnTo>
                        <a:pt x="7043" y="7538"/>
                      </a:lnTo>
                      <a:lnTo>
                        <a:pt x="7057" y="7554"/>
                      </a:lnTo>
                      <a:lnTo>
                        <a:pt x="7066" y="7573"/>
                      </a:lnTo>
                      <a:lnTo>
                        <a:pt x="7073" y="7589"/>
                      </a:lnTo>
                      <a:lnTo>
                        <a:pt x="7081" y="7615"/>
                      </a:lnTo>
                      <a:lnTo>
                        <a:pt x="7090" y="7629"/>
                      </a:lnTo>
                      <a:lnTo>
                        <a:pt x="7099" y="7644"/>
                      </a:lnTo>
                      <a:lnTo>
                        <a:pt x="7107" y="7660"/>
                      </a:lnTo>
                      <a:lnTo>
                        <a:pt x="7116" y="7691"/>
                      </a:lnTo>
                      <a:lnTo>
                        <a:pt x="7123" y="7707"/>
                      </a:lnTo>
                      <a:lnTo>
                        <a:pt x="7123" y="7731"/>
                      </a:lnTo>
                      <a:lnTo>
                        <a:pt x="7133" y="7755"/>
                      </a:lnTo>
                      <a:lnTo>
                        <a:pt x="7133" y="7774"/>
                      </a:lnTo>
                      <a:lnTo>
                        <a:pt x="7142" y="7799"/>
                      </a:lnTo>
                      <a:lnTo>
                        <a:pt x="7149" y="7827"/>
                      </a:lnTo>
                      <a:lnTo>
                        <a:pt x="7149" y="7849"/>
                      </a:lnTo>
                      <a:lnTo>
                        <a:pt x="7163" y="7877"/>
                      </a:lnTo>
                      <a:lnTo>
                        <a:pt x="7163" y="7905"/>
                      </a:lnTo>
                      <a:lnTo>
                        <a:pt x="7163" y="7929"/>
                      </a:lnTo>
                      <a:lnTo>
                        <a:pt x="7172" y="7959"/>
                      </a:lnTo>
                      <a:lnTo>
                        <a:pt x="7172" y="7983"/>
                      </a:lnTo>
                      <a:lnTo>
                        <a:pt x="7172" y="8009"/>
                      </a:lnTo>
                      <a:lnTo>
                        <a:pt x="7172" y="8033"/>
                      </a:lnTo>
                      <a:lnTo>
                        <a:pt x="7172" y="8071"/>
                      </a:lnTo>
                      <a:lnTo>
                        <a:pt x="7179" y="8094"/>
                      </a:lnTo>
                      <a:lnTo>
                        <a:pt x="7179" y="8125"/>
                      </a:lnTo>
                      <a:lnTo>
                        <a:pt x="7179" y="8150"/>
                      </a:lnTo>
                      <a:lnTo>
                        <a:pt x="7179" y="8188"/>
                      </a:lnTo>
                      <a:lnTo>
                        <a:pt x="7172" y="8212"/>
                      </a:lnTo>
                      <a:lnTo>
                        <a:pt x="7172" y="8247"/>
                      </a:lnTo>
                      <a:lnTo>
                        <a:pt x="7172" y="8280"/>
                      </a:lnTo>
                      <a:lnTo>
                        <a:pt x="7172" y="8315"/>
                      </a:lnTo>
                      <a:lnTo>
                        <a:pt x="7172" y="8348"/>
                      </a:lnTo>
                      <a:lnTo>
                        <a:pt x="7163" y="8384"/>
                      </a:lnTo>
                      <a:lnTo>
                        <a:pt x="7163" y="8408"/>
                      </a:lnTo>
                      <a:lnTo>
                        <a:pt x="7163" y="8448"/>
                      </a:lnTo>
                      <a:lnTo>
                        <a:pt x="7149" y="8483"/>
                      </a:lnTo>
                      <a:lnTo>
                        <a:pt x="7149" y="8507"/>
                      </a:lnTo>
                      <a:lnTo>
                        <a:pt x="7142" y="8539"/>
                      </a:lnTo>
                      <a:lnTo>
                        <a:pt x="7142" y="8568"/>
                      </a:lnTo>
                      <a:lnTo>
                        <a:pt x="7133" y="8591"/>
                      </a:lnTo>
                      <a:lnTo>
                        <a:pt x="7123" y="8615"/>
                      </a:lnTo>
                      <a:lnTo>
                        <a:pt x="7123" y="8653"/>
                      </a:lnTo>
                      <a:lnTo>
                        <a:pt x="7116" y="8678"/>
                      </a:lnTo>
                      <a:lnTo>
                        <a:pt x="7107" y="8695"/>
                      </a:lnTo>
                      <a:lnTo>
                        <a:pt x="7099" y="8719"/>
                      </a:lnTo>
                      <a:lnTo>
                        <a:pt x="7090" y="8744"/>
                      </a:lnTo>
                      <a:lnTo>
                        <a:pt x="7090" y="8773"/>
                      </a:lnTo>
                      <a:lnTo>
                        <a:pt x="7081" y="8789"/>
                      </a:lnTo>
                      <a:lnTo>
                        <a:pt x="7073" y="8804"/>
                      </a:lnTo>
                      <a:lnTo>
                        <a:pt x="7057" y="8829"/>
                      </a:lnTo>
                      <a:lnTo>
                        <a:pt x="7043" y="8844"/>
                      </a:lnTo>
                      <a:lnTo>
                        <a:pt x="7034" y="8865"/>
                      </a:lnTo>
                      <a:lnTo>
                        <a:pt x="7026" y="8883"/>
                      </a:lnTo>
                      <a:lnTo>
                        <a:pt x="7017" y="8898"/>
                      </a:lnTo>
                      <a:lnTo>
                        <a:pt x="7008" y="8914"/>
                      </a:lnTo>
                      <a:lnTo>
                        <a:pt x="6993" y="8933"/>
                      </a:lnTo>
                      <a:lnTo>
                        <a:pt x="6982" y="8940"/>
                      </a:lnTo>
                      <a:lnTo>
                        <a:pt x="6975" y="8959"/>
                      </a:lnTo>
                      <a:lnTo>
                        <a:pt x="6958" y="8966"/>
                      </a:lnTo>
                      <a:lnTo>
                        <a:pt x="6951" y="8975"/>
                      </a:lnTo>
                      <a:lnTo>
                        <a:pt x="6928" y="8996"/>
                      </a:lnTo>
                      <a:lnTo>
                        <a:pt x="6911" y="9004"/>
                      </a:lnTo>
                      <a:lnTo>
                        <a:pt x="6902" y="9013"/>
                      </a:lnTo>
                      <a:lnTo>
                        <a:pt x="6887" y="9020"/>
                      </a:lnTo>
                      <a:lnTo>
                        <a:pt x="6868" y="9029"/>
                      </a:lnTo>
                      <a:lnTo>
                        <a:pt x="6842" y="9046"/>
                      </a:lnTo>
                      <a:lnTo>
                        <a:pt x="6817" y="9055"/>
                      </a:lnTo>
                      <a:lnTo>
                        <a:pt x="6798" y="9063"/>
                      </a:lnTo>
                      <a:lnTo>
                        <a:pt x="6791" y="9070"/>
                      </a:lnTo>
                      <a:lnTo>
                        <a:pt x="6774" y="9070"/>
                      </a:lnTo>
                      <a:lnTo>
                        <a:pt x="6757" y="9070"/>
                      </a:lnTo>
                      <a:lnTo>
                        <a:pt x="6736" y="9081"/>
                      </a:lnTo>
                      <a:lnTo>
                        <a:pt x="6727" y="9081"/>
                      </a:lnTo>
                      <a:lnTo>
                        <a:pt x="6718" y="9070"/>
                      </a:lnTo>
                      <a:lnTo>
                        <a:pt x="6703" y="9070"/>
                      </a:lnTo>
                      <a:lnTo>
                        <a:pt x="6692" y="9063"/>
                      </a:lnTo>
                      <a:lnTo>
                        <a:pt x="6684" y="9055"/>
                      </a:lnTo>
                      <a:lnTo>
                        <a:pt x="6677" y="9046"/>
                      </a:lnTo>
                      <a:lnTo>
                        <a:pt x="6668" y="9039"/>
                      </a:lnTo>
                      <a:lnTo>
                        <a:pt x="6659" y="9020"/>
                      </a:lnTo>
                      <a:lnTo>
                        <a:pt x="6659" y="9013"/>
                      </a:lnTo>
                      <a:lnTo>
                        <a:pt x="6651" y="8996"/>
                      </a:lnTo>
                      <a:lnTo>
                        <a:pt x="6651" y="8975"/>
                      </a:lnTo>
                      <a:lnTo>
                        <a:pt x="6640" y="8949"/>
                      </a:lnTo>
                      <a:lnTo>
                        <a:pt x="6640" y="8933"/>
                      </a:lnTo>
                      <a:lnTo>
                        <a:pt x="6640" y="8905"/>
                      </a:lnTo>
                      <a:lnTo>
                        <a:pt x="6640" y="8883"/>
                      </a:lnTo>
                      <a:lnTo>
                        <a:pt x="6640" y="8858"/>
                      </a:lnTo>
                      <a:lnTo>
                        <a:pt x="6640" y="8820"/>
                      </a:lnTo>
                      <a:lnTo>
                        <a:pt x="6651" y="8796"/>
                      </a:lnTo>
                      <a:lnTo>
                        <a:pt x="6651" y="8765"/>
                      </a:lnTo>
                      <a:lnTo>
                        <a:pt x="6659" y="8728"/>
                      </a:lnTo>
                      <a:lnTo>
                        <a:pt x="6659" y="8685"/>
                      </a:lnTo>
                      <a:lnTo>
                        <a:pt x="6668" y="8653"/>
                      </a:lnTo>
                      <a:lnTo>
                        <a:pt x="6677" y="8606"/>
                      </a:lnTo>
                      <a:lnTo>
                        <a:pt x="6684" y="8568"/>
                      </a:lnTo>
                      <a:lnTo>
                        <a:pt x="6692" y="8523"/>
                      </a:lnTo>
                      <a:lnTo>
                        <a:pt x="6703" y="8483"/>
                      </a:lnTo>
                      <a:lnTo>
                        <a:pt x="6711" y="8448"/>
                      </a:lnTo>
                      <a:lnTo>
                        <a:pt x="6711" y="8408"/>
                      </a:lnTo>
                      <a:lnTo>
                        <a:pt x="6718" y="8377"/>
                      </a:lnTo>
                      <a:lnTo>
                        <a:pt x="6727" y="8339"/>
                      </a:lnTo>
                      <a:lnTo>
                        <a:pt x="6727" y="8315"/>
                      </a:lnTo>
                      <a:lnTo>
                        <a:pt x="6727" y="8280"/>
                      </a:lnTo>
                      <a:lnTo>
                        <a:pt x="6736" y="8254"/>
                      </a:lnTo>
                      <a:lnTo>
                        <a:pt x="6736" y="8230"/>
                      </a:lnTo>
                      <a:lnTo>
                        <a:pt x="6736" y="8212"/>
                      </a:lnTo>
                      <a:lnTo>
                        <a:pt x="6736" y="8188"/>
                      </a:lnTo>
                      <a:lnTo>
                        <a:pt x="6736" y="8172"/>
                      </a:lnTo>
                      <a:lnTo>
                        <a:pt x="6727" y="8150"/>
                      </a:lnTo>
                      <a:lnTo>
                        <a:pt x="6727" y="8143"/>
                      </a:lnTo>
                      <a:lnTo>
                        <a:pt x="6718" y="8125"/>
                      </a:lnTo>
                      <a:lnTo>
                        <a:pt x="6718" y="8118"/>
                      </a:lnTo>
                      <a:lnTo>
                        <a:pt x="6711" y="8110"/>
                      </a:lnTo>
                      <a:lnTo>
                        <a:pt x="6703" y="8103"/>
                      </a:lnTo>
                      <a:lnTo>
                        <a:pt x="6692" y="8103"/>
                      </a:lnTo>
                      <a:lnTo>
                        <a:pt x="6684" y="8094"/>
                      </a:lnTo>
                      <a:lnTo>
                        <a:pt x="6677" y="8094"/>
                      </a:lnTo>
                      <a:lnTo>
                        <a:pt x="6668" y="8094"/>
                      </a:lnTo>
                      <a:lnTo>
                        <a:pt x="6659" y="8103"/>
                      </a:lnTo>
                      <a:lnTo>
                        <a:pt x="6651" y="8103"/>
                      </a:lnTo>
                      <a:lnTo>
                        <a:pt x="6628" y="8110"/>
                      </a:lnTo>
                      <a:lnTo>
                        <a:pt x="6621" y="8118"/>
                      </a:lnTo>
                      <a:lnTo>
                        <a:pt x="6605" y="8125"/>
                      </a:lnTo>
                      <a:lnTo>
                        <a:pt x="6586" y="8143"/>
                      </a:lnTo>
                      <a:lnTo>
                        <a:pt x="6571" y="8164"/>
                      </a:lnTo>
                      <a:lnTo>
                        <a:pt x="6552" y="8179"/>
                      </a:lnTo>
                      <a:lnTo>
                        <a:pt x="6531" y="8197"/>
                      </a:lnTo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208" name="Group 7"/>
            <p:cNvGrpSpPr>
              <a:grpSpLocks/>
            </p:cNvGrpSpPr>
            <p:nvPr/>
          </p:nvGrpSpPr>
          <p:grpSpPr bwMode="auto">
            <a:xfrm>
              <a:off x="1345" y="2047"/>
              <a:ext cx="483" cy="1940"/>
              <a:chOff x="1345" y="2047"/>
              <a:chExt cx="483" cy="1940"/>
            </a:xfrm>
          </p:grpSpPr>
          <p:pic>
            <p:nvPicPr>
              <p:cNvPr id="44214" name="Picture 8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527" y="2047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5" name="Picture 9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01" y="2471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6" name="Picture 10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405" y="3231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7" name="Picture 1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345" y="3822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8" name="Picture 1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01" y="2471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44209" name="Group 13"/>
            <p:cNvGrpSpPr>
              <a:grpSpLocks/>
            </p:cNvGrpSpPr>
            <p:nvPr/>
          </p:nvGrpSpPr>
          <p:grpSpPr bwMode="auto">
            <a:xfrm>
              <a:off x="428" y="2027"/>
              <a:ext cx="631" cy="1995"/>
              <a:chOff x="428" y="2027"/>
              <a:chExt cx="631" cy="1995"/>
            </a:xfrm>
          </p:grpSpPr>
          <p:pic>
            <p:nvPicPr>
              <p:cNvPr id="44210" name="Picture 1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03" y="2027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1" name="Picture 1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99" y="3246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2" name="Picture 16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32" y="3858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3" name="Picture 1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28" y="2592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</p:grpSp>
      <p:grpSp>
        <p:nvGrpSpPr>
          <p:cNvPr id="44036" name="Group 18"/>
          <p:cNvGrpSpPr>
            <a:grpSpLocks/>
          </p:cNvGrpSpPr>
          <p:nvPr/>
        </p:nvGrpSpPr>
        <p:grpSpPr bwMode="auto">
          <a:xfrm>
            <a:off x="214313" y="4583113"/>
            <a:ext cx="1674812" cy="263525"/>
            <a:chOff x="135" y="2887"/>
            <a:chExt cx="1055" cy="166"/>
          </a:xfrm>
        </p:grpSpPr>
        <p:sp>
          <p:nvSpPr>
            <p:cNvPr id="44206" name="Text Box 19"/>
            <p:cNvSpPr txBox="1">
              <a:spLocks noChangeArrowheads="1"/>
            </p:cNvSpPr>
            <p:nvPr/>
          </p:nvSpPr>
          <p:spPr bwMode="auto">
            <a:xfrm>
              <a:off x="135" y="2887"/>
              <a:ext cx="1056" cy="167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  <a:tab pos="1447800" algn="l"/>
                </a:tabLst>
              </a:pPr>
              <a:r>
                <a:rPr lang="en-GB" sz="1800" i="1">
                  <a:solidFill>
                    <a:srgbClr val="000000"/>
                  </a:solidFill>
                  <a:latin typeface="Helvetica" charset="0"/>
                </a:rPr>
                <a:t>Motion sensors</a:t>
              </a:r>
            </a:p>
          </p:txBody>
        </p:sp>
      </p:grpSp>
      <p:pic>
        <p:nvPicPr>
          <p:cNvPr id="44037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72363" y="5243513"/>
            <a:ext cx="2479675" cy="2216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4038" name="Text Box 21"/>
          <p:cNvSpPr txBox="1">
            <a:spLocks noChangeArrowheads="1"/>
          </p:cNvSpPr>
          <p:nvPr/>
        </p:nvSpPr>
        <p:spPr bwMode="auto">
          <a:xfrm>
            <a:off x="3330575" y="1716088"/>
            <a:ext cx="6240463" cy="559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290513" indent="-182563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dirty="0">
                <a:solidFill>
                  <a:srgbClr val="000000"/>
                </a:solidFill>
                <a:latin typeface="Helvetica" charset="0"/>
              </a:rPr>
              <a:t>High-fidelity monitoring of limb motion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 err="1">
                <a:solidFill>
                  <a:srgbClr val="000000"/>
                </a:solidFill>
                <a:latin typeface="Helvetica" charset="0"/>
              </a:rPr>
              <a:t>Triaxial</a:t>
            </a: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 accelerometer, </a:t>
            </a:r>
            <a:r>
              <a:rPr lang="en-GB" sz="1800" dirty="0" err="1">
                <a:solidFill>
                  <a:srgbClr val="000000"/>
                </a:solidFill>
                <a:latin typeface="Helvetica" charset="0"/>
              </a:rPr>
              <a:t>triaxial</a:t>
            </a: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 gyroscope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6 channels per node, 100 Hz per channel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Full resolution signal exceeds radio bandwidth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Store raw data to flash (2 GB </a:t>
            </a:r>
            <a:r>
              <a:rPr lang="en-GB" sz="1800" dirty="0" err="1">
                <a:solidFill>
                  <a:srgbClr val="000000"/>
                </a:solidFill>
                <a:latin typeface="Helvetica" charset="0"/>
              </a:rPr>
              <a:t>MicroSD</a:t>
            </a: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)‏</a:t>
            </a:r>
          </a:p>
          <a:p>
            <a:pPr marL="290513" indent="-182563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dirty="0">
                <a:solidFill>
                  <a:srgbClr val="000000"/>
                </a:solidFill>
                <a:latin typeface="Helvetica" charset="0"/>
              </a:rPr>
              <a:t>Nodes perform local feature extraction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RMS, jerk, dominant frequency, other features...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Computationally intensive processing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Requires communication</a:t>
            </a:r>
            <a:br>
              <a:rPr lang="en-GB" sz="1800" dirty="0">
                <a:solidFill>
                  <a:srgbClr val="000000"/>
                </a:solidFill>
                <a:latin typeface="Helvetica" charset="0"/>
              </a:rPr>
            </a:b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(e.g., time sync, and signal</a:t>
            </a:r>
            <a:br>
              <a:rPr lang="en-GB" sz="1800" dirty="0">
                <a:solidFill>
                  <a:srgbClr val="000000"/>
                </a:solidFill>
                <a:latin typeface="Helvetica" charset="0"/>
              </a:rPr>
            </a:b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correlation across nodes)‏</a:t>
            </a:r>
          </a:p>
          <a:p>
            <a:pPr marL="290513" indent="-182563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dirty="0">
                <a:solidFill>
                  <a:srgbClr val="000000"/>
                </a:solidFill>
                <a:latin typeface="Helvetica" charset="0"/>
              </a:rPr>
              <a:t>Offline classification to map </a:t>
            </a:r>
            <a:br>
              <a:rPr lang="en-GB" dirty="0">
                <a:solidFill>
                  <a:srgbClr val="000000"/>
                </a:solidFill>
                <a:latin typeface="Helvetica" charset="0"/>
              </a:rPr>
            </a:br>
            <a:r>
              <a:rPr lang="en-GB" dirty="0">
                <a:solidFill>
                  <a:srgbClr val="000000"/>
                </a:solidFill>
                <a:latin typeface="Helvetica" charset="0"/>
              </a:rPr>
              <a:t>features to clinical scores </a:t>
            </a:r>
          </a:p>
          <a:p>
            <a:pPr marL="290513" indent="-182563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GB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44039" name="Text Box 22"/>
          <p:cNvSpPr txBox="1">
            <a:spLocks noChangeArrowheads="1"/>
          </p:cNvSpPr>
          <p:nvPr/>
        </p:nvSpPr>
        <p:spPr bwMode="auto">
          <a:xfrm>
            <a:off x="5802313" y="7208838"/>
            <a:ext cx="1908175" cy="233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SHIMMER mote</a:t>
            </a:r>
          </a:p>
        </p:txBody>
      </p:sp>
      <p:grpSp>
        <p:nvGrpSpPr>
          <p:cNvPr id="44040" name="Group 23"/>
          <p:cNvGrpSpPr>
            <a:grpSpLocks/>
          </p:cNvGrpSpPr>
          <p:nvPr/>
        </p:nvGrpSpPr>
        <p:grpSpPr bwMode="auto">
          <a:xfrm>
            <a:off x="266700" y="2755900"/>
            <a:ext cx="3079750" cy="3984625"/>
            <a:chOff x="168" y="1736"/>
            <a:chExt cx="1940" cy="2510"/>
          </a:xfrm>
        </p:grpSpPr>
        <p:grpSp>
          <p:nvGrpSpPr>
            <p:cNvPr id="44041" name="Group 24"/>
            <p:cNvGrpSpPr>
              <a:grpSpLocks/>
            </p:cNvGrpSpPr>
            <p:nvPr/>
          </p:nvGrpSpPr>
          <p:grpSpPr bwMode="auto">
            <a:xfrm>
              <a:off x="1428" y="1736"/>
              <a:ext cx="576" cy="740"/>
              <a:chOff x="1428" y="1736"/>
              <a:chExt cx="576" cy="740"/>
            </a:xfrm>
          </p:grpSpPr>
          <p:grpSp>
            <p:nvGrpSpPr>
              <p:cNvPr id="44197" name="Group 25"/>
              <p:cNvGrpSpPr>
                <a:grpSpLocks/>
              </p:cNvGrpSpPr>
              <p:nvPr/>
            </p:nvGrpSpPr>
            <p:grpSpPr bwMode="auto">
              <a:xfrm>
                <a:off x="1574" y="1736"/>
                <a:ext cx="430" cy="740"/>
                <a:chOff x="1574" y="1736"/>
                <a:chExt cx="430" cy="740"/>
              </a:xfrm>
            </p:grpSpPr>
            <p:sp>
              <p:nvSpPr>
                <p:cNvPr id="44204" name="Freeform 26"/>
                <p:cNvSpPr>
                  <a:spLocks noChangeArrowheads="1"/>
                </p:cNvSpPr>
                <p:nvPr/>
              </p:nvSpPr>
              <p:spPr bwMode="auto">
                <a:xfrm>
                  <a:off x="1878" y="1871"/>
                  <a:ext cx="127" cy="410"/>
                </a:xfrm>
                <a:custGeom>
                  <a:avLst/>
                  <a:gdLst>
                    <a:gd name="T0" fmla="*/ 0 w 559"/>
                    <a:gd name="T1" fmla="*/ 0 h 1806"/>
                    <a:gd name="T2" fmla="*/ 0 w 559"/>
                    <a:gd name="T3" fmla="*/ 0 h 1806"/>
                    <a:gd name="T4" fmla="*/ 0 w 559"/>
                    <a:gd name="T5" fmla="*/ 0 h 1806"/>
                    <a:gd name="T6" fmla="*/ 0 w 559"/>
                    <a:gd name="T7" fmla="*/ 0 h 1806"/>
                    <a:gd name="T8" fmla="*/ 0 w 559"/>
                    <a:gd name="T9" fmla="*/ 0 h 1806"/>
                    <a:gd name="T10" fmla="*/ 0 w 559"/>
                    <a:gd name="T11" fmla="*/ 0 h 1806"/>
                    <a:gd name="T12" fmla="*/ 0 w 559"/>
                    <a:gd name="T13" fmla="*/ 0 h 1806"/>
                    <a:gd name="T14" fmla="*/ 0 w 559"/>
                    <a:gd name="T15" fmla="*/ 0 h 1806"/>
                    <a:gd name="T16" fmla="*/ 0 w 559"/>
                    <a:gd name="T17" fmla="*/ 0 h 1806"/>
                    <a:gd name="T18" fmla="*/ 0 w 559"/>
                    <a:gd name="T19" fmla="*/ 0 h 1806"/>
                    <a:gd name="T20" fmla="*/ 0 w 559"/>
                    <a:gd name="T21" fmla="*/ 0 h 1806"/>
                    <a:gd name="T22" fmla="*/ 0 w 559"/>
                    <a:gd name="T23" fmla="*/ 0 h 1806"/>
                    <a:gd name="T24" fmla="*/ 0 w 559"/>
                    <a:gd name="T25" fmla="*/ 0 h 1806"/>
                    <a:gd name="T26" fmla="*/ 0 w 559"/>
                    <a:gd name="T27" fmla="*/ 0 h 1806"/>
                    <a:gd name="T28" fmla="*/ 0 w 559"/>
                    <a:gd name="T29" fmla="*/ 0 h 1806"/>
                    <a:gd name="T30" fmla="*/ 0 w 559"/>
                    <a:gd name="T31" fmla="*/ 0 h 1806"/>
                    <a:gd name="T32" fmla="*/ 0 w 559"/>
                    <a:gd name="T33" fmla="*/ 0 h 1806"/>
                    <a:gd name="T34" fmla="*/ 0 w 559"/>
                    <a:gd name="T35" fmla="*/ 0 h 1806"/>
                    <a:gd name="T36" fmla="*/ 0 w 559"/>
                    <a:gd name="T37" fmla="*/ 0 h 1806"/>
                    <a:gd name="T38" fmla="*/ 0 w 559"/>
                    <a:gd name="T39" fmla="*/ 0 h 1806"/>
                    <a:gd name="T40" fmla="*/ 0 w 559"/>
                    <a:gd name="T41" fmla="*/ 0 h 1806"/>
                    <a:gd name="T42" fmla="*/ 0 w 559"/>
                    <a:gd name="T43" fmla="*/ 0 h 1806"/>
                    <a:gd name="T44" fmla="*/ 0 w 559"/>
                    <a:gd name="T45" fmla="*/ 0 h 1806"/>
                    <a:gd name="T46" fmla="*/ 0 w 559"/>
                    <a:gd name="T47" fmla="*/ 0 h 1806"/>
                    <a:gd name="T48" fmla="*/ 0 w 559"/>
                    <a:gd name="T49" fmla="*/ 0 h 1806"/>
                    <a:gd name="T50" fmla="*/ 0 w 559"/>
                    <a:gd name="T51" fmla="*/ 0 h 1806"/>
                    <a:gd name="T52" fmla="*/ 0 w 559"/>
                    <a:gd name="T53" fmla="*/ 0 h 1806"/>
                    <a:gd name="T54" fmla="*/ 0 w 559"/>
                    <a:gd name="T55" fmla="*/ 0 h 1806"/>
                    <a:gd name="T56" fmla="*/ 0 w 559"/>
                    <a:gd name="T57" fmla="*/ 0 h 1806"/>
                    <a:gd name="T58" fmla="*/ 0 w 559"/>
                    <a:gd name="T59" fmla="*/ 0 h 1806"/>
                    <a:gd name="T60" fmla="*/ 0 w 559"/>
                    <a:gd name="T61" fmla="*/ 0 h 1806"/>
                    <a:gd name="T62" fmla="*/ 0 w 559"/>
                    <a:gd name="T63" fmla="*/ 0 h 1806"/>
                    <a:gd name="T64" fmla="*/ 0 w 559"/>
                    <a:gd name="T65" fmla="*/ 0 h 1806"/>
                    <a:gd name="T66" fmla="*/ 0 w 559"/>
                    <a:gd name="T67" fmla="*/ 0 h 1806"/>
                    <a:gd name="T68" fmla="*/ 0 w 559"/>
                    <a:gd name="T69" fmla="*/ 0 h 1806"/>
                    <a:gd name="T70" fmla="*/ 0 w 559"/>
                    <a:gd name="T71" fmla="*/ 0 h 1806"/>
                    <a:gd name="T72" fmla="*/ 0 w 559"/>
                    <a:gd name="T73" fmla="*/ 0 h 1806"/>
                    <a:gd name="T74" fmla="*/ 0 w 559"/>
                    <a:gd name="T75" fmla="*/ 0 h 1806"/>
                    <a:gd name="T76" fmla="*/ 0 w 559"/>
                    <a:gd name="T77" fmla="*/ 0 h 1806"/>
                    <a:gd name="T78" fmla="*/ 0 w 559"/>
                    <a:gd name="T79" fmla="*/ 0 h 1806"/>
                    <a:gd name="T80" fmla="*/ 0 w 559"/>
                    <a:gd name="T81" fmla="*/ 0 h 1806"/>
                    <a:gd name="T82" fmla="*/ 0 w 559"/>
                    <a:gd name="T83" fmla="*/ 0 h 1806"/>
                    <a:gd name="T84" fmla="*/ 0 w 559"/>
                    <a:gd name="T85" fmla="*/ 0 h 1806"/>
                    <a:gd name="T86" fmla="*/ 0 w 559"/>
                    <a:gd name="T87" fmla="*/ 0 h 1806"/>
                    <a:gd name="T88" fmla="*/ 0 w 559"/>
                    <a:gd name="T89" fmla="*/ 0 h 1806"/>
                    <a:gd name="T90" fmla="*/ 0 w 559"/>
                    <a:gd name="T91" fmla="*/ 0 h 1806"/>
                    <a:gd name="T92" fmla="*/ 0 w 559"/>
                    <a:gd name="T93" fmla="*/ 0 h 1806"/>
                    <a:gd name="T94" fmla="*/ 0 w 559"/>
                    <a:gd name="T95" fmla="*/ 0 h 1806"/>
                    <a:gd name="T96" fmla="*/ 0 w 559"/>
                    <a:gd name="T97" fmla="*/ 0 h 1806"/>
                    <a:gd name="T98" fmla="*/ 0 w 559"/>
                    <a:gd name="T99" fmla="*/ 0 h 1806"/>
                    <a:gd name="T100" fmla="*/ 0 w 559"/>
                    <a:gd name="T101" fmla="*/ 0 h 1806"/>
                    <a:gd name="T102" fmla="*/ 0 w 559"/>
                    <a:gd name="T103" fmla="*/ 0 h 1806"/>
                    <a:gd name="T104" fmla="*/ 0 w 559"/>
                    <a:gd name="T105" fmla="*/ 0 h 1806"/>
                    <a:gd name="T106" fmla="*/ 0 w 559"/>
                    <a:gd name="T107" fmla="*/ 0 h 1806"/>
                    <a:gd name="T108" fmla="*/ 0 w 559"/>
                    <a:gd name="T109" fmla="*/ 0 h 180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559"/>
                    <a:gd name="T166" fmla="*/ 0 h 1806"/>
                    <a:gd name="T167" fmla="*/ 559 w 559"/>
                    <a:gd name="T168" fmla="*/ 1806 h 180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559" h="1806">
                      <a:moveTo>
                        <a:pt x="478" y="1805"/>
                      </a:moveTo>
                      <a:lnTo>
                        <a:pt x="502" y="1748"/>
                      </a:lnTo>
                      <a:lnTo>
                        <a:pt x="518" y="1685"/>
                      </a:lnTo>
                      <a:lnTo>
                        <a:pt x="531" y="1609"/>
                      </a:lnTo>
                      <a:lnTo>
                        <a:pt x="542" y="1535"/>
                      </a:lnTo>
                      <a:lnTo>
                        <a:pt x="550" y="1470"/>
                      </a:lnTo>
                      <a:lnTo>
                        <a:pt x="558" y="1396"/>
                      </a:lnTo>
                      <a:lnTo>
                        <a:pt x="553" y="1323"/>
                      </a:lnTo>
                      <a:lnTo>
                        <a:pt x="556" y="1248"/>
                      </a:lnTo>
                      <a:lnTo>
                        <a:pt x="547" y="1169"/>
                      </a:lnTo>
                      <a:lnTo>
                        <a:pt x="545" y="1100"/>
                      </a:lnTo>
                      <a:lnTo>
                        <a:pt x="533" y="1017"/>
                      </a:lnTo>
                      <a:lnTo>
                        <a:pt x="514" y="943"/>
                      </a:lnTo>
                      <a:lnTo>
                        <a:pt x="499" y="865"/>
                      </a:lnTo>
                      <a:lnTo>
                        <a:pt x="481" y="792"/>
                      </a:lnTo>
                      <a:lnTo>
                        <a:pt x="462" y="719"/>
                      </a:lnTo>
                      <a:lnTo>
                        <a:pt x="433" y="641"/>
                      </a:lnTo>
                      <a:lnTo>
                        <a:pt x="403" y="571"/>
                      </a:lnTo>
                      <a:lnTo>
                        <a:pt x="376" y="506"/>
                      </a:lnTo>
                      <a:lnTo>
                        <a:pt x="342" y="436"/>
                      </a:lnTo>
                      <a:lnTo>
                        <a:pt x="308" y="366"/>
                      </a:lnTo>
                      <a:lnTo>
                        <a:pt x="270" y="302"/>
                      </a:lnTo>
                      <a:lnTo>
                        <a:pt x="230" y="230"/>
                      </a:lnTo>
                      <a:lnTo>
                        <a:pt x="189" y="171"/>
                      </a:lnTo>
                      <a:lnTo>
                        <a:pt x="145" y="115"/>
                      </a:lnTo>
                      <a:lnTo>
                        <a:pt x="94" y="54"/>
                      </a:lnTo>
                      <a:lnTo>
                        <a:pt x="52" y="0"/>
                      </a:lnTo>
                      <a:lnTo>
                        <a:pt x="0" y="73"/>
                      </a:lnTo>
                      <a:lnTo>
                        <a:pt x="44" y="128"/>
                      </a:lnTo>
                      <a:lnTo>
                        <a:pt x="86" y="183"/>
                      </a:lnTo>
                      <a:lnTo>
                        <a:pt x="129" y="239"/>
                      </a:lnTo>
                      <a:lnTo>
                        <a:pt x="167" y="289"/>
                      </a:lnTo>
                      <a:lnTo>
                        <a:pt x="207" y="356"/>
                      </a:lnTo>
                      <a:lnTo>
                        <a:pt x="239" y="416"/>
                      </a:lnTo>
                      <a:lnTo>
                        <a:pt x="271" y="475"/>
                      </a:lnTo>
                      <a:lnTo>
                        <a:pt x="304" y="535"/>
                      </a:lnTo>
                      <a:lnTo>
                        <a:pt x="329" y="606"/>
                      </a:lnTo>
                      <a:lnTo>
                        <a:pt x="354" y="673"/>
                      </a:lnTo>
                      <a:lnTo>
                        <a:pt x="378" y="744"/>
                      </a:lnTo>
                      <a:lnTo>
                        <a:pt x="400" y="818"/>
                      </a:lnTo>
                      <a:lnTo>
                        <a:pt x="417" y="876"/>
                      </a:lnTo>
                      <a:lnTo>
                        <a:pt x="436" y="953"/>
                      </a:lnTo>
                      <a:lnTo>
                        <a:pt x="444" y="1020"/>
                      </a:lnTo>
                      <a:lnTo>
                        <a:pt x="458" y="1092"/>
                      </a:lnTo>
                      <a:lnTo>
                        <a:pt x="462" y="1166"/>
                      </a:lnTo>
                      <a:lnTo>
                        <a:pt x="471" y="1227"/>
                      </a:lnTo>
                      <a:lnTo>
                        <a:pt x="465" y="1295"/>
                      </a:lnTo>
                      <a:lnTo>
                        <a:pt x="466" y="1367"/>
                      </a:lnTo>
                      <a:lnTo>
                        <a:pt x="464" y="1433"/>
                      </a:lnTo>
                      <a:lnTo>
                        <a:pt x="457" y="1508"/>
                      </a:lnTo>
                      <a:lnTo>
                        <a:pt x="449" y="1570"/>
                      </a:lnTo>
                      <a:lnTo>
                        <a:pt x="436" y="1629"/>
                      </a:lnTo>
                      <a:lnTo>
                        <a:pt x="419" y="1692"/>
                      </a:lnTo>
                      <a:lnTo>
                        <a:pt x="399" y="1747"/>
                      </a:lnTo>
                      <a:lnTo>
                        <a:pt x="478" y="1805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05" name="Freeform 27"/>
                <p:cNvSpPr>
                  <a:spLocks noChangeArrowheads="1"/>
                </p:cNvSpPr>
                <p:nvPr/>
              </p:nvSpPr>
              <p:spPr bwMode="auto">
                <a:xfrm>
                  <a:off x="1574" y="1736"/>
                  <a:ext cx="339" cy="741"/>
                </a:xfrm>
                <a:custGeom>
                  <a:avLst/>
                  <a:gdLst>
                    <a:gd name="T0" fmla="*/ 0 w 1497"/>
                    <a:gd name="T1" fmla="*/ 0 h 3267"/>
                    <a:gd name="T2" fmla="*/ 0 w 1497"/>
                    <a:gd name="T3" fmla="*/ 0 h 3267"/>
                    <a:gd name="T4" fmla="*/ 0 w 1497"/>
                    <a:gd name="T5" fmla="*/ 0 h 3267"/>
                    <a:gd name="T6" fmla="*/ 0 60000 65536"/>
                    <a:gd name="T7" fmla="*/ 0 60000 65536"/>
                    <a:gd name="T8" fmla="*/ 0 60000 65536"/>
                    <a:gd name="T9" fmla="*/ 0 w 1497"/>
                    <a:gd name="T10" fmla="*/ 0 h 3267"/>
                    <a:gd name="T11" fmla="*/ 1497 w 1497"/>
                    <a:gd name="T12" fmla="*/ 3267 h 326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97" h="3267">
                      <a:moveTo>
                        <a:pt x="1496" y="0"/>
                      </a:moveTo>
                      <a:lnTo>
                        <a:pt x="0" y="3266"/>
                      </a:lnTo>
                      <a:lnTo>
                        <a:pt x="1496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98" name="Group 28"/>
              <p:cNvGrpSpPr>
                <a:grpSpLocks/>
              </p:cNvGrpSpPr>
              <p:nvPr/>
            </p:nvGrpSpPr>
            <p:grpSpPr bwMode="auto">
              <a:xfrm>
                <a:off x="1534" y="1836"/>
                <a:ext cx="368" cy="558"/>
                <a:chOff x="1534" y="1836"/>
                <a:chExt cx="368" cy="558"/>
              </a:xfrm>
            </p:grpSpPr>
            <p:sp>
              <p:nvSpPr>
                <p:cNvPr id="44202" name="Freeform 29"/>
                <p:cNvSpPr>
                  <a:spLocks noChangeArrowheads="1"/>
                </p:cNvSpPr>
                <p:nvPr/>
              </p:nvSpPr>
              <p:spPr bwMode="auto">
                <a:xfrm>
                  <a:off x="1822" y="1958"/>
                  <a:ext cx="82" cy="257"/>
                </a:xfrm>
                <a:custGeom>
                  <a:avLst/>
                  <a:gdLst>
                    <a:gd name="T0" fmla="*/ 0 w 360"/>
                    <a:gd name="T1" fmla="*/ 0 h 1134"/>
                    <a:gd name="T2" fmla="*/ 0 w 360"/>
                    <a:gd name="T3" fmla="*/ 0 h 1134"/>
                    <a:gd name="T4" fmla="*/ 0 w 360"/>
                    <a:gd name="T5" fmla="*/ 0 h 1134"/>
                    <a:gd name="T6" fmla="*/ 0 w 360"/>
                    <a:gd name="T7" fmla="*/ 0 h 1134"/>
                    <a:gd name="T8" fmla="*/ 0 w 360"/>
                    <a:gd name="T9" fmla="*/ 0 h 1134"/>
                    <a:gd name="T10" fmla="*/ 0 w 360"/>
                    <a:gd name="T11" fmla="*/ 0 h 1134"/>
                    <a:gd name="T12" fmla="*/ 0 w 360"/>
                    <a:gd name="T13" fmla="*/ 0 h 1134"/>
                    <a:gd name="T14" fmla="*/ 0 w 360"/>
                    <a:gd name="T15" fmla="*/ 0 h 1134"/>
                    <a:gd name="T16" fmla="*/ 0 w 360"/>
                    <a:gd name="T17" fmla="*/ 0 h 1134"/>
                    <a:gd name="T18" fmla="*/ 0 w 360"/>
                    <a:gd name="T19" fmla="*/ 0 h 1134"/>
                    <a:gd name="T20" fmla="*/ 0 w 360"/>
                    <a:gd name="T21" fmla="*/ 0 h 1134"/>
                    <a:gd name="T22" fmla="*/ 0 w 360"/>
                    <a:gd name="T23" fmla="*/ 0 h 1134"/>
                    <a:gd name="T24" fmla="*/ 0 w 360"/>
                    <a:gd name="T25" fmla="*/ 0 h 1134"/>
                    <a:gd name="T26" fmla="*/ 0 w 360"/>
                    <a:gd name="T27" fmla="*/ 0 h 1134"/>
                    <a:gd name="T28" fmla="*/ 0 w 360"/>
                    <a:gd name="T29" fmla="*/ 0 h 1134"/>
                    <a:gd name="T30" fmla="*/ 0 w 360"/>
                    <a:gd name="T31" fmla="*/ 0 h 1134"/>
                    <a:gd name="T32" fmla="*/ 0 w 360"/>
                    <a:gd name="T33" fmla="*/ 0 h 1134"/>
                    <a:gd name="T34" fmla="*/ 0 w 360"/>
                    <a:gd name="T35" fmla="*/ 0 h 1134"/>
                    <a:gd name="T36" fmla="*/ 0 w 360"/>
                    <a:gd name="T37" fmla="*/ 0 h 1134"/>
                    <a:gd name="T38" fmla="*/ 0 w 360"/>
                    <a:gd name="T39" fmla="*/ 0 h 1134"/>
                    <a:gd name="T40" fmla="*/ 0 w 360"/>
                    <a:gd name="T41" fmla="*/ 0 h 1134"/>
                    <a:gd name="T42" fmla="*/ 0 w 360"/>
                    <a:gd name="T43" fmla="*/ 0 h 1134"/>
                    <a:gd name="T44" fmla="*/ 0 w 360"/>
                    <a:gd name="T45" fmla="*/ 0 h 1134"/>
                    <a:gd name="T46" fmla="*/ 0 w 360"/>
                    <a:gd name="T47" fmla="*/ 0 h 1134"/>
                    <a:gd name="T48" fmla="*/ 0 w 360"/>
                    <a:gd name="T49" fmla="*/ 0 h 1134"/>
                    <a:gd name="T50" fmla="*/ 0 w 360"/>
                    <a:gd name="T51" fmla="*/ 0 h 1134"/>
                    <a:gd name="T52" fmla="*/ 0 w 360"/>
                    <a:gd name="T53" fmla="*/ 0 h 1134"/>
                    <a:gd name="T54" fmla="*/ 0 w 360"/>
                    <a:gd name="T55" fmla="*/ 0 h 1134"/>
                    <a:gd name="T56" fmla="*/ 0 w 360"/>
                    <a:gd name="T57" fmla="*/ 0 h 1134"/>
                    <a:gd name="T58" fmla="*/ 0 w 360"/>
                    <a:gd name="T59" fmla="*/ 0 h 1134"/>
                    <a:gd name="T60" fmla="*/ 0 w 360"/>
                    <a:gd name="T61" fmla="*/ 0 h 1134"/>
                    <a:gd name="T62" fmla="*/ 0 w 360"/>
                    <a:gd name="T63" fmla="*/ 0 h 1134"/>
                    <a:gd name="T64" fmla="*/ 0 w 360"/>
                    <a:gd name="T65" fmla="*/ 0 h 1134"/>
                    <a:gd name="T66" fmla="*/ 0 w 360"/>
                    <a:gd name="T67" fmla="*/ 0 h 1134"/>
                    <a:gd name="T68" fmla="*/ 0 w 360"/>
                    <a:gd name="T69" fmla="*/ 0 h 1134"/>
                    <a:gd name="T70" fmla="*/ 0 w 360"/>
                    <a:gd name="T71" fmla="*/ 0 h 1134"/>
                    <a:gd name="T72" fmla="*/ 0 w 360"/>
                    <a:gd name="T73" fmla="*/ 0 h 1134"/>
                    <a:gd name="T74" fmla="*/ 0 w 360"/>
                    <a:gd name="T75" fmla="*/ 0 h 1134"/>
                    <a:gd name="T76" fmla="*/ 0 w 360"/>
                    <a:gd name="T77" fmla="*/ 0 h 1134"/>
                    <a:gd name="T78" fmla="*/ 0 w 360"/>
                    <a:gd name="T79" fmla="*/ 0 h 1134"/>
                    <a:gd name="T80" fmla="*/ 0 w 360"/>
                    <a:gd name="T81" fmla="*/ 0 h 1134"/>
                    <a:gd name="T82" fmla="*/ 0 w 360"/>
                    <a:gd name="T83" fmla="*/ 0 h 1134"/>
                    <a:gd name="T84" fmla="*/ 0 w 360"/>
                    <a:gd name="T85" fmla="*/ 0 h 1134"/>
                    <a:gd name="T86" fmla="*/ 0 w 360"/>
                    <a:gd name="T87" fmla="*/ 0 h 1134"/>
                    <a:gd name="T88" fmla="*/ 0 w 360"/>
                    <a:gd name="T89" fmla="*/ 0 h 113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360"/>
                    <a:gd name="T136" fmla="*/ 0 h 1134"/>
                    <a:gd name="T137" fmla="*/ 360 w 360"/>
                    <a:gd name="T138" fmla="*/ 1134 h 113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360" h="1134">
                      <a:moveTo>
                        <a:pt x="327" y="1133"/>
                      </a:moveTo>
                      <a:lnTo>
                        <a:pt x="331" y="1083"/>
                      </a:lnTo>
                      <a:lnTo>
                        <a:pt x="348" y="1026"/>
                      </a:lnTo>
                      <a:lnTo>
                        <a:pt x="351" y="978"/>
                      </a:lnTo>
                      <a:lnTo>
                        <a:pt x="357" y="921"/>
                      </a:lnTo>
                      <a:lnTo>
                        <a:pt x="356" y="861"/>
                      </a:lnTo>
                      <a:lnTo>
                        <a:pt x="359" y="807"/>
                      </a:lnTo>
                      <a:lnTo>
                        <a:pt x="356" y="757"/>
                      </a:lnTo>
                      <a:lnTo>
                        <a:pt x="345" y="690"/>
                      </a:lnTo>
                      <a:lnTo>
                        <a:pt x="342" y="639"/>
                      </a:lnTo>
                      <a:lnTo>
                        <a:pt x="332" y="577"/>
                      </a:lnTo>
                      <a:lnTo>
                        <a:pt x="312" y="523"/>
                      </a:lnTo>
                      <a:lnTo>
                        <a:pt x="303" y="463"/>
                      </a:lnTo>
                      <a:lnTo>
                        <a:pt x="279" y="410"/>
                      </a:lnTo>
                      <a:lnTo>
                        <a:pt x="264" y="352"/>
                      </a:lnTo>
                      <a:lnTo>
                        <a:pt x="240" y="299"/>
                      </a:lnTo>
                      <a:lnTo>
                        <a:pt x="206" y="246"/>
                      </a:lnTo>
                      <a:lnTo>
                        <a:pt x="185" y="199"/>
                      </a:lnTo>
                      <a:lnTo>
                        <a:pt x="151" y="150"/>
                      </a:lnTo>
                      <a:lnTo>
                        <a:pt x="119" y="97"/>
                      </a:lnTo>
                      <a:lnTo>
                        <a:pt x="90" y="48"/>
                      </a:lnTo>
                      <a:lnTo>
                        <a:pt x="60" y="0"/>
                      </a:lnTo>
                      <a:lnTo>
                        <a:pt x="0" y="58"/>
                      </a:lnTo>
                      <a:lnTo>
                        <a:pt x="36" y="106"/>
                      </a:lnTo>
                      <a:lnTo>
                        <a:pt x="60" y="139"/>
                      </a:lnTo>
                      <a:lnTo>
                        <a:pt x="96" y="193"/>
                      </a:lnTo>
                      <a:lnTo>
                        <a:pt x="120" y="233"/>
                      </a:lnTo>
                      <a:lnTo>
                        <a:pt x="146" y="279"/>
                      </a:lnTo>
                      <a:lnTo>
                        <a:pt x="169" y="327"/>
                      </a:lnTo>
                      <a:lnTo>
                        <a:pt x="190" y="380"/>
                      </a:lnTo>
                      <a:lnTo>
                        <a:pt x="217" y="428"/>
                      </a:lnTo>
                      <a:lnTo>
                        <a:pt x="226" y="480"/>
                      </a:lnTo>
                      <a:lnTo>
                        <a:pt x="243" y="536"/>
                      </a:lnTo>
                      <a:lnTo>
                        <a:pt x="255" y="582"/>
                      </a:lnTo>
                      <a:lnTo>
                        <a:pt x="269" y="639"/>
                      </a:lnTo>
                      <a:lnTo>
                        <a:pt x="275" y="696"/>
                      </a:lnTo>
                      <a:lnTo>
                        <a:pt x="289" y="743"/>
                      </a:lnTo>
                      <a:lnTo>
                        <a:pt x="285" y="799"/>
                      </a:lnTo>
                      <a:lnTo>
                        <a:pt x="289" y="852"/>
                      </a:lnTo>
                      <a:lnTo>
                        <a:pt x="282" y="904"/>
                      </a:lnTo>
                      <a:lnTo>
                        <a:pt x="279" y="957"/>
                      </a:lnTo>
                      <a:lnTo>
                        <a:pt x="270" y="1005"/>
                      </a:lnTo>
                      <a:lnTo>
                        <a:pt x="266" y="1050"/>
                      </a:lnTo>
                      <a:lnTo>
                        <a:pt x="253" y="1102"/>
                      </a:lnTo>
                      <a:lnTo>
                        <a:pt x="327" y="1133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03" name="Freeform 30"/>
                <p:cNvSpPr>
                  <a:spLocks noChangeArrowheads="1"/>
                </p:cNvSpPr>
                <p:nvPr/>
              </p:nvSpPr>
              <p:spPr bwMode="auto">
                <a:xfrm>
                  <a:off x="1534" y="1836"/>
                  <a:ext cx="302" cy="559"/>
                </a:xfrm>
                <a:custGeom>
                  <a:avLst/>
                  <a:gdLst>
                    <a:gd name="T0" fmla="*/ 0 w 1330"/>
                    <a:gd name="T1" fmla="*/ 0 h 2463"/>
                    <a:gd name="T2" fmla="*/ 0 w 1330"/>
                    <a:gd name="T3" fmla="*/ 0 h 2463"/>
                    <a:gd name="T4" fmla="*/ 0 w 1330"/>
                    <a:gd name="T5" fmla="*/ 0 h 2463"/>
                    <a:gd name="T6" fmla="*/ 0 60000 65536"/>
                    <a:gd name="T7" fmla="*/ 0 60000 65536"/>
                    <a:gd name="T8" fmla="*/ 0 60000 65536"/>
                    <a:gd name="T9" fmla="*/ 0 w 1330"/>
                    <a:gd name="T10" fmla="*/ 0 h 2463"/>
                    <a:gd name="T11" fmla="*/ 1330 w 1330"/>
                    <a:gd name="T12" fmla="*/ 2463 h 246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30" h="2463">
                      <a:moveTo>
                        <a:pt x="1329" y="0"/>
                      </a:moveTo>
                      <a:lnTo>
                        <a:pt x="0" y="2462"/>
                      </a:lnTo>
                      <a:lnTo>
                        <a:pt x="1329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99" name="Group 31"/>
              <p:cNvGrpSpPr>
                <a:grpSpLocks/>
              </p:cNvGrpSpPr>
              <p:nvPr/>
            </p:nvGrpSpPr>
            <p:grpSpPr bwMode="auto">
              <a:xfrm>
                <a:off x="1428" y="1966"/>
                <a:ext cx="382" cy="324"/>
                <a:chOff x="1428" y="1966"/>
                <a:chExt cx="382" cy="324"/>
              </a:xfrm>
            </p:grpSpPr>
            <p:sp>
              <p:nvSpPr>
                <p:cNvPr id="44200" name="Freeform 32"/>
                <p:cNvSpPr>
                  <a:spLocks noChangeArrowheads="1"/>
                </p:cNvSpPr>
                <p:nvPr/>
              </p:nvSpPr>
              <p:spPr bwMode="auto">
                <a:xfrm>
                  <a:off x="1768" y="2048"/>
                  <a:ext cx="43" cy="103"/>
                </a:xfrm>
                <a:custGeom>
                  <a:avLst/>
                  <a:gdLst>
                    <a:gd name="T0" fmla="*/ 0 w 189"/>
                    <a:gd name="T1" fmla="*/ 0 h 452"/>
                    <a:gd name="T2" fmla="*/ 0 w 189"/>
                    <a:gd name="T3" fmla="*/ 0 h 452"/>
                    <a:gd name="T4" fmla="*/ 0 w 189"/>
                    <a:gd name="T5" fmla="*/ 0 h 452"/>
                    <a:gd name="T6" fmla="*/ 0 w 189"/>
                    <a:gd name="T7" fmla="*/ 0 h 452"/>
                    <a:gd name="T8" fmla="*/ 0 w 189"/>
                    <a:gd name="T9" fmla="*/ 0 h 452"/>
                    <a:gd name="T10" fmla="*/ 0 w 189"/>
                    <a:gd name="T11" fmla="*/ 0 h 452"/>
                    <a:gd name="T12" fmla="*/ 0 w 189"/>
                    <a:gd name="T13" fmla="*/ 0 h 452"/>
                    <a:gd name="T14" fmla="*/ 0 w 189"/>
                    <a:gd name="T15" fmla="*/ 0 h 452"/>
                    <a:gd name="T16" fmla="*/ 0 w 189"/>
                    <a:gd name="T17" fmla="*/ 0 h 452"/>
                    <a:gd name="T18" fmla="*/ 0 w 189"/>
                    <a:gd name="T19" fmla="*/ 0 h 452"/>
                    <a:gd name="T20" fmla="*/ 0 w 189"/>
                    <a:gd name="T21" fmla="*/ 0 h 452"/>
                    <a:gd name="T22" fmla="*/ 0 w 189"/>
                    <a:gd name="T23" fmla="*/ 0 h 452"/>
                    <a:gd name="T24" fmla="*/ 0 w 189"/>
                    <a:gd name="T25" fmla="*/ 0 h 452"/>
                    <a:gd name="T26" fmla="*/ 0 w 189"/>
                    <a:gd name="T27" fmla="*/ 0 h 452"/>
                    <a:gd name="T28" fmla="*/ 0 w 189"/>
                    <a:gd name="T29" fmla="*/ 0 h 452"/>
                    <a:gd name="T30" fmla="*/ 0 w 189"/>
                    <a:gd name="T31" fmla="*/ 0 h 452"/>
                    <a:gd name="T32" fmla="*/ 0 w 189"/>
                    <a:gd name="T33" fmla="*/ 0 h 452"/>
                    <a:gd name="T34" fmla="*/ 0 w 189"/>
                    <a:gd name="T35" fmla="*/ 0 h 452"/>
                    <a:gd name="T36" fmla="*/ 0 w 189"/>
                    <a:gd name="T37" fmla="*/ 0 h 452"/>
                    <a:gd name="T38" fmla="*/ 0 w 189"/>
                    <a:gd name="T39" fmla="*/ 0 h 452"/>
                    <a:gd name="T40" fmla="*/ 0 w 189"/>
                    <a:gd name="T41" fmla="*/ 0 h 452"/>
                    <a:gd name="T42" fmla="*/ 0 w 189"/>
                    <a:gd name="T43" fmla="*/ 0 h 452"/>
                    <a:gd name="T44" fmla="*/ 0 w 189"/>
                    <a:gd name="T45" fmla="*/ 0 h 452"/>
                    <a:gd name="T46" fmla="*/ 0 w 189"/>
                    <a:gd name="T47" fmla="*/ 0 h 452"/>
                    <a:gd name="T48" fmla="*/ 0 w 189"/>
                    <a:gd name="T49" fmla="*/ 0 h 452"/>
                    <a:gd name="T50" fmla="*/ 0 w 189"/>
                    <a:gd name="T51" fmla="*/ 0 h 452"/>
                    <a:gd name="T52" fmla="*/ 0 w 189"/>
                    <a:gd name="T53" fmla="*/ 0 h 452"/>
                    <a:gd name="T54" fmla="*/ 0 w 189"/>
                    <a:gd name="T55" fmla="*/ 0 h 452"/>
                    <a:gd name="T56" fmla="*/ 0 w 189"/>
                    <a:gd name="T57" fmla="*/ 0 h 452"/>
                    <a:gd name="T58" fmla="*/ 0 w 189"/>
                    <a:gd name="T59" fmla="*/ 0 h 452"/>
                    <a:gd name="T60" fmla="*/ 0 w 189"/>
                    <a:gd name="T61" fmla="*/ 0 h 452"/>
                    <a:gd name="T62" fmla="*/ 0 w 189"/>
                    <a:gd name="T63" fmla="*/ 0 h 452"/>
                    <a:gd name="T64" fmla="*/ 0 w 189"/>
                    <a:gd name="T65" fmla="*/ 0 h 45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89"/>
                    <a:gd name="T100" fmla="*/ 0 h 452"/>
                    <a:gd name="T101" fmla="*/ 189 w 189"/>
                    <a:gd name="T102" fmla="*/ 452 h 45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89" h="452">
                      <a:moveTo>
                        <a:pt x="159" y="451"/>
                      </a:moveTo>
                      <a:lnTo>
                        <a:pt x="167" y="423"/>
                      </a:lnTo>
                      <a:lnTo>
                        <a:pt x="179" y="389"/>
                      </a:lnTo>
                      <a:lnTo>
                        <a:pt x="181" y="360"/>
                      </a:lnTo>
                      <a:lnTo>
                        <a:pt x="185" y="330"/>
                      </a:lnTo>
                      <a:lnTo>
                        <a:pt x="187" y="294"/>
                      </a:lnTo>
                      <a:lnTo>
                        <a:pt x="188" y="264"/>
                      </a:lnTo>
                      <a:lnTo>
                        <a:pt x="177" y="228"/>
                      </a:lnTo>
                      <a:lnTo>
                        <a:pt x="176" y="198"/>
                      </a:lnTo>
                      <a:lnTo>
                        <a:pt x="160" y="172"/>
                      </a:lnTo>
                      <a:lnTo>
                        <a:pt x="153" y="142"/>
                      </a:lnTo>
                      <a:lnTo>
                        <a:pt x="141" y="112"/>
                      </a:lnTo>
                      <a:lnTo>
                        <a:pt x="115" y="82"/>
                      </a:lnTo>
                      <a:lnTo>
                        <a:pt x="96" y="59"/>
                      </a:lnTo>
                      <a:lnTo>
                        <a:pt x="80" y="24"/>
                      </a:lnTo>
                      <a:lnTo>
                        <a:pt x="48" y="0"/>
                      </a:lnTo>
                      <a:lnTo>
                        <a:pt x="0" y="24"/>
                      </a:lnTo>
                      <a:lnTo>
                        <a:pt x="23" y="47"/>
                      </a:lnTo>
                      <a:lnTo>
                        <a:pt x="51" y="70"/>
                      </a:lnTo>
                      <a:lnTo>
                        <a:pt x="65" y="98"/>
                      </a:lnTo>
                      <a:lnTo>
                        <a:pt x="90" y="123"/>
                      </a:lnTo>
                      <a:lnTo>
                        <a:pt x="102" y="151"/>
                      </a:lnTo>
                      <a:lnTo>
                        <a:pt x="109" y="176"/>
                      </a:lnTo>
                      <a:lnTo>
                        <a:pt x="121" y="209"/>
                      </a:lnTo>
                      <a:lnTo>
                        <a:pt x="125" y="239"/>
                      </a:lnTo>
                      <a:lnTo>
                        <a:pt x="134" y="272"/>
                      </a:lnTo>
                      <a:lnTo>
                        <a:pt x="143" y="295"/>
                      </a:lnTo>
                      <a:lnTo>
                        <a:pt x="130" y="334"/>
                      </a:lnTo>
                      <a:lnTo>
                        <a:pt x="142" y="356"/>
                      </a:lnTo>
                      <a:lnTo>
                        <a:pt x="122" y="387"/>
                      </a:lnTo>
                      <a:lnTo>
                        <a:pt x="117" y="418"/>
                      </a:lnTo>
                      <a:lnTo>
                        <a:pt x="102" y="449"/>
                      </a:lnTo>
                      <a:lnTo>
                        <a:pt x="159" y="451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01" name="Freeform 33"/>
                <p:cNvSpPr>
                  <a:spLocks noChangeArrowheads="1"/>
                </p:cNvSpPr>
                <p:nvPr/>
              </p:nvSpPr>
              <p:spPr bwMode="auto">
                <a:xfrm>
                  <a:off x="1428" y="1966"/>
                  <a:ext cx="349" cy="325"/>
                </a:xfrm>
                <a:custGeom>
                  <a:avLst/>
                  <a:gdLst>
                    <a:gd name="T0" fmla="*/ 0 w 1538"/>
                    <a:gd name="T1" fmla="*/ 0 h 1434"/>
                    <a:gd name="T2" fmla="*/ 0 w 1538"/>
                    <a:gd name="T3" fmla="*/ 0 h 1434"/>
                    <a:gd name="T4" fmla="*/ 0 w 1538"/>
                    <a:gd name="T5" fmla="*/ 0 h 1434"/>
                    <a:gd name="T6" fmla="*/ 0 60000 65536"/>
                    <a:gd name="T7" fmla="*/ 0 60000 65536"/>
                    <a:gd name="T8" fmla="*/ 0 60000 65536"/>
                    <a:gd name="T9" fmla="*/ 0 w 1538"/>
                    <a:gd name="T10" fmla="*/ 0 h 1434"/>
                    <a:gd name="T11" fmla="*/ 1538 w 1538"/>
                    <a:gd name="T12" fmla="*/ 1434 h 14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38" h="1434">
                      <a:moveTo>
                        <a:pt x="1537" y="0"/>
                      </a:moveTo>
                      <a:lnTo>
                        <a:pt x="0" y="1433"/>
                      </a:lnTo>
                      <a:lnTo>
                        <a:pt x="1537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2" name="Group 34"/>
            <p:cNvGrpSpPr>
              <a:grpSpLocks/>
            </p:cNvGrpSpPr>
            <p:nvPr/>
          </p:nvGrpSpPr>
          <p:grpSpPr bwMode="auto">
            <a:xfrm>
              <a:off x="1510" y="2266"/>
              <a:ext cx="598" cy="611"/>
              <a:chOff x="1510" y="2266"/>
              <a:chExt cx="598" cy="611"/>
            </a:xfrm>
          </p:grpSpPr>
          <p:grpSp>
            <p:nvGrpSpPr>
              <p:cNvPr id="44188" name="Group 35"/>
              <p:cNvGrpSpPr>
                <a:grpSpLocks/>
              </p:cNvGrpSpPr>
              <p:nvPr/>
            </p:nvGrpSpPr>
            <p:grpSpPr bwMode="auto">
              <a:xfrm>
                <a:off x="1563" y="2266"/>
                <a:ext cx="545" cy="611"/>
                <a:chOff x="1563" y="2266"/>
                <a:chExt cx="545" cy="611"/>
              </a:xfrm>
            </p:grpSpPr>
            <p:sp>
              <p:nvSpPr>
                <p:cNvPr id="44195" name="Freeform 36"/>
                <p:cNvSpPr>
                  <a:spLocks noChangeArrowheads="1"/>
                </p:cNvSpPr>
                <p:nvPr/>
              </p:nvSpPr>
              <p:spPr bwMode="auto">
                <a:xfrm>
                  <a:off x="1968" y="2385"/>
                  <a:ext cx="96" cy="416"/>
                </a:xfrm>
                <a:custGeom>
                  <a:avLst/>
                  <a:gdLst>
                    <a:gd name="T0" fmla="*/ 0 w 423"/>
                    <a:gd name="T1" fmla="*/ 0 h 1836"/>
                    <a:gd name="T2" fmla="*/ 0 w 423"/>
                    <a:gd name="T3" fmla="*/ 0 h 1836"/>
                    <a:gd name="T4" fmla="*/ 0 w 423"/>
                    <a:gd name="T5" fmla="*/ 0 h 1836"/>
                    <a:gd name="T6" fmla="*/ 0 w 423"/>
                    <a:gd name="T7" fmla="*/ 0 h 1836"/>
                    <a:gd name="T8" fmla="*/ 0 w 423"/>
                    <a:gd name="T9" fmla="*/ 0 h 1836"/>
                    <a:gd name="T10" fmla="*/ 0 w 423"/>
                    <a:gd name="T11" fmla="*/ 0 h 1836"/>
                    <a:gd name="T12" fmla="*/ 0 w 423"/>
                    <a:gd name="T13" fmla="*/ 0 h 1836"/>
                    <a:gd name="T14" fmla="*/ 0 w 423"/>
                    <a:gd name="T15" fmla="*/ 0 h 1836"/>
                    <a:gd name="T16" fmla="*/ 0 w 423"/>
                    <a:gd name="T17" fmla="*/ 0 h 1836"/>
                    <a:gd name="T18" fmla="*/ 0 w 423"/>
                    <a:gd name="T19" fmla="*/ 0 h 1836"/>
                    <a:gd name="T20" fmla="*/ 0 w 423"/>
                    <a:gd name="T21" fmla="*/ 0 h 1836"/>
                    <a:gd name="T22" fmla="*/ 0 w 423"/>
                    <a:gd name="T23" fmla="*/ 0 h 1836"/>
                    <a:gd name="T24" fmla="*/ 0 w 423"/>
                    <a:gd name="T25" fmla="*/ 0 h 1836"/>
                    <a:gd name="T26" fmla="*/ 0 w 423"/>
                    <a:gd name="T27" fmla="*/ 0 h 1836"/>
                    <a:gd name="T28" fmla="*/ 0 w 423"/>
                    <a:gd name="T29" fmla="*/ 0 h 1836"/>
                    <a:gd name="T30" fmla="*/ 0 w 423"/>
                    <a:gd name="T31" fmla="*/ 0 h 1836"/>
                    <a:gd name="T32" fmla="*/ 0 w 423"/>
                    <a:gd name="T33" fmla="*/ 0 h 1836"/>
                    <a:gd name="T34" fmla="*/ 0 w 423"/>
                    <a:gd name="T35" fmla="*/ 0 h 1836"/>
                    <a:gd name="T36" fmla="*/ 0 w 423"/>
                    <a:gd name="T37" fmla="*/ 0 h 1836"/>
                    <a:gd name="T38" fmla="*/ 0 w 423"/>
                    <a:gd name="T39" fmla="*/ 0 h 1836"/>
                    <a:gd name="T40" fmla="*/ 0 w 423"/>
                    <a:gd name="T41" fmla="*/ 0 h 1836"/>
                    <a:gd name="T42" fmla="*/ 0 w 423"/>
                    <a:gd name="T43" fmla="*/ 0 h 1836"/>
                    <a:gd name="T44" fmla="*/ 0 w 423"/>
                    <a:gd name="T45" fmla="*/ 0 h 1836"/>
                    <a:gd name="T46" fmla="*/ 0 w 423"/>
                    <a:gd name="T47" fmla="*/ 0 h 1836"/>
                    <a:gd name="T48" fmla="*/ 0 w 423"/>
                    <a:gd name="T49" fmla="*/ 0 h 1836"/>
                    <a:gd name="T50" fmla="*/ 0 w 423"/>
                    <a:gd name="T51" fmla="*/ 0 h 1836"/>
                    <a:gd name="T52" fmla="*/ 0 w 423"/>
                    <a:gd name="T53" fmla="*/ 0 h 1836"/>
                    <a:gd name="T54" fmla="*/ 0 w 423"/>
                    <a:gd name="T55" fmla="*/ 0 h 1836"/>
                    <a:gd name="T56" fmla="*/ 0 w 423"/>
                    <a:gd name="T57" fmla="*/ 0 h 1836"/>
                    <a:gd name="T58" fmla="*/ 0 w 423"/>
                    <a:gd name="T59" fmla="*/ 0 h 1836"/>
                    <a:gd name="T60" fmla="*/ 0 w 423"/>
                    <a:gd name="T61" fmla="*/ 0 h 1836"/>
                    <a:gd name="T62" fmla="*/ 0 w 423"/>
                    <a:gd name="T63" fmla="*/ 0 h 1836"/>
                    <a:gd name="T64" fmla="*/ 0 w 423"/>
                    <a:gd name="T65" fmla="*/ 0 h 1836"/>
                    <a:gd name="T66" fmla="*/ 0 w 423"/>
                    <a:gd name="T67" fmla="*/ 0 h 1836"/>
                    <a:gd name="T68" fmla="*/ 0 w 423"/>
                    <a:gd name="T69" fmla="*/ 0 h 1836"/>
                    <a:gd name="T70" fmla="*/ 0 w 423"/>
                    <a:gd name="T71" fmla="*/ 0 h 1836"/>
                    <a:gd name="T72" fmla="*/ 0 w 423"/>
                    <a:gd name="T73" fmla="*/ 0 h 1836"/>
                    <a:gd name="T74" fmla="*/ 0 w 423"/>
                    <a:gd name="T75" fmla="*/ 0 h 1836"/>
                    <a:gd name="T76" fmla="*/ 0 w 423"/>
                    <a:gd name="T77" fmla="*/ 0 h 1836"/>
                    <a:gd name="T78" fmla="*/ 0 w 423"/>
                    <a:gd name="T79" fmla="*/ 0 h 1836"/>
                    <a:gd name="T80" fmla="*/ 0 w 423"/>
                    <a:gd name="T81" fmla="*/ 0 h 1836"/>
                    <a:gd name="T82" fmla="*/ 0 w 423"/>
                    <a:gd name="T83" fmla="*/ 0 h 1836"/>
                    <a:gd name="T84" fmla="*/ 0 w 423"/>
                    <a:gd name="T85" fmla="*/ 0 h 1836"/>
                    <a:gd name="T86" fmla="*/ 0 w 423"/>
                    <a:gd name="T87" fmla="*/ 0 h 1836"/>
                    <a:gd name="T88" fmla="*/ 0 w 423"/>
                    <a:gd name="T89" fmla="*/ 0 h 1836"/>
                    <a:gd name="T90" fmla="*/ 0 w 423"/>
                    <a:gd name="T91" fmla="*/ 0 h 1836"/>
                    <a:gd name="T92" fmla="*/ 0 w 423"/>
                    <a:gd name="T93" fmla="*/ 0 h 1836"/>
                    <a:gd name="T94" fmla="*/ 0 w 423"/>
                    <a:gd name="T95" fmla="*/ 0 h 1836"/>
                    <a:gd name="T96" fmla="*/ 0 w 423"/>
                    <a:gd name="T97" fmla="*/ 0 h 1836"/>
                    <a:gd name="T98" fmla="*/ 0 w 423"/>
                    <a:gd name="T99" fmla="*/ 0 h 1836"/>
                    <a:gd name="T100" fmla="*/ 0 w 423"/>
                    <a:gd name="T101" fmla="*/ 0 h 1836"/>
                    <a:gd name="T102" fmla="*/ 0 w 423"/>
                    <a:gd name="T103" fmla="*/ 0 h 1836"/>
                    <a:gd name="T104" fmla="*/ 0 w 423"/>
                    <a:gd name="T105" fmla="*/ 0 h 1836"/>
                    <a:gd name="T106" fmla="*/ 0 w 423"/>
                    <a:gd name="T107" fmla="*/ 0 h 1836"/>
                    <a:gd name="T108" fmla="*/ 0 w 423"/>
                    <a:gd name="T109" fmla="*/ 0 h 18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423"/>
                    <a:gd name="T166" fmla="*/ 0 h 1836"/>
                    <a:gd name="T167" fmla="*/ 423 w 423"/>
                    <a:gd name="T168" fmla="*/ 1836 h 18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423" h="1836">
                      <a:moveTo>
                        <a:pt x="42" y="1835"/>
                      </a:moveTo>
                      <a:lnTo>
                        <a:pt x="86" y="1776"/>
                      </a:lnTo>
                      <a:lnTo>
                        <a:pt x="119" y="1717"/>
                      </a:lnTo>
                      <a:lnTo>
                        <a:pt x="155" y="1662"/>
                      </a:lnTo>
                      <a:lnTo>
                        <a:pt x="188" y="1590"/>
                      </a:lnTo>
                      <a:lnTo>
                        <a:pt x="227" y="1521"/>
                      </a:lnTo>
                      <a:lnTo>
                        <a:pt x="259" y="1460"/>
                      </a:lnTo>
                      <a:lnTo>
                        <a:pt x="281" y="1396"/>
                      </a:lnTo>
                      <a:lnTo>
                        <a:pt x="298" y="1321"/>
                      </a:lnTo>
                      <a:lnTo>
                        <a:pt x="328" y="1246"/>
                      </a:lnTo>
                      <a:lnTo>
                        <a:pt x="351" y="1172"/>
                      </a:lnTo>
                      <a:lnTo>
                        <a:pt x="361" y="1102"/>
                      </a:lnTo>
                      <a:lnTo>
                        <a:pt x="382" y="1028"/>
                      </a:lnTo>
                      <a:lnTo>
                        <a:pt x="398" y="941"/>
                      </a:lnTo>
                      <a:lnTo>
                        <a:pt x="403" y="873"/>
                      </a:lnTo>
                      <a:lnTo>
                        <a:pt x="413" y="800"/>
                      </a:lnTo>
                      <a:lnTo>
                        <a:pt x="422" y="722"/>
                      </a:lnTo>
                      <a:lnTo>
                        <a:pt x="422" y="643"/>
                      </a:lnTo>
                      <a:lnTo>
                        <a:pt x="416" y="572"/>
                      </a:lnTo>
                      <a:lnTo>
                        <a:pt x="414" y="500"/>
                      </a:lnTo>
                      <a:lnTo>
                        <a:pt x="413" y="416"/>
                      </a:lnTo>
                      <a:lnTo>
                        <a:pt x="403" y="340"/>
                      </a:lnTo>
                      <a:lnTo>
                        <a:pt x="389" y="280"/>
                      </a:lnTo>
                      <a:lnTo>
                        <a:pt x="377" y="207"/>
                      </a:lnTo>
                      <a:lnTo>
                        <a:pt x="363" y="143"/>
                      </a:lnTo>
                      <a:lnTo>
                        <a:pt x="342" y="77"/>
                      </a:lnTo>
                      <a:lnTo>
                        <a:pt x="327" y="0"/>
                      </a:lnTo>
                      <a:lnTo>
                        <a:pt x="257" y="70"/>
                      </a:lnTo>
                      <a:lnTo>
                        <a:pt x="271" y="134"/>
                      </a:lnTo>
                      <a:lnTo>
                        <a:pt x="290" y="192"/>
                      </a:lnTo>
                      <a:lnTo>
                        <a:pt x="302" y="255"/>
                      </a:lnTo>
                      <a:lnTo>
                        <a:pt x="318" y="323"/>
                      </a:lnTo>
                      <a:lnTo>
                        <a:pt x="324" y="388"/>
                      </a:lnTo>
                      <a:lnTo>
                        <a:pt x="330" y="453"/>
                      </a:lnTo>
                      <a:lnTo>
                        <a:pt x="346" y="515"/>
                      </a:lnTo>
                      <a:lnTo>
                        <a:pt x="345" y="580"/>
                      </a:lnTo>
                      <a:lnTo>
                        <a:pt x="345" y="662"/>
                      </a:lnTo>
                      <a:lnTo>
                        <a:pt x="342" y="725"/>
                      </a:lnTo>
                      <a:lnTo>
                        <a:pt x="329" y="801"/>
                      </a:lnTo>
                      <a:lnTo>
                        <a:pt x="329" y="871"/>
                      </a:lnTo>
                      <a:lnTo>
                        <a:pt x="328" y="931"/>
                      </a:lnTo>
                      <a:lnTo>
                        <a:pt x="313" y="1010"/>
                      </a:lnTo>
                      <a:lnTo>
                        <a:pt x="293" y="1081"/>
                      </a:lnTo>
                      <a:lnTo>
                        <a:pt x="270" y="1147"/>
                      </a:lnTo>
                      <a:lnTo>
                        <a:pt x="261" y="1221"/>
                      </a:lnTo>
                      <a:lnTo>
                        <a:pt x="239" y="1281"/>
                      </a:lnTo>
                      <a:lnTo>
                        <a:pt x="219" y="1350"/>
                      </a:lnTo>
                      <a:lnTo>
                        <a:pt x="194" y="1411"/>
                      </a:lnTo>
                      <a:lnTo>
                        <a:pt x="164" y="1474"/>
                      </a:lnTo>
                      <a:lnTo>
                        <a:pt x="136" y="1528"/>
                      </a:lnTo>
                      <a:lnTo>
                        <a:pt x="104" y="1584"/>
                      </a:lnTo>
                      <a:lnTo>
                        <a:pt x="70" y="1655"/>
                      </a:lnTo>
                      <a:lnTo>
                        <a:pt x="34" y="1707"/>
                      </a:lnTo>
                      <a:lnTo>
                        <a:pt x="0" y="1752"/>
                      </a:lnTo>
                      <a:lnTo>
                        <a:pt x="42" y="1835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96" name="Freeform 37"/>
                <p:cNvSpPr>
                  <a:spLocks noChangeArrowheads="1"/>
                </p:cNvSpPr>
                <p:nvPr/>
              </p:nvSpPr>
              <p:spPr bwMode="auto">
                <a:xfrm>
                  <a:off x="1563" y="2266"/>
                  <a:ext cx="546" cy="612"/>
                </a:xfrm>
                <a:custGeom>
                  <a:avLst/>
                  <a:gdLst>
                    <a:gd name="T0" fmla="*/ 0 w 2407"/>
                    <a:gd name="T1" fmla="*/ 0 h 2699"/>
                    <a:gd name="T2" fmla="*/ 0 w 2407"/>
                    <a:gd name="T3" fmla="*/ 0 h 2699"/>
                    <a:gd name="T4" fmla="*/ 0 w 2407"/>
                    <a:gd name="T5" fmla="*/ 0 h 2699"/>
                    <a:gd name="T6" fmla="*/ 0 60000 65536"/>
                    <a:gd name="T7" fmla="*/ 0 60000 65536"/>
                    <a:gd name="T8" fmla="*/ 0 60000 65536"/>
                    <a:gd name="T9" fmla="*/ 0 w 2407"/>
                    <a:gd name="T10" fmla="*/ 0 h 2699"/>
                    <a:gd name="T11" fmla="*/ 2407 w 2407"/>
                    <a:gd name="T12" fmla="*/ 2699 h 26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07" h="2699">
                      <a:moveTo>
                        <a:pt x="2406" y="0"/>
                      </a:moveTo>
                      <a:lnTo>
                        <a:pt x="0" y="2698"/>
                      </a:lnTo>
                      <a:lnTo>
                        <a:pt x="2406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89" name="Group 38"/>
              <p:cNvGrpSpPr>
                <a:grpSpLocks/>
              </p:cNvGrpSpPr>
              <p:nvPr/>
            </p:nvGrpSpPr>
            <p:grpSpPr bwMode="auto">
              <a:xfrm>
                <a:off x="1563" y="2341"/>
                <a:ext cx="446" cy="446"/>
                <a:chOff x="1563" y="2341"/>
                <a:chExt cx="446" cy="446"/>
              </a:xfrm>
            </p:grpSpPr>
            <p:sp>
              <p:nvSpPr>
                <p:cNvPr id="44193" name="Freeform 39"/>
                <p:cNvSpPr>
                  <a:spLocks noChangeArrowheads="1"/>
                </p:cNvSpPr>
                <p:nvPr/>
              </p:nvSpPr>
              <p:spPr bwMode="auto">
                <a:xfrm>
                  <a:off x="1912" y="2456"/>
                  <a:ext cx="64" cy="259"/>
                </a:xfrm>
                <a:custGeom>
                  <a:avLst/>
                  <a:gdLst>
                    <a:gd name="T0" fmla="*/ 0 w 283"/>
                    <a:gd name="T1" fmla="*/ 0 h 1141"/>
                    <a:gd name="T2" fmla="*/ 0 w 283"/>
                    <a:gd name="T3" fmla="*/ 0 h 1141"/>
                    <a:gd name="T4" fmla="*/ 0 w 283"/>
                    <a:gd name="T5" fmla="*/ 0 h 1141"/>
                    <a:gd name="T6" fmla="*/ 0 w 283"/>
                    <a:gd name="T7" fmla="*/ 0 h 1141"/>
                    <a:gd name="T8" fmla="*/ 0 w 283"/>
                    <a:gd name="T9" fmla="*/ 0 h 1141"/>
                    <a:gd name="T10" fmla="*/ 0 w 283"/>
                    <a:gd name="T11" fmla="*/ 0 h 1141"/>
                    <a:gd name="T12" fmla="*/ 0 w 283"/>
                    <a:gd name="T13" fmla="*/ 0 h 1141"/>
                    <a:gd name="T14" fmla="*/ 0 w 283"/>
                    <a:gd name="T15" fmla="*/ 0 h 1141"/>
                    <a:gd name="T16" fmla="*/ 0 w 283"/>
                    <a:gd name="T17" fmla="*/ 0 h 1141"/>
                    <a:gd name="T18" fmla="*/ 0 w 283"/>
                    <a:gd name="T19" fmla="*/ 0 h 1141"/>
                    <a:gd name="T20" fmla="*/ 0 w 283"/>
                    <a:gd name="T21" fmla="*/ 0 h 1141"/>
                    <a:gd name="T22" fmla="*/ 0 w 283"/>
                    <a:gd name="T23" fmla="*/ 0 h 1141"/>
                    <a:gd name="T24" fmla="*/ 0 w 283"/>
                    <a:gd name="T25" fmla="*/ 0 h 1141"/>
                    <a:gd name="T26" fmla="*/ 0 w 283"/>
                    <a:gd name="T27" fmla="*/ 0 h 1141"/>
                    <a:gd name="T28" fmla="*/ 0 w 283"/>
                    <a:gd name="T29" fmla="*/ 0 h 1141"/>
                    <a:gd name="T30" fmla="*/ 0 w 283"/>
                    <a:gd name="T31" fmla="*/ 0 h 1141"/>
                    <a:gd name="T32" fmla="*/ 0 w 283"/>
                    <a:gd name="T33" fmla="*/ 0 h 1141"/>
                    <a:gd name="T34" fmla="*/ 0 w 283"/>
                    <a:gd name="T35" fmla="*/ 0 h 1141"/>
                    <a:gd name="T36" fmla="*/ 0 w 283"/>
                    <a:gd name="T37" fmla="*/ 0 h 1141"/>
                    <a:gd name="T38" fmla="*/ 0 w 283"/>
                    <a:gd name="T39" fmla="*/ 0 h 1141"/>
                    <a:gd name="T40" fmla="*/ 0 w 283"/>
                    <a:gd name="T41" fmla="*/ 0 h 1141"/>
                    <a:gd name="T42" fmla="*/ 0 w 283"/>
                    <a:gd name="T43" fmla="*/ 0 h 1141"/>
                    <a:gd name="T44" fmla="*/ 0 w 283"/>
                    <a:gd name="T45" fmla="*/ 0 h 1141"/>
                    <a:gd name="T46" fmla="*/ 0 w 283"/>
                    <a:gd name="T47" fmla="*/ 0 h 1141"/>
                    <a:gd name="T48" fmla="*/ 0 w 283"/>
                    <a:gd name="T49" fmla="*/ 0 h 1141"/>
                    <a:gd name="T50" fmla="*/ 0 w 283"/>
                    <a:gd name="T51" fmla="*/ 0 h 1141"/>
                    <a:gd name="T52" fmla="*/ 0 w 283"/>
                    <a:gd name="T53" fmla="*/ 0 h 1141"/>
                    <a:gd name="T54" fmla="*/ 0 w 283"/>
                    <a:gd name="T55" fmla="*/ 0 h 1141"/>
                    <a:gd name="T56" fmla="*/ 0 w 283"/>
                    <a:gd name="T57" fmla="*/ 0 h 1141"/>
                    <a:gd name="T58" fmla="*/ 0 w 283"/>
                    <a:gd name="T59" fmla="*/ 0 h 1141"/>
                    <a:gd name="T60" fmla="*/ 0 w 283"/>
                    <a:gd name="T61" fmla="*/ 0 h 1141"/>
                    <a:gd name="T62" fmla="*/ 0 w 283"/>
                    <a:gd name="T63" fmla="*/ 0 h 1141"/>
                    <a:gd name="T64" fmla="*/ 0 w 283"/>
                    <a:gd name="T65" fmla="*/ 0 h 1141"/>
                    <a:gd name="T66" fmla="*/ 0 w 283"/>
                    <a:gd name="T67" fmla="*/ 0 h 1141"/>
                    <a:gd name="T68" fmla="*/ 0 w 283"/>
                    <a:gd name="T69" fmla="*/ 0 h 1141"/>
                    <a:gd name="T70" fmla="*/ 0 w 283"/>
                    <a:gd name="T71" fmla="*/ 0 h 1141"/>
                    <a:gd name="T72" fmla="*/ 0 w 283"/>
                    <a:gd name="T73" fmla="*/ 0 h 1141"/>
                    <a:gd name="T74" fmla="*/ 0 w 283"/>
                    <a:gd name="T75" fmla="*/ 0 h 1141"/>
                    <a:gd name="T76" fmla="*/ 0 w 283"/>
                    <a:gd name="T77" fmla="*/ 0 h 1141"/>
                    <a:gd name="T78" fmla="*/ 0 w 283"/>
                    <a:gd name="T79" fmla="*/ 0 h 1141"/>
                    <a:gd name="T80" fmla="*/ 0 w 283"/>
                    <a:gd name="T81" fmla="*/ 0 h 1141"/>
                    <a:gd name="T82" fmla="*/ 0 w 283"/>
                    <a:gd name="T83" fmla="*/ 0 h 1141"/>
                    <a:gd name="T84" fmla="*/ 0 w 283"/>
                    <a:gd name="T85" fmla="*/ 0 h 1141"/>
                    <a:gd name="T86" fmla="*/ 0 w 283"/>
                    <a:gd name="T87" fmla="*/ 0 h 1141"/>
                    <a:gd name="T88" fmla="*/ 0 w 283"/>
                    <a:gd name="T89" fmla="*/ 0 h 114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83"/>
                    <a:gd name="T136" fmla="*/ 0 h 1141"/>
                    <a:gd name="T137" fmla="*/ 283 w 283"/>
                    <a:gd name="T138" fmla="*/ 1141 h 114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83" h="1141">
                      <a:moveTo>
                        <a:pt x="52" y="1140"/>
                      </a:moveTo>
                      <a:lnTo>
                        <a:pt x="80" y="1100"/>
                      </a:lnTo>
                      <a:lnTo>
                        <a:pt x="104" y="1051"/>
                      </a:lnTo>
                      <a:lnTo>
                        <a:pt x="138" y="996"/>
                      </a:lnTo>
                      <a:lnTo>
                        <a:pt x="162" y="946"/>
                      </a:lnTo>
                      <a:lnTo>
                        <a:pt x="187" y="893"/>
                      </a:lnTo>
                      <a:lnTo>
                        <a:pt x="204" y="842"/>
                      </a:lnTo>
                      <a:lnTo>
                        <a:pt x="210" y="786"/>
                      </a:lnTo>
                      <a:lnTo>
                        <a:pt x="239" y="729"/>
                      </a:lnTo>
                      <a:lnTo>
                        <a:pt x="238" y="674"/>
                      </a:lnTo>
                      <a:lnTo>
                        <a:pt x="261" y="619"/>
                      </a:lnTo>
                      <a:lnTo>
                        <a:pt x="266" y="557"/>
                      </a:lnTo>
                      <a:lnTo>
                        <a:pt x="279" y="500"/>
                      </a:lnTo>
                      <a:lnTo>
                        <a:pt x="270" y="449"/>
                      </a:lnTo>
                      <a:lnTo>
                        <a:pt x="273" y="390"/>
                      </a:lnTo>
                      <a:lnTo>
                        <a:pt x="282" y="327"/>
                      </a:lnTo>
                      <a:lnTo>
                        <a:pt x="269" y="275"/>
                      </a:lnTo>
                      <a:lnTo>
                        <a:pt x="267" y="219"/>
                      </a:lnTo>
                      <a:lnTo>
                        <a:pt x="257" y="164"/>
                      </a:lnTo>
                      <a:lnTo>
                        <a:pt x="260" y="105"/>
                      </a:lnTo>
                      <a:lnTo>
                        <a:pt x="243" y="52"/>
                      </a:lnTo>
                      <a:lnTo>
                        <a:pt x="228" y="0"/>
                      </a:lnTo>
                      <a:lnTo>
                        <a:pt x="173" y="42"/>
                      </a:lnTo>
                      <a:lnTo>
                        <a:pt x="172" y="81"/>
                      </a:lnTo>
                      <a:lnTo>
                        <a:pt x="195" y="133"/>
                      </a:lnTo>
                      <a:lnTo>
                        <a:pt x="191" y="183"/>
                      </a:lnTo>
                      <a:lnTo>
                        <a:pt x="209" y="239"/>
                      </a:lnTo>
                      <a:lnTo>
                        <a:pt x="208" y="287"/>
                      </a:lnTo>
                      <a:lnTo>
                        <a:pt x="212" y="342"/>
                      </a:lnTo>
                      <a:lnTo>
                        <a:pt x="215" y="395"/>
                      </a:lnTo>
                      <a:lnTo>
                        <a:pt x="203" y="447"/>
                      </a:lnTo>
                      <a:lnTo>
                        <a:pt x="200" y="499"/>
                      </a:lnTo>
                      <a:lnTo>
                        <a:pt x="203" y="551"/>
                      </a:lnTo>
                      <a:lnTo>
                        <a:pt x="187" y="603"/>
                      </a:lnTo>
                      <a:lnTo>
                        <a:pt x="180" y="662"/>
                      </a:lnTo>
                      <a:lnTo>
                        <a:pt x="173" y="712"/>
                      </a:lnTo>
                      <a:lnTo>
                        <a:pt x="152" y="766"/>
                      </a:lnTo>
                      <a:lnTo>
                        <a:pt x="135" y="814"/>
                      </a:lnTo>
                      <a:lnTo>
                        <a:pt x="123" y="858"/>
                      </a:lnTo>
                      <a:lnTo>
                        <a:pt x="95" y="910"/>
                      </a:lnTo>
                      <a:lnTo>
                        <a:pt x="88" y="958"/>
                      </a:lnTo>
                      <a:lnTo>
                        <a:pt x="65" y="1003"/>
                      </a:lnTo>
                      <a:lnTo>
                        <a:pt x="29" y="1055"/>
                      </a:lnTo>
                      <a:lnTo>
                        <a:pt x="0" y="1096"/>
                      </a:lnTo>
                      <a:lnTo>
                        <a:pt x="52" y="1140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94" name="Freeform 40"/>
                <p:cNvSpPr>
                  <a:spLocks noChangeArrowheads="1"/>
                </p:cNvSpPr>
                <p:nvPr/>
              </p:nvSpPr>
              <p:spPr bwMode="auto">
                <a:xfrm>
                  <a:off x="1563" y="2341"/>
                  <a:ext cx="447" cy="447"/>
                </a:xfrm>
                <a:custGeom>
                  <a:avLst/>
                  <a:gdLst>
                    <a:gd name="T0" fmla="*/ 0 w 1970"/>
                    <a:gd name="T1" fmla="*/ 0 h 1972"/>
                    <a:gd name="T2" fmla="*/ 0 w 1970"/>
                    <a:gd name="T3" fmla="*/ 0 h 1972"/>
                    <a:gd name="T4" fmla="*/ 0 w 1970"/>
                    <a:gd name="T5" fmla="*/ 0 h 1972"/>
                    <a:gd name="T6" fmla="*/ 0 60000 65536"/>
                    <a:gd name="T7" fmla="*/ 0 60000 65536"/>
                    <a:gd name="T8" fmla="*/ 0 60000 65536"/>
                    <a:gd name="T9" fmla="*/ 0 w 1970"/>
                    <a:gd name="T10" fmla="*/ 0 h 1972"/>
                    <a:gd name="T11" fmla="*/ 1970 w 1970"/>
                    <a:gd name="T12" fmla="*/ 1972 h 1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70" h="1972">
                      <a:moveTo>
                        <a:pt x="1969" y="0"/>
                      </a:moveTo>
                      <a:lnTo>
                        <a:pt x="0" y="1971"/>
                      </a:lnTo>
                      <a:lnTo>
                        <a:pt x="1969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90" name="Group 41"/>
              <p:cNvGrpSpPr>
                <a:grpSpLocks/>
              </p:cNvGrpSpPr>
              <p:nvPr/>
            </p:nvGrpSpPr>
            <p:grpSpPr bwMode="auto">
              <a:xfrm>
                <a:off x="1510" y="2448"/>
                <a:ext cx="404" cy="216"/>
                <a:chOff x="1510" y="2448"/>
                <a:chExt cx="404" cy="216"/>
              </a:xfrm>
            </p:grpSpPr>
            <p:sp>
              <p:nvSpPr>
                <p:cNvPr id="44191" name="Freeform 42"/>
                <p:cNvSpPr>
                  <a:spLocks noChangeArrowheads="1"/>
                </p:cNvSpPr>
                <p:nvPr/>
              </p:nvSpPr>
              <p:spPr bwMode="auto">
                <a:xfrm>
                  <a:off x="1861" y="2526"/>
                  <a:ext cx="35" cy="103"/>
                </a:xfrm>
                <a:custGeom>
                  <a:avLst/>
                  <a:gdLst>
                    <a:gd name="T0" fmla="*/ 0 w 156"/>
                    <a:gd name="T1" fmla="*/ 0 h 452"/>
                    <a:gd name="T2" fmla="*/ 0 w 156"/>
                    <a:gd name="T3" fmla="*/ 0 h 452"/>
                    <a:gd name="T4" fmla="*/ 0 w 156"/>
                    <a:gd name="T5" fmla="*/ 0 h 452"/>
                    <a:gd name="T6" fmla="*/ 0 w 156"/>
                    <a:gd name="T7" fmla="*/ 0 h 452"/>
                    <a:gd name="T8" fmla="*/ 0 w 156"/>
                    <a:gd name="T9" fmla="*/ 0 h 452"/>
                    <a:gd name="T10" fmla="*/ 0 w 156"/>
                    <a:gd name="T11" fmla="*/ 0 h 452"/>
                    <a:gd name="T12" fmla="*/ 0 w 156"/>
                    <a:gd name="T13" fmla="*/ 0 h 452"/>
                    <a:gd name="T14" fmla="*/ 0 w 156"/>
                    <a:gd name="T15" fmla="*/ 0 h 452"/>
                    <a:gd name="T16" fmla="*/ 0 w 156"/>
                    <a:gd name="T17" fmla="*/ 0 h 452"/>
                    <a:gd name="T18" fmla="*/ 0 w 156"/>
                    <a:gd name="T19" fmla="*/ 0 h 452"/>
                    <a:gd name="T20" fmla="*/ 0 w 156"/>
                    <a:gd name="T21" fmla="*/ 0 h 452"/>
                    <a:gd name="T22" fmla="*/ 0 w 156"/>
                    <a:gd name="T23" fmla="*/ 0 h 452"/>
                    <a:gd name="T24" fmla="*/ 0 w 156"/>
                    <a:gd name="T25" fmla="*/ 0 h 452"/>
                    <a:gd name="T26" fmla="*/ 0 w 156"/>
                    <a:gd name="T27" fmla="*/ 0 h 452"/>
                    <a:gd name="T28" fmla="*/ 0 w 156"/>
                    <a:gd name="T29" fmla="*/ 0 h 452"/>
                    <a:gd name="T30" fmla="*/ 0 w 156"/>
                    <a:gd name="T31" fmla="*/ 0 h 452"/>
                    <a:gd name="T32" fmla="*/ 0 w 156"/>
                    <a:gd name="T33" fmla="*/ 0 h 452"/>
                    <a:gd name="T34" fmla="*/ 0 w 156"/>
                    <a:gd name="T35" fmla="*/ 0 h 452"/>
                    <a:gd name="T36" fmla="*/ 0 w 156"/>
                    <a:gd name="T37" fmla="*/ 0 h 452"/>
                    <a:gd name="T38" fmla="*/ 0 w 156"/>
                    <a:gd name="T39" fmla="*/ 0 h 452"/>
                    <a:gd name="T40" fmla="*/ 0 w 156"/>
                    <a:gd name="T41" fmla="*/ 0 h 452"/>
                    <a:gd name="T42" fmla="*/ 0 w 156"/>
                    <a:gd name="T43" fmla="*/ 0 h 452"/>
                    <a:gd name="T44" fmla="*/ 0 w 156"/>
                    <a:gd name="T45" fmla="*/ 0 h 452"/>
                    <a:gd name="T46" fmla="*/ 0 w 156"/>
                    <a:gd name="T47" fmla="*/ 0 h 452"/>
                    <a:gd name="T48" fmla="*/ 0 w 156"/>
                    <a:gd name="T49" fmla="*/ 0 h 452"/>
                    <a:gd name="T50" fmla="*/ 0 w 156"/>
                    <a:gd name="T51" fmla="*/ 0 h 452"/>
                    <a:gd name="T52" fmla="*/ 0 w 156"/>
                    <a:gd name="T53" fmla="*/ 0 h 452"/>
                    <a:gd name="T54" fmla="*/ 0 w 156"/>
                    <a:gd name="T55" fmla="*/ 0 h 452"/>
                    <a:gd name="T56" fmla="*/ 0 w 156"/>
                    <a:gd name="T57" fmla="*/ 0 h 452"/>
                    <a:gd name="T58" fmla="*/ 0 w 156"/>
                    <a:gd name="T59" fmla="*/ 0 h 452"/>
                    <a:gd name="T60" fmla="*/ 0 w 156"/>
                    <a:gd name="T61" fmla="*/ 0 h 452"/>
                    <a:gd name="T62" fmla="*/ 0 w 156"/>
                    <a:gd name="T63" fmla="*/ 0 h 452"/>
                    <a:gd name="T64" fmla="*/ 0 w 156"/>
                    <a:gd name="T65" fmla="*/ 0 h 45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6"/>
                    <a:gd name="T100" fmla="*/ 0 h 452"/>
                    <a:gd name="T101" fmla="*/ 156 w 156"/>
                    <a:gd name="T102" fmla="*/ 452 h 45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6" h="452">
                      <a:moveTo>
                        <a:pt x="43" y="451"/>
                      </a:moveTo>
                      <a:lnTo>
                        <a:pt x="62" y="428"/>
                      </a:lnTo>
                      <a:lnTo>
                        <a:pt x="89" y="407"/>
                      </a:lnTo>
                      <a:lnTo>
                        <a:pt x="110" y="375"/>
                      </a:lnTo>
                      <a:lnTo>
                        <a:pt x="121" y="346"/>
                      </a:lnTo>
                      <a:lnTo>
                        <a:pt x="124" y="308"/>
                      </a:lnTo>
                      <a:lnTo>
                        <a:pt x="144" y="284"/>
                      </a:lnTo>
                      <a:lnTo>
                        <a:pt x="142" y="248"/>
                      </a:lnTo>
                      <a:lnTo>
                        <a:pt x="155" y="223"/>
                      </a:lnTo>
                      <a:lnTo>
                        <a:pt x="144" y="189"/>
                      </a:lnTo>
                      <a:lnTo>
                        <a:pt x="151" y="157"/>
                      </a:lnTo>
                      <a:lnTo>
                        <a:pt x="151" y="123"/>
                      </a:lnTo>
                      <a:lnTo>
                        <a:pt x="143" y="93"/>
                      </a:lnTo>
                      <a:lnTo>
                        <a:pt x="138" y="60"/>
                      </a:lnTo>
                      <a:lnTo>
                        <a:pt x="122" y="27"/>
                      </a:lnTo>
                      <a:lnTo>
                        <a:pt x="124" y="0"/>
                      </a:lnTo>
                      <a:lnTo>
                        <a:pt x="77" y="10"/>
                      </a:lnTo>
                      <a:lnTo>
                        <a:pt x="82" y="31"/>
                      </a:lnTo>
                      <a:lnTo>
                        <a:pt x="96" y="67"/>
                      </a:lnTo>
                      <a:lnTo>
                        <a:pt x="99" y="91"/>
                      </a:lnTo>
                      <a:lnTo>
                        <a:pt x="95" y="124"/>
                      </a:lnTo>
                      <a:lnTo>
                        <a:pt x="113" y="158"/>
                      </a:lnTo>
                      <a:lnTo>
                        <a:pt x="104" y="188"/>
                      </a:lnTo>
                      <a:lnTo>
                        <a:pt x="107" y="215"/>
                      </a:lnTo>
                      <a:lnTo>
                        <a:pt x="97" y="245"/>
                      </a:lnTo>
                      <a:lnTo>
                        <a:pt x="95" y="277"/>
                      </a:lnTo>
                      <a:lnTo>
                        <a:pt x="82" y="296"/>
                      </a:lnTo>
                      <a:lnTo>
                        <a:pt x="74" y="339"/>
                      </a:lnTo>
                      <a:lnTo>
                        <a:pt x="63" y="358"/>
                      </a:lnTo>
                      <a:lnTo>
                        <a:pt x="44" y="382"/>
                      </a:lnTo>
                      <a:lnTo>
                        <a:pt x="32" y="416"/>
                      </a:lnTo>
                      <a:lnTo>
                        <a:pt x="0" y="441"/>
                      </a:lnTo>
                      <a:lnTo>
                        <a:pt x="43" y="451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92" name="Freeform 43"/>
                <p:cNvSpPr>
                  <a:spLocks noChangeArrowheads="1"/>
                </p:cNvSpPr>
                <p:nvPr/>
              </p:nvSpPr>
              <p:spPr bwMode="auto">
                <a:xfrm>
                  <a:off x="1510" y="2448"/>
                  <a:ext cx="405" cy="217"/>
                </a:xfrm>
                <a:custGeom>
                  <a:avLst/>
                  <a:gdLst>
                    <a:gd name="T0" fmla="*/ 0 w 1784"/>
                    <a:gd name="T1" fmla="*/ 0 h 959"/>
                    <a:gd name="T2" fmla="*/ 0 w 1784"/>
                    <a:gd name="T3" fmla="*/ 0 h 959"/>
                    <a:gd name="T4" fmla="*/ 0 w 1784"/>
                    <a:gd name="T5" fmla="*/ 0 h 959"/>
                    <a:gd name="T6" fmla="*/ 0 60000 65536"/>
                    <a:gd name="T7" fmla="*/ 0 60000 65536"/>
                    <a:gd name="T8" fmla="*/ 0 60000 65536"/>
                    <a:gd name="T9" fmla="*/ 0 w 1784"/>
                    <a:gd name="T10" fmla="*/ 0 h 959"/>
                    <a:gd name="T11" fmla="*/ 1784 w 1784"/>
                    <a:gd name="T12" fmla="*/ 959 h 95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84" h="959">
                      <a:moveTo>
                        <a:pt x="1783" y="0"/>
                      </a:moveTo>
                      <a:lnTo>
                        <a:pt x="0" y="958"/>
                      </a:lnTo>
                      <a:lnTo>
                        <a:pt x="1783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3" name="Group 44"/>
            <p:cNvGrpSpPr>
              <a:grpSpLocks/>
            </p:cNvGrpSpPr>
            <p:nvPr/>
          </p:nvGrpSpPr>
          <p:grpSpPr bwMode="auto">
            <a:xfrm>
              <a:off x="1255" y="3598"/>
              <a:ext cx="581" cy="625"/>
              <a:chOff x="1255" y="3598"/>
              <a:chExt cx="581" cy="625"/>
            </a:xfrm>
          </p:grpSpPr>
          <p:grpSp>
            <p:nvGrpSpPr>
              <p:cNvPr id="44179" name="Group 45"/>
              <p:cNvGrpSpPr>
                <a:grpSpLocks/>
              </p:cNvGrpSpPr>
              <p:nvPr/>
            </p:nvGrpSpPr>
            <p:grpSpPr bwMode="auto">
              <a:xfrm>
                <a:off x="1316" y="3598"/>
                <a:ext cx="520" cy="625"/>
                <a:chOff x="1316" y="3598"/>
                <a:chExt cx="520" cy="625"/>
              </a:xfrm>
            </p:grpSpPr>
            <p:sp>
              <p:nvSpPr>
                <p:cNvPr id="44186" name="Freeform 46"/>
                <p:cNvSpPr>
                  <a:spLocks noChangeArrowheads="1"/>
                </p:cNvSpPr>
                <p:nvPr/>
              </p:nvSpPr>
              <p:spPr bwMode="auto">
                <a:xfrm>
                  <a:off x="1713" y="3717"/>
                  <a:ext cx="88" cy="417"/>
                </a:xfrm>
                <a:custGeom>
                  <a:avLst/>
                  <a:gdLst>
                    <a:gd name="T0" fmla="*/ 0 w 390"/>
                    <a:gd name="T1" fmla="*/ 0 h 1838"/>
                    <a:gd name="T2" fmla="*/ 0 w 390"/>
                    <a:gd name="T3" fmla="*/ 0 h 1838"/>
                    <a:gd name="T4" fmla="*/ 0 w 390"/>
                    <a:gd name="T5" fmla="*/ 0 h 1838"/>
                    <a:gd name="T6" fmla="*/ 0 w 390"/>
                    <a:gd name="T7" fmla="*/ 0 h 1838"/>
                    <a:gd name="T8" fmla="*/ 0 w 390"/>
                    <a:gd name="T9" fmla="*/ 0 h 1838"/>
                    <a:gd name="T10" fmla="*/ 0 w 390"/>
                    <a:gd name="T11" fmla="*/ 0 h 1838"/>
                    <a:gd name="T12" fmla="*/ 0 w 390"/>
                    <a:gd name="T13" fmla="*/ 0 h 1838"/>
                    <a:gd name="T14" fmla="*/ 0 w 390"/>
                    <a:gd name="T15" fmla="*/ 0 h 1838"/>
                    <a:gd name="T16" fmla="*/ 0 w 390"/>
                    <a:gd name="T17" fmla="*/ 0 h 1838"/>
                    <a:gd name="T18" fmla="*/ 0 w 390"/>
                    <a:gd name="T19" fmla="*/ 0 h 1838"/>
                    <a:gd name="T20" fmla="*/ 0 w 390"/>
                    <a:gd name="T21" fmla="*/ 0 h 1838"/>
                    <a:gd name="T22" fmla="*/ 0 w 390"/>
                    <a:gd name="T23" fmla="*/ 0 h 1838"/>
                    <a:gd name="T24" fmla="*/ 0 w 390"/>
                    <a:gd name="T25" fmla="*/ 0 h 1838"/>
                    <a:gd name="T26" fmla="*/ 0 w 390"/>
                    <a:gd name="T27" fmla="*/ 0 h 1838"/>
                    <a:gd name="T28" fmla="*/ 0 w 390"/>
                    <a:gd name="T29" fmla="*/ 0 h 1838"/>
                    <a:gd name="T30" fmla="*/ 0 w 390"/>
                    <a:gd name="T31" fmla="*/ 0 h 1838"/>
                    <a:gd name="T32" fmla="*/ 0 w 390"/>
                    <a:gd name="T33" fmla="*/ 0 h 1838"/>
                    <a:gd name="T34" fmla="*/ 0 w 390"/>
                    <a:gd name="T35" fmla="*/ 0 h 1838"/>
                    <a:gd name="T36" fmla="*/ 0 w 390"/>
                    <a:gd name="T37" fmla="*/ 0 h 1838"/>
                    <a:gd name="T38" fmla="*/ 0 w 390"/>
                    <a:gd name="T39" fmla="*/ 0 h 1838"/>
                    <a:gd name="T40" fmla="*/ 0 w 390"/>
                    <a:gd name="T41" fmla="*/ 0 h 1838"/>
                    <a:gd name="T42" fmla="*/ 0 w 390"/>
                    <a:gd name="T43" fmla="*/ 0 h 1838"/>
                    <a:gd name="T44" fmla="*/ 0 w 390"/>
                    <a:gd name="T45" fmla="*/ 0 h 1838"/>
                    <a:gd name="T46" fmla="*/ 0 w 390"/>
                    <a:gd name="T47" fmla="*/ 0 h 1838"/>
                    <a:gd name="T48" fmla="*/ 0 w 390"/>
                    <a:gd name="T49" fmla="*/ 0 h 1838"/>
                    <a:gd name="T50" fmla="*/ 0 w 390"/>
                    <a:gd name="T51" fmla="*/ 0 h 1838"/>
                    <a:gd name="T52" fmla="*/ 0 w 390"/>
                    <a:gd name="T53" fmla="*/ 0 h 1838"/>
                    <a:gd name="T54" fmla="*/ 0 w 390"/>
                    <a:gd name="T55" fmla="*/ 0 h 1838"/>
                    <a:gd name="T56" fmla="*/ 0 w 390"/>
                    <a:gd name="T57" fmla="*/ 0 h 1838"/>
                    <a:gd name="T58" fmla="*/ 0 w 390"/>
                    <a:gd name="T59" fmla="*/ 0 h 1838"/>
                    <a:gd name="T60" fmla="*/ 0 w 390"/>
                    <a:gd name="T61" fmla="*/ 0 h 1838"/>
                    <a:gd name="T62" fmla="*/ 0 w 390"/>
                    <a:gd name="T63" fmla="*/ 0 h 1838"/>
                    <a:gd name="T64" fmla="*/ 0 w 390"/>
                    <a:gd name="T65" fmla="*/ 0 h 1838"/>
                    <a:gd name="T66" fmla="*/ 0 w 390"/>
                    <a:gd name="T67" fmla="*/ 0 h 1838"/>
                    <a:gd name="T68" fmla="*/ 0 w 390"/>
                    <a:gd name="T69" fmla="*/ 0 h 1838"/>
                    <a:gd name="T70" fmla="*/ 0 w 390"/>
                    <a:gd name="T71" fmla="*/ 0 h 1838"/>
                    <a:gd name="T72" fmla="*/ 0 w 390"/>
                    <a:gd name="T73" fmla="*/ 0 h 1838"/>
                    <a:gd name="T74" fmla="*/ 0 w 390"/>
                    <a:gd name="T75" fmla="*/ 0 h 1838"/>
                    <a:gd name="T76" fmla="*/ 0 w 390"/>
                    <a:gd name="T77" fmla="*/ 0 h 1838"/>
                    <a:gd name="T78" fmla="*/ 0 w 390"/>
                    <a:gd name="T79" fmla="*/ 0 h 1838"/>
                    <a:gd name="T80" fmla="*/ 0 w 390"/>
                    <a:gd name="T81" fmla="*/ 0 h 1838"/>
                    <a:gd name="T82" fmla="*/ 0 w 390"/>
                    <a:gd name="T83" fmla="*/ 0 h 1838"/>
                    <a:gd name="T84" fmla="*/ 0 w 390"/>
                    <a:gd name="T85" fmla="*/ 0 h 1838"/>
                    <a:gd name="T86" fmla="*/ 0 w 390"/>
                    <a:gd name="T87" fmla="*/ 0 h 1838"/>
                    <a:gd name="T88" fmla="*/ 0 w 390"/>
                    <a:gd name="T89" fmla="*/ 0 h 1838"/>
                    <a:gd name="T90" fmla="*/ 0 w 390"/>
                    <a:gd name="T91" fmla="*/ 0 h 1838"/>
                    <a:gd name="T92" fmla="*/ 0 w 390"/>
                    <a:gd name="T93" fmla="*/ 0 h 1838"/>
                    <a:gd name="T94" fmla="*/ 0 w 390"/>
                    <a:gd name="T95" fmla="*/ 0 h 1838"/>
                    <a:gd name="T96" fmla="*/ 0 w 390"/>
                    <a:gd name="T97" fmla="*/ 0 h 1838"/>
                    <a:gd name="T98" fmla="*/ 0 w 390"/>
                    <a:gd name="T99" fmla="*/ 0 h 1838"/>
                    <a:gd name="T100" fmla="*/ 0 w 390"/>
                    <a:gd name="T101" fmla="*/ 0 h 1838"/>
                    <a:gd name="T102" fmla="*/ 0 w 390"/>
                    <a:gd name="T103" fmla="*/ 0 h 1838"/>
                    <a:gd name="T104" fmla="*/ 0 w 390"/>
                    <a:gd name="T105" fmla="*/ 0 h 1838"/>
                    <a:gd name="T106" fmla="*/ 0 w 390"/>
                    <a:gd name="T107" fmla="*/ 0 h 1838"/>
                    <a:gd name="T108" fmla="*/ 0 w 390"/>
                    <a:gd name="T109" fmla="*/ 0 h 183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390"/>
                    <a:gd name="T166" fmla="*/ 0 h 1838"/>
                    <a:gd name="T167" fmla="*/ 390 w 390"/>
                    <a:gd name="T168" fmla="*/ 1838 h 183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390" h="1838">
                      <a:moveTo>
                        <a:pt x="48" y="1837"/>
                      </a:moveTo>
                      <a:lnTo>
                        <a:pt x="90" y="1784"/>
                      </a:lnTo>
                      <a:lnTo>
                        <a:pt x="122" y="1718"/>
                      </a:lnTo>
                      <a:lnTo>
                        <a:pt x="163" y="1660"/>
                      </a:lnTo>
                      <a:lnTo>
                        <a:pt x="186" y="1595"/>
                      </a:lnTo>
                      <a:lnTo>
                        <a:pt x="212" y="1530"/>
                      </a:lnTo>
                      <a:lnTo>
                        <a:pt x="241" y="1464"/>
                      </a:lnTo>
                      <a:lnTo>
                        <a:pt x="262" y="1391"/>
                      </a:lnTo>
                      <a:lnTo>
                        <a:pt x="286" y="1307"/>
                      </a:lnTo>
                      <a:lnTo>
                        <a:pt x="313" y="1249"/>
                      </a:lnTo>
                      <a:lnTo>
                        <a:pt x="332" y="1164"/>
                      </a:lnTo>
                      <a:lnTo>
                        <a:pt x="344" y="1086"/>
                      </a:lnTo>
                      <a:lnTo>
                        <a:pt x="356" y="1013"/>
                      </a:lnTo>
                      <a:lnTo>
                        <a:pt x="370" y="933"/>
                      </a:lnTo>
                      <a:lnTo>
                        <a:pt x="379" y="869"/>
                      </a:lnTo>
                      <a:lnTo>
                        <a:pt x="381" y="796"/>
                      </a:lnTo>
                      <a:lnTo>
                        <a:pt x="383" y="714"/>
                      </a:lnTo>
                      <a:lnTo>
                        <a:pt x="389" y="637"/>
                      </a:lnTo>
                      <a:lnTo>
                        <a:pt x="377" y="566"/>
                      </a:lnTo>
                      <a:lnTo>
                        <a:pt x="377" y="492"/>
                      </a:lnTo>
                      <a:lnTo>
                        <a:pt x="374" y="420"/>
                      </a:lnTo>
                      <a:lnTo>
                        <a:pt x="359" y="348"/>
                      </a:lnTo>
                      <a:lnTo>
                        <a:pt x="347" y="278"/>
                      </a:lnTo>
                      <a:lnTo>
                        <a:pt x="331" y="202"/>
                      </a:lnTo>
                      <a:lnTo>
                        <a:pt x="314" y="140"/>
                      </a:lnTo>
                      <a:lnTo>
                        <a:pt x="292" y="74"/>
                      </a:lnTo>
                      <a:lnTo>
                        <a:pt x="263" y="0"/>
                      </a:lnTo>
                      <a:lnTo>
                        <a:pt x="200" y="74"/>
                      </a:lnTo>
                      <a:lnTo>
                        <a:pt x="224" y="130"/>
                      </a:lnTo>
                      <a:lnTo>
                        <a:pt x="245" y="193"/>
                      </a:lnTo>
                      <a:lnTo>
                        <a:pt x="262" y="243"/>
                      </a:lnTo>
                      <a:lnTo>
                        <a:pt x="270" y="309"/>
                      </a:lnTo>
                      <a:lnTo>
                        <a:pt x="285" y="386"/>
                      </a:lnTo>
                      <a:lnTo>
                        <a:pt x="295" y="456"/>
                      </a:lnTo>
                      <a:lnTo>
                        <a:pt x="303" y="513"/>
                      </a:lnTo>
                      <a:lnTo>
                        <a:pt x="307" y="580"/>
                      </a:lnTo>
                      <a:lnTo>
                        <a:pt x="309" y="657"/>
                      </a:lnTo>
                      <a:lnTo>
                        <a:pt x="308" y="719"/>
                      </a:lnTo>
                      <a:lnTo>
                        <a:pt x="308" y="799"/>
                      </a:lnTo>
                      <a:lnTo>
                        <a:pt x="300" y="868"/>
                      </a:lnTo>
                      <a:lnTo>
                        <a:pt x="297" y="942"/>
                      </a:lnTo>
                      <a:lnTo>
                        <a:pt x="287" y="1009"/>
                      </a:lnTo>
                      <a:lnTo>
                        <a:pt x="281" y="1072"/>
                      </a:lnTo>
                      <a:lnTo>
                        <a:pt x="255" y="1138"/>
                      </a:lnTo>
                      <a:lnTo>
                        <a:pt x="243" y="1215"/>
                      </a:lnTo>
                      <a:lnTo>
                        <a:pt x="229" y="1284"/>
                      </a:lnTo>
                      <a:lnTo>
                        <a:pt x="206" y="1340"/>
                      </a:lnTo>
                      <a:lnTo>
                        <a:pt x="177" y="1416"/>
                      </a:lnTo>
                      <a:lnTo>
                        <a:pt x="155" y="1466"/>
                      </a:lnTo>
                      <a:lnTo>
                        <a:pt x="125" y="1530"/>
                      </a:lnTo>
                      <a:lnTo>
                        <a:pt x="97" y="1587"/>
                      </a:lnTo>
                      <a:lnTo>
                        <a:pt x="73" y="1658"/>
                      </a:lnTo>
                      <a:lnTo>
                        <a:pt x="38" y="1713"/>
                      </a:lnTo>
                      <a:lnTo>
                        <a:pt x="0" y="1769"/>
                      </a:lnTo>
                      <a:lnTo>
                        <a:pt x="48" y="1837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87" name="Freeform 47"/>
                <p:cNvSpPr>
                  <a:spLocks noChangeArrowheads="1"/>
                </p:cNvSpPr>
                <p:nvPr/>
              </p:nvSpPr>
              <p:spPr bwMode="auto">
                <a:xfrm>
                  <a:off x="1316" y="3598"/>
                  <a:ext cx="521" cy="626"/>
                </a:xfrm>
                <a:custGeom>
                  <a:avLst/>
                  <a:gdLst>
                    <a:gd name="T0" fmla="*/ 0 w 2297"/>
                    <a:gd name="T1" fmla="*/ 0 h 2762"/>
                    <a:gd name="T2" fmla="*/ 0 w 2297"/>
                    <a:gd name="T3" fmla="*/ 0 h 2762"/>
                    <a:gd name="T4" fmla="*/ 0 w 2297"/>
                    <a:gd name="T5" fmla="*/ 0 h 2762"/>
                    <a:gd name="T6" fmla="*/ 0 60000 65536"/>
                    <a:gd name="T7" fmla="*/ 0 60000 65536"/>
                    <a:gd name="T8" fmla="*/ 0 60000 65536"/>
                    <a:gd name="T9" fmla="*/ 0 w 2297"/>
                    <a:gd name="T10" fmla="*/ 0 h 2762"/>
                    <a:gd name="T11" fmla="*/ 2297 w 2297"/>
                    <a:gd name="T12" fmla="*/ 2762 h 27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97" h="2762">
                      <a:moveTo>
                        <a:pt x="2296" y="0"/>
                      </a:moveTo>
                      <a:lnTo>
                        <a:pt x="0" y="2761"/>
                      </a:lnTo>
                      <a:lnTo>
                        <a:pt x="2296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80" name="Group 48"/>
              <p:cNvGrpSpPr>
                <a:grpSpLocks/>
              </p:cNvGrpSpPr>
              <p:nvPr/>
            </p:nvGrpSpPr>
            <p:grpSpPr bwMode="auto">
              <a:xfrm>
                <a:off x="1310" y="3674"/>
                <a:ext cx="429" cy="462"/>
                <a:chOff x="1310" y="3674"/>
                <a:chExt cx="429" cy="462"/>
              </a:xfrm>
            </p:grpSpPr>
            <p:sp>
              <p:nvSpPr>
                <p:cNvPr id="44184" name="Freeform 49"/>
                <p:cNvSpPr>
                  <a:spLocks noChangeArrowheads="1"/>
                </p:cNvSpPr>
                <p:nvPr/>
              </p:nvSpPr>
              <p:spPr bwMode="auto">
                <a:xfrm>
                  <a:off x="1655" y="3790"/>
                  <a:ext cx="59" cy="260"/>
                </a:xfrm>
                <a:custGeom>
                  <a:avLst/>
                  <a:gdLst>
                    <a:gd name="T0" fmla="*/ 0 w 260"/>
                    <a:gd name="T1" fmla="*/ 0 h 1147"/>
                    <a:gd name="T2" fmla="*/ 0 w 260"/>
                    <a:gd name="T3" fmla="*/ 0 h 1147"/>
                    <a:gd name="T4" fmla="*/ 0 w 260"/>
                    <a:gd name="T5" fmla="*/ 0 h 1147"/>
                    <a:gd name="T6" fmla="*/ 0 w 260"/>
                    <a:gd name="T7" fmla="*/ 0 h 1147"/>
                    <a:gd name="T8" fmla="*/ 0 w 260"/>
                    <a:gd name="T9" fmla="*/ 0 h 1147"/>
                    <a:gd name="T10" fmla="*/ 0 w 260"/>
                    <a:gd name="T11" fmla="*/ 0 h 1147"/>
                    <a:gd name="T12" fmla="*/ 0 w 260"/>
                    <a:gd name="T13" fmla="*/ 0 h 1147"/>
                    <a:gd name="T14" fmla="*/ 0 w 260"/>
                    <a:gd name="T15" fmla="*/ 0 h 1147"/>
                    <a:gd name="T16" fmla="*/ 0 w 260"/>
                    <a:gd name="T17" fmla="*/ 0 h 1147"/>
                    <a:gd name="T18" fmla="*/ 0 w 260"/>
                    <a:gd name="T19" fmla="*/ 0 h 1147"/>
                    <a:gd name="T20" fmla="*/ 0 w 260"/>
                    <a:gd name="T21" fmla="*/ 0 h 1147"/>
                    <a:gd name="T22" fmla="*/ 0 w 260"/>
                    <a:gd name="T23" fmla="*/ 0 h 1147"/>
                    <a:gd name="T24" fmla="*/ 0 w 260"/>
                    <a:gd name="T25" fmla="*/ 0 h 1147"/>
                    <a:gd name="T26" fmla="*/ 0 w 260"/>
                    <a:gd name="T27" fmla="*/ 0 h 1147"/>
                    <a:gd name="T28" fmla="*/ 0 w 260"/>
                    <a:gd name="T29" fmla="*/ 0 h 1147"/>
                    <a:gd name="T30" fmla="*/ 0 w 260"/>
                    <a:gd name="T31" fmla="*/ 0 h 1147"/>
                    <a:gd name="T32" fmla="*/ 0 w 260"/>
                    <a:gd name="T33" fmla="*/ 0 h 1147"/>
                    <a:gd name="T34" fmla="*/ 0 w 260"/>
                    <a:gd name="T35" fmla="*/ 0 h 1147"/>
                    <a:gd name="T36" fmla="*/ 0 w 260"/>
                    <a:gd name="T37" fmla="*/ 0 h 1147"/>
                    <a:gd name="T38" fmla="*/ 0 w 260"/>
                    <a:gd name="T39" fmla="*/ 0 h 1147"/>
                    <a:gd name="T40" fmla="*/ 0 w 260"/>
                    <a:gd name="T41" fmla="*/ 0 h 1147"/>
                    <a:gd name="T42" fmla="*/ 0 w 260"/>
                    <a:gd name="T43" fmla="*/ 0 h 1147"/>
                    <a:gd name="T44" fmla="*/ 0 w 260"/>
                    <a:gd name="T45" fmla="*/ 0 h 1147"/>
                    <a:gd name="T46" fmla="*/ 0 w 260"/>
                    <a:gd name="T47" fmla="*/ 0 h 1147"/>
                    <a:gd name="T48" fmla="*/ 0 w 260"/>
                    <a:gd name="T49" fmla="*/ 0 h 1147"/>
                    <a:gd name="T50" fmla="*/ 0 w 260"/>
                    <a:gd name="T51" fmla="*/ 0 h 1147"/>
                    <a:gd name="T52" fmla="*/ 0 w 260"/>
                    <a:gd name="T53" fmla="*/ 0 h 1147"/>
                    <a:gd name="T54" fmla="*/ 0 w 260"/>
                    <a:gd name="T55" fmla="*/ 0 h 1147"/>
                    <a:gd name="T56" fmla="*/ 0 w 260"/>
                    <a:gd name="T57" fmla="*/ 0 h 1147"/>
                    <a:gd name="T58" fmla="*/ 0 w 260"/>
                    <a:gd name="T59" fmla="*/ 0 h 1147"/>
                    <a:gd name="T60" fmla="*/ 0 w 260"/>
                    <a:gd name="T61" fmla="*/ 0 h 1147"/>
                    <a:gd name="T62" fmla="*/ 0 w 260"/>
                    <a:gd name="T63" fmla="*/ 0 h 1147"/>
                    <a:gd name="T64" fmla="*/ 0 w 260"/>
                    <a:gd name="T65" fmla="*/ 0 h 1147"/>
                    <a:gd name="T66" fmla="*/ 0 w 260"/>
                    <a:gd name="T67" fmla="*/ 0 h 1147"/>
                    <a:gd name="T68" fmla="*/ 0 w 260"/>
                    <a:gd name="T69" fmla="*/ 0 h 1147"/>
                    <a:gd name="T70" fmla="*/ 0 w 260"/>
                    <a:gd name="T71" fmla="*/ 0 h 1147"/>
                    <a:gd name="T72" fmla="*/ 0 w 260"/>
                    <a:gd name="T73" fmla="*/ 0 h 1147"/>
                    <a:gd name="T74" fmla="*/ 0 w 260"/>
                    <a:gd name="T75" fmla="*/ 0 h 1147"/>
                    <a:gd name="T76" fmla="*/ 0 w 260"/>
                    <a:gd name="T77" fmla="*/ 0 h 1147"/>
                    <a:gd name="T78" fmla="*/ 0 w 260"/>
                    <a:gd name="T79" fmla="*/ 0 h 1147"/>
                    <a:gd name="T80" fmla="*/ 0 w 260"/>
                    <a:gd name="T81" fmla="*/ 0 h 1147"/>
                    <a:gd name="T82" fmla="*/ 0 w 260"/>
                    <a:gd name="T83" fmla="*/ 0 h 1147"/>
                    <a:gd name="T84" fmla="*/ 0 w 260"/>
                    <a:gd name="T85" fmla="*/ 0 h 1147"/>
                    <a:gd name="T86" fmla="*/ 0 w 260"/>
                    <a:gd name="T87" fmla="*/ 0 h 1147"/>
                    <a:gd name="T88" fmla="*/ 0 w 260"/>
                    <a:gd name="T89" fmla="*/ 0 h 1147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60"/>
                    <a:gd name="T136" fmla="*/ 0 h 1147"/>
                    <a:gd name="T137" fmla="*/ 260 w 260"/>
                    <a:gd name="T138" fmla="*/ 1147 h 1147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60" h="1147">
                      <a:moveTo>
                        <a:pt x="46" y="1146"/>
                      </a:moveTo>
                      <a:lnTo>
                        <a:pt x="75" y="1100"/>
                      </a:lnTo>
                      <a:lnTo>
                        <a:pt x="104" y="1047"/>
                      </a:lnTo>
                      <a:lnTo>
                        <a:pt x="129" y="999"/>
                      </a:lnTo>
                      <a:lnTo>
                        <a:pt x="153" y="948"/>
                      </a:lnTo>
                      <a:lnTo>
                        <a:pt x="164" y="897"/>
                      </a:lnTo>
                      <a:lnTo>
                        <a:pt x="185" y="842"/>
                      </a:lnTo>
                      <a:lnTo>
                        <a:pt x="197" y="783"/>
                      </a:lnTo>
                      <a:lnTo>
                        <a:pt x="213" y="726"/>
                      </a:lnTo>
                      <a:lnTo>
                        <a:pt x="234" y="673"/>
                      </a:lnTo>
                      <a:lnTo>
                        <a:pt x="236" y="610"/>
                      </a:lnTo>
                      <a:lnTo>
                        <a:pt x="240" y="560"/>
                      </a:lnTo>
                      <a:lnTo>
                        <a:pt x="244" y="503"/>
                      </a:lnTo>
                      <a:lnTo>
                        <a:pt x="252" y="443"/>
                      </a:lnTo>
                      <a:lnTo>
                        <a:pt x="259" y="385"/>
                      </a:lnTo>
                      <a:lnTo>
                        <a:pt x="244" y="328"/>
                      </a:lnTo>
                      <a:lnTo>
                        <a:pt x="241" y="269"/>
                      </a:lnTo>
                      <a:lnTo>
                        <a:pt x="236" y="219"/>
                      </a:lnTo>
                      <a:lnTo>
                        <a:pt x="225" y="162"/>
                      </a:lnTo>
                      <a:lnTo>
                        <a:pt x="217" y="104"/>
                      </a:lnTo>
                      <a:lnTo>
                        <a:pt x="208" y="58"/>
                      </a:lnTo>
                      <a:lnTo>
                        <a:pt x="196" y="0"/>
                      </a:lnTo>
                      <a:lnTo>
                        <a:pt x="129" y="31"/>
                      </a:lnTo>
                      <a:lnTo>
                        <a:pt x="150" y="89"/>
                      </a:lnTo>
                      <a:lnTo>
                        <a:pt x="164" y="138"/>
                      </a:lnTo>
                      <a:lnTo>
                        <a:pt x="169" y="188"/>
                      </a:lnTo>
                      <a:lnTo>
                        <a:pt x="173" y="232"/>
                      </a:lnTo>
                      <a:lnTo>
                        <a:pt x="184" y="293"/>
                      </a:lnTo>
                      <a:lnTo>
                        <a:pt x="187" y="343"/>
                      </a:lnTo>
                      <a:lnTo>
                        <a:pt x="186" y="400"/>
                      </a:lnTo>
                      <a:lnTo>
                        <a:pt x="192" y="439"/>
                      </a:lnTo>
                      <a:lnTo>
                        <a:pt x="182" y="498"/>
                      </a:lnTo>
                      <a:lnTo>
                        <a:pt x="185" y="546"/>
                      </a:lnTo>
                      <a:lnTo>
                        <a:pt x="171" y="607"/>
                      </a:lnTo>
                      <a:lnTo>
                        <a:pt x="163" y="658"/>
                      </a:lnTo>
                      <a:lnTo>
                        <a:pt x="158" y="703"/>
                      </a:lnTo>
                      <a:lnTo>
                        <a:pt x="143" y="765"/>
                      </a:lnTo>
                      <a:lnTo>
                        <a:pt x="125" y="818"/>
                      </a:lnTo>
                      <a:lnTo>
                        <a:pt x="113" y="860"/>
                      </a:lnTo>
                      <a:lnTo>
                        <a:pt x="103" y="915"/>
                      </a:lnTo>
                      <a:lnTo>
                        <a:pt x="77" y="954"/>
                      </a:lnTo>
                      <a:lnTo>
                        <a:pt x="54" y="1006"/>
                      </a:lnTo>
                      <a:lnTo>
                        <a:pt x="37" y="1052"/>
                      </a:lnTo>
                      <a:lnTo>
                        <a:pt x="0" y="1101"/>
                      </a:lnTo>
                      <a:lnTo>
                        <a:pt x="46" y="1146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85" name="Freeform 50"/>
                <p:cNvSpPr>
                  <a:spLocks noChangeArrowheads="1"/>
                </p:cNvSpPr>
                <p:nvPr/>
              </p:nvSpPr>
              <p:spPr bwMode="auto">
                <a:xfrm>
                  <a:off x="1310" y="3674"/>
                  <a:ext cx="430" cy="463"/>
                </a:xfrm>
                <a:custGeom>
                  <a:avLst/>
                  <a:gdLst>
                    <a:gd name="T0" fmla="*/ 0 w 1897"/>
                    <a:gd name="T1" fmla="*/ 0 h 2042"/>
                    <a:gd name="T2" fmla="*/ 0 w 1897"/>
                    <a:gd name="T3" fmla="*/ 0 h 2042"/>
                    <a:gd name="T4" fmla="*/ 0 w 1897"/>
                    <a:gd name="T5" fmla="*/ 0 h 2042"/>
                    <a:gd name="T6" fmla="*/ 0 60000 65536"/>
                    <a:gd name="T7" fmla="*/ 0 60000 65536"/>
                    <a:gd name="T8" fmla="*/ 0 60000 65536"/>
                    <a:gd name="T9" fmla="*/ 0 w 1897"/>
                    <a:gd name="T10" fmla="*/ 0 h 2042"/>
                    <a:gd name="T11" fmla="*/ 1897 w 1897"/>
                    <a:gd name="T12" fmla="*/ 2042 h 204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97" h="2042">
                      <a:moveTo>
                        <a:pt x="1896" y="0"/>
                      </a:moveTo>
                      <a:lnTo>
                        <a:pt x="0" y="2041"/>
                      </a:lnTo>
                      <a:lnTo>
                        <a:pt x="1896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81" name="Group 51"/>
              <p:cNvGrpSpPr>
                <a:grpSpLocks/>
              </p:cNvGrpSpPr>
              <p:nvPr/>
            </p:nvGrpSpPr>
            <p:grpSpPr bwMode="auto">
              <a:xfrm>
                <a:off x="1255" y="3783"/>
                <a:ext cx="393" cy="227"/>
                <a:chOff x="1255" y="3783"/>
                <a:chExt cx="393" cy="227"/>
              </a:xfrm>
            </p:grpSpPr>
            <p:sp>
              <p:nvSpPr>
                <p:cNvPr id="44182" name="Freeform 52"/>
                <p:cNvSpPr>
                  <a:spLocks noChangeArrowheads="1"/>
                </p:cNvSpPr>
                <p:nvPr/>
              </p:nvSpPr>
              <p:spPr bwMode="auto">
                <a:xfrm>
                  <a:off x="1603" y="3862"/>
                  <a:ext cx="34" cy="105"/>
                </a:xfrm>
                <a:custGeom>
                  <a:avLst/>
                  <a:gdLst>
                    <a:gd name="T0" fmla="*/ 0 w 149"/>
                    <a:gd name="T1" fmla="*/ 0 h 463"/>
                    <a:gd name="T2" fmla="*/ 0 w 149"/>
                    <a:gd name="T3" fmla="*/ 0 h 463"/>
                    <a:gd name="T4" fmla="*/ 0 w 149"/>
                    <a:gd name="T5" fmla="*/ 0 h 463"/>
                    <a:gd name="T6" fmla="*/ 0 w 149"/>
                    <a:gd name="T7" fmla="*/ 0 h 463"/>
                    <a:gd name="T8" fmla="*/ 0 w 149"/>
                    <a:gd name="T9" fmla="*/ 0 h 463"/>
                    <a:gd name="T10" fmla="*/ 0 w 149"/>
                    <a:gd name="T11" fmla="*/ 0 h 463"/>
                    <a:gd name="T12" fmla="*/ 0 w 149"/>
                    <a:gd name="T13" fmla="*/ 0 h 463"/>
                    <a:gd name="T14" fmla="*/ 0 w 149"/>
                    <a:gd name="T15" fmla="*/ 0 h 463"/>
                    <a:gd name="T16" fmla="*/ 0 w 149"/>
                    <a:gd name="T17" fmla="*/ 0 h 463"/>
                    <a:gd name="T18" fmla="*/ 0 w 149"/>
                    <a:gd name="T19" fmla="*/ 0 h 463"/>
                    <a:gd name="T20" fmla="*/ 0 w 149"/>
                    <a:gd name="T21" fmla="*/ 0 h 463"/>
                    <a:gd name="T22" fmla="*/ 0 w 149"/>
                    <a:gd name="T23" fmla="*/ 0 h 463"/>
                    <a:gd name="T24" fmla="*/ 0 w 149"/>
                    <a:gd name="T25" fmla="*/ 0 h 463"/>
                    <a:gd name="T26" fmla="*/ 0 w 149"/>
                    <a:gd name="T27" fmla="*/ 0 h 463"/>
                    <a:gd name="T28" fmla="*/ 0 w 149"/>
                    <a:gd name="T29" fmla="*/ 0 h 463"/>
                    <a:gd name="T30" fmla="*/ 0 w 149"/>
                    <a:gd name="T31" fmla="*/ 0 h 463"/>
                    <a:gd name="T32" fmla="*/ 0 w 149"/>
                    <a:gd name="T33" fmla="*/ 0 h 463"/>
                    <a:gd name="T34" fmla="*/ 0 w 149"/>
                    <a:gd name="T35" fmla="*/ 0 h 463"/>
                    <a:gd name="T36" fmla="*/ 0 w 149"/>
                    <a:gd name="T37" fmla="*/ 0 h 463"/>
                    <a:gd name="T38" fmla="*/ 0 w 149"/>
                    <a:gd name="T39" fmla="*/ 0 h 463"/>
                    <a:gd name="T40" fmla="*/ 0 w 149"/>
                    <a:gd name="T41" fmla="*/ 0 h 463"/>
                    <a:gd name="T42" fmla="*/ 0 w 149"/>
                    <a:gd name="T43" fmla="*/ 0 h 463"/>
                    <a:gd name="T44" fmla="*/ 0 w 149"/>
                    <a:gd name="T45" fmla="*/ 0 h 463"/>
                    <a:gd name="T46" fmla="*/ 0 w 149"/>
                    <a:gd name="T47" fmla="*/ 0 h 463"/>
                    <a:gd name="T48" fmla="*/ 0 w 149"/>
                    <a:gd name="T49" fmla="*/ 0 h 463"/>
                    <a:gd name="T50" fmla="*/ 0 w 149"/>
                    <a:gd name="T51" fmla="*/ 0 h 463"/>
                    <a:gd name="T52" fmla="*/ 0 w 149"/>
                    <a:gd name="T53" fmla="*/ 0 h 463"/>
                    <a:gd name="T54" fmla="*/ 0 w 149"/>
                    <a:gd name="T55" fmla="*/ 0 h 463"/>
                    <a:gd name="T56" fmla="*/ 0 w 149"/>
                    <a:gd name="T57" fmla="*/ 0 h 463"/>
                    <a:gd name="T58" fmla="*/ 0 w 149"/>
                    <a:gd name="T59" fmla="*/ 0 h 463"/>
                    <a:gd name="T60" fmla="*/ 0 w 149"/>
                    <a:gd name="T61" fmla="*/ 0 h 463"/>
                    <a:gd name="T62" fmla="*/ 0 w 149"/>
                    <a:gd name="T63" fmla="*/ 0 h 463"/>
                    <a:gd name="T64" fmla="*/ 0 w 149"/>
                    <a:gd name="T65" fmla="*/ 0 h 4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49"/>
                    <a:gd name="T100" fmla="*/ 0 h 463"/>
                    <a:gd name="T101" fmla="*/ 149 w 149"/>
                    <a:gd name="T102" fmla="*/ 463 h 4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49" h="463">
                      <a:moveTo>
                        <a:pt x="53" y="462"/>
                      </a:moveTo>
                      <a:lnTo>
                        <a:pt x="70" y="439"/>
                      </a:lnTo>
                      <a:lnTo>
                        <a:pt x="90" y="407"/>
                      </a:lnTo>
                      <a:lnTo>
                        <a:pt x="93" y="376"/>
                      </a:lnTo>
                      <a:lnTo>
                        <a:pt x="107" y="351"/>
                      </a:lnTo>
                      <a:lnTo>
                        <a:pt x="128" y="314"/>
                      </a:lnTo>
                      <a:lnTo>
                        <a:pt x="140" y="290"/>
                      </a:lnTo>
                      <a:lnTo>
                        <a:pt x="134" y="251"/>
                      </a:lnTo>
                      <a:lnTo>
                        <a:pt x="144" y="220"/>
                      </a:lnTo>
                      <a:lnTo>
                        <a:pt x="138" y="192"/>
                      </a:lnTo>
                      <a:lnTo>
                        <a:pt x="148" y="161"/>
                      </a:lnTo>
                      <a:lnTo>
                        <a:pt x="139" y="130"/>
                      </a:lnTo>
                      <a:lnTo>
                        <a:pt x="132" y="95"/>
                      </a:lnTo>
                      <a:lnTo>
                        <a:pt x="134" y="69"/>
                      </a:lnTo>
                      <a:lnTo>
                        <a:pt x="117" y="42"/>
                      </a:lnTo>
                      <a:lnTo>
                        <a:pt x="96" y="0"/>
                      </a:lnTo>
                      <a:lnTo>
                        <a:pt x="53" y="8"/>
                      </a:lnTo>
                      <a:lnTo>
                        <a:pt x="76" y="48"/>
                      </a:lnTo>
                      <a:lnTo>
                        <a:pt x="77" y="69"/>
                      </a:lnTo>
                      <a:lnTo>
                        <a:pt x="87" y="103"/>
                      </a:lnTo>
                      <a:lnTo>
                        <a:pt x="87" y="129"/>
                      </a:lnTo>
                      <a:lnTo>
                        <a:pt x="105" y="159"/>
                      </a:lnTo>
                      <a:lnTo>
                        <a:pt x="99" y="183"/>
                      </a:lnTo>
                      <a:lnTo>
                        <a:pt x="103" y="218"/>
                      </a:lnTo>
                      <a:lnTo>
                        <a:pt x="94" y="255"/>
                      </a:lnTo>
                      <a:lnTo>
                        <a:pt x="84" y="281"/>
                      </a:lnTo>
                      <a:lnTo>
                        <a:pt x="76" y="308"/>
                      </a:lnTo>
                      <a:lnTo>
                        <a:pt x="66" y="339"/>
                      </a:lnTo>
                      <a:lnTo>
                        <a:pt x="57" y="358"/>
                      </a:lnTo>
                      <a:lnTo>
                        <a:pt x="45" y="396"/>
                      </a:lnTo>
                      <a:lnTo>
                        <a:pt x="31" y="417"/>
                      </a:lnTo>
                      <a:lnTo>
                        <a:pt x="0" y="448"/>
                      </a:lnTo>
                      <a:lnTo>
                        <a:pt x="53" y="462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83" name="Freeform 53"/>
                <p:cNvSpPr>
                  <a:spLocks noChangeArrowheads="1"/>
                </p:cNvSpPr>
                <p:nvPr/>
              </p:nvSpPr>
              <p:spPr bwMode="auto">
                <a:xfrm>
                  <a:off x="1255" y="3783"/>
                  <a:ext cx="394" cy="228"/>
                </a:xfrm>
                <a:custGeom>
                  <a:avLst/>
                  <a:gdLst>
                    <a:gd name="T0" fmla="*/ 0 w 1738"/>
                    <a:gd name="T1" fmla="*/ 0 h 1006"/>
                    <a:gd name="T2" fmla="*/ 0 w 1738"/>
                    <a:gd name="T3" fmla="*/ 0 h 1006"/>
                    <a:gd name="T4" fmla="*/ 0 w 1738"/>
                    <a:gd name="T5" fmla="*/ 0 h 1006"/>
                    <a:gd name="T6" fmla="*/ 0 60000 65536"/>
                    <a:gd name="T7" fmla="*/ 0 60000 65536"/>
                    <a:gd name="T8" fmla="*/ 0 60000 65536"/>
                    <a:gd name="T9" fmla="*/ 0 w 1738"/>
                    <a:gd name="T10" fmla="*/ 0 h 1006"/>
                    <a:gd name="T11" fmla="*/ 1738 w 1738"/>
                    <a:gd name="T12" fmla="*/ 1006 h 100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38" h="1006">
                      <a:moveTo>
                        <a:pt x="1737" y="0"/>
                      </a:moveTo>
                      <a:lnTo>
                        <a:pt x="0" y="1005"/>
                      </a:lnTo>
                      <a:lnTo>
                        <a:pt x="1737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4" name="Group 54"/>
            <p:cNvGrpSpPr>
              <a:grpSpLocks/>
            </p:cNvGrpSpPr>
            <p:nvPr/>
          </p:nvGrpSpPr>
          <p:grpSpPr bwMode="auto">
            <a:xfrm>
              <a:off x="1281" y="1742"/>
              <a:ext cx="575" cy="739"/>
              <a:chOff x="1281" y="1742"/>
              <a:chExt cx="575" cy="739"/>
            </a:xfrm>
          </p:grpSpPr>
          <p:grpSp>
            <p:nvGrpSpPr>
              <p:cNvPr id="44170" name="Group 55"/>
              <p:cNvGrpSpPr>
                <a:grpSpLocks/>
              </p:cNvGrpSpPr>
              <p:nvPr/>
            </p:nvGrpSpPr>
            <p:grpSpPr bwMode="auto">
              <a:xfrm>
                <a:off x="1281" y="1742"/>
                <a:ext cx="431" cy="739"/>
                <a:chOff x="1281" y="1742"/>
                <a:chExt cx="431" cy="739"/>
              </a:xfrm>
            </p:grpSpPr>
            <p:sp>
              <p:nvSpPr>
                <p:cNvPr id="44177" name="Freeform 56"/>
                <p:cNvSpPr>
                  <a:spLocks noChangeArrowheads="1"/>
                </p:cNvSpPr>
                <p:nvPr/>
              </p:nvSpPr>
              <p:spPr bwMode="auto">
                <a:xfrm>
                  <a:off x="1281" y="1877"/>
                  <a:ext cx="126" cy="411"/>
                </a:xfrm>
                <a:custGeom>
                  <a:avLst/>
                  <a:gdLst>
                    <a:gd name="T0" fmla="*/ 0 w 555"/>
                    <a:gd name="T1" fmla="*/ 0 h 1811"/>
                    <a:gd name="T2" fmla="*/ 0 w 555"/>
                    <a:gd name="T3" fmla="*/ 0 h 1811"/>
                    <a:gd name="T4" fmla="*/ 0 w 555"/>
                    <a:gd name="T5" fmla="*/ 0 h 1811"/>
                    <a:gd name="T6" fmla="*/ 0 w 555"/>
                    <a:gd name="T7" fmla="*/ 0 h 1811"/>
                    <a:gd name="T8" fmla="*/ 0 w 555"/>
                    <a:gd name="T9" fmla="*/ 0 h 1811"/>
                    <a:gd name="T10" fmla="*/ 0 w 555"/>
                    <a:gd name="T11" fmla="*/ 0 h 1811"/>
                    <a:gd name="T12" fmla="*/ 0 w 555"/>
                    <a:gd name="T13" fmla="*/ 0 h 1811"/>
                    <a:gd name="T14" fmla="*/ 0 w 555"/>
                    <a:gd name="T15" fmla="*/ 0 h 1811"/>
                    <a:gd name="T16" fmla="*/ 0 w 555"/>
                    <a:gd name="T17" fmla="*/ 0 h 1811"/>
                    <a:gd name="T18" fmla="*/ 0 w 555"/>
                    <a:gd name="T19" fmla="*/ 0 h 1811"/>
                    <a:gd name="T20" fmla="*/ 0 w 555"/>
                    <a:gd name="T21" fmla="*/ 0 h 1811"/>
                    <a:gd name="T22" fmla="*/ 0 w 555"/>
                    <a:gd name="T23" fmla="*/ 0 h 1811"/>
                    <a:gd name="T24" fmla="*/ 0 w 555"/>
                    <a:gd name="T25" fmla="*/ 0 h 1811"/>
                    <a:gd name="T26" fmla="*/ 0 w 555"/>
                    <a:gd name="T27" fmla="*/ 0 h 1811"/>
                    <a:gd name="T28" fmla="*/ 0 w 555"/>
                    <a:gd name="T29" fmla="*/ 0 h 1811"/>
                    <a:gd name="T30" fmla="*/ 0 w 555"/>
                    <a:gd name="T31" fmla="*/ 0 h 1811"/>
                    <a:gd name="T32" fmla="*/ 0 w 555"/>
                    <a:gd name="T33" fmla="*/ 0 h 1811"/>
                    <a:gd name="T34" fmla="*/ 0 w 555"/>
                    <a:gd name="T35" fmla="*/ 0 h 1811"/>
                    <a:gd name="T36" fmla="*/ 0 w 555"/>
                    <a:gd name="T37" fmla="*/ 0 h 1811"/>
                    <a:gd name="T38" fmla="*/ 0 w 555"/>
                    <a:gd name="T39" fmla="*/ 0 h 1811"/>
                    <a:gd name="T40" fmla="*/ 0 w 555"/>
                    <a:gd name="T41" fmla="*/ 0 h 1811"/>
                    <a:gd name="T42" fmla="*/ 0 w 555"/>
                    <a:gd name="T43" fmla="*/ 0 h 1811"/>
                    <a:gd name="T44" fmla="*/ 0 w 555"/>
                    <a:gd name="T45" fmla="*/ 0 h 1811"/>
                    <a:gd name="T46" fmla="*/ 0 w 555"/>
                    <a:gd name="T47" fmla="*/ 0 h 1811"/>
                    <a:gd name="T48" fmla="*/ 0 w 555"/>
                    <a:gd name="T49" fmla="*/ 0 h 1811"/>
                    <a:gd name="T50" fmla="*/ 0 w 555"/>
                    <a:gd name="T51" fmla="*/ 0 h 1811"/>
                    <a:gd name="T52" fmla="*/ 0 w 555"/>
                    <a:gd name="T53" fmla="*/ 0 h 1811"/>
                    <a:gd name="T54" fmla="*/ 0 w 555"/>
                    <a:gd name="T55" fmla="*/ 0 h 1811"/>
                    <a:gd name="T56" fmla="*/ 0 w 555"/>
                    <a:gd name="T57" fmla="*/ 0 h 1811"/>
                    <a:gd name="T58" fmla="*/ 0 w 555"/>
                    <a:gd name="T59" fmla="*/ 0 h 1811"/>
                    <a:gd name="T60" fmla="*/ 0 w 555"/>
                    <a:gd name="T61" fmla="*/ 0 h 1811"/>
                    <a:gd name="T62" fmla="*/ 0 w 555"/>
                    <a:gd name="T63" fmla="*/ 0 h 1811"/>
                    <a:gd name="T64" fmla="*/ 0 w 555"/>
                    <a:gd name="T65" fmla="*/ 0 h 1811"/>
                    <a:gd name="T66" fmla="*/ 0 w 555"/>
                    <a:gd name="T67" fmla="*/ 0 h 1811"/>
                    <a:gd name="T68" fmla="*/ 0 w 555"/>
                    <a:gd name="T69" fmla="*/ 0 h 1811"/>
                    <a:gd name="T70" fmla="*/ 0 w 555"/>
                    <a:gd name="T71" fmla="*/ 0 h 1811"/>
                    <a:gd name="T72" fmla="*/ 0 w 555"/>
                    <a:gd name="T73" fmla="*/ 0 h 1811"/>
                    <a:gd name="T74" fmla="*/ 0 w 555"/>
                    <a:gd name="T75" fmla="*/ 0 h 1811"/>
                    <a:gd name="T76" fmla="*/ 0 w 555"/>
                    <a:gd name="T77" fmla="*/ 0 h 1811"/>
                    <a:gd name="T78" fmla="*/ 0 w 555"/>
                    <a:gd name="T79" fmla="*/ 0 h 1811"/>
                    <a:gd name="T80" fmla="*/ 0 w 555"/>
                    <a:gd name="T81" fmla="*/ 0 h 1811"/>
                    <a:gd name="T82" fmla="*/ 0 w 555"/>
                    <a:gd name="T83" fmla="*/ 0 h 1811"/>
                    <a:gd name="T84" fmla="*/ 0 w 555"/>
                    <a:gd name="T85" fmla="*/ 0 h 1811"/>
                    <a:gd name="T86" fmla="*/ 0 w 555"/>
                    <a:gd name="T87" fmla="*/ 0 h 1811"/>
                    <a:gd name="T88" fmla="*/ 0 w 555"/>
                    <a:gd name="T89" fmla="*/ 0 h 1811"/>
                    <a:gd name="T90" fmla="*/ 0 w 555"/>
                    <a:gd name="T91" fmla="*/ 0 h 1811"/>
                    <a:gd name="T92" fmla="*/ 0 w 555"/>
                    <a:gd name="T93" fmla="*/ 0 h 1811"/>
                    <a:gd name="T94" fmla="*/ 0 w 555"/>
                    <a:gd name="T95" fmla="*/ 0 h 1811"/>
                    <a:gd name="T96" fmla="*/ 0 w 555"/>
                    <a:gd name="T97" fmla="*/ 0 h 1811"/>
                    <a:gd name="T98" fmla="*/ 0 w 555"/>
                    <a:gd name="T99" fmla="*/ 0 h 1811"/>
                    <a:gd name="T100" fmla="*/ 0 w 555"/>
                    <a:gd name="T101" fmla="*/ 0 h 1811"/>
                    <a:gd name="T102" fmla="*/ 0 w 555"/>
                    <a:gd name="T103" fmla="*/ 0 h 1811"/>
                    <a:gd name="T104" fmla="*/ 0 w 555"/>
                    <a:gd name="T105" fmla="*/ 0 h 1811"/>
                    <a:gd name="T106" fmla="*/ 0 w 555"/>
                    <a:gd name="T107" fmla="*/ 0 h 1811"/>
                    <a:gd name="T108" fmla="*/ 0 w 555"/>
                    <a:gd name="T109" fmla="*/ 0 h 1811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555"/>
                    <a:gd name="T166" fmla="*/ 0 h 1811"/>
                    <a:gd name="T167" fmla="*/ 555 w 555"/>
                    <a:gd name="T168" fmla="*/ 1811 h 1811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555" h="1811">
                      <a:moveTo>
                        <a:pt x="77" y="1810"/>
                      </a:moveTo>
                      <a:lnTo>
                        <a:pt x="54" y="1750"/>
                      </a:lnTo>
                      <a:lnTo>
                        <a:pt x="37" y="1682"/>
                      </a:lnTo>
                      <a:lnTo>
                        <a:pt x="23" y="1609"/>
                      </a:lnTo>
                      <a:lnTo>
                        <a:pt x="10" y="1540"/>
                      </a:lnTo>
                      <a:lnTo>
                        <a:pt x="7" y="1476"/>
                      </a:lnTo>
                      <a:lnTo>
                        <a:pt x="5" y="1391"/>
                      </a:lnTo>
                      <a:lnTo>
                        <a:pt x="4" y="1326"/>
                      </a:lnTo>
                      <a:lnTo>
                        <a:pt x="0" y="1249"/>
                      </a:lnTo>
                      <a:lnTo>
                        <a:pt x="9" y="1171"/>
                      </a:lnTo>
                      <a:lnTo>
                        <a:pt x="17" y="1105"/>
                      </a:lnTo>
                      <a:lnTo>
                        <a:pt x="24" y="1028"/>
                      </a:lnTo>
                      <a:lnTo>
                        <a:pt x="36" y="951"/>
                      </a:lnTo>
                      <a:lnTo>
                        <a:pt x="53" y="871"/>
                      </a:lnTo>
                      <a:lnTo>
                        <a:pt x="73" y="796"/>
                      </a:lnTo>
                      <a:lnTo>
                        <a:pt x="96" y="717"/>
                      </a:lnTo>
                      <a:lnTo>
                        <a:pt x="121" y="654"/>
                      </a:lnTo>
                      <a:lnTo>
                        <a:pt x="151" y="579"/>
                      </a:lnTo>
                      <a:lnTo>
                        <a:pt x="180" y="505"/>
                      </a:lnTo>
                      <a:lnTo>
                        <a:pt x="216" y="439"/>
                      </a:lnTo>
                      <a:lnTo>
                        <a:pt x="247" y="362"/>
                      </a:lnTo>
                      <a:lnTo>
                        <a:pt x="288" y="306"/>
                      </a:lnTo>
                      <a:lnTo>
                        <a:pt x="327" y="236"/>
                      </a:lnTo>
                      <a:lnTo>
                        <a:pt x="372" y="171"/>
                      </a:lnTo>
                      <a:lnTo>
                        <a:pt x="415" y="121"/>
                      </a:lnTo>
                      <a:lnTo>
                        <a:pt x="458" y="64"/>
                      </a:lnTo>
                      <a:lnTo>
                        <a:pt x="508" y="0"/>
                      </a:lnTo>
                      <a:lnTo>
                        <a:pt x="554" y="80"/>
                      </a:lnTo>
                      <a:lnTo>
                        <a:pt x="508" y="130"/>
                      </a:lnTo>
                      <a:lnTo>
                        <a:pt x="470" y="186"/>
                      </a:lnTo>
                      <a:lnTo>
                        <a:pt x="426" y="237"/>
                      </a:lnTo>
                      <a:lnTo>
                        <a:pt x="387" y="297"/>
                      </a:lnTo>
                      <a:lnTo>
                        <a:pt x="347" y="357"/>
                      </a:lnTo>
                      <a:lnTo>
                        <a:pt x="318" y="419"/>
                      </a:lnTo>
                      <a:lnTo>
                        <a:pt x="277" y="479"/>
                      </a:lnTo>
                      <a:lnTo>
                        <a:pt x="251" y="546"/>
                      </a:lnTo>
                      <a:lnTo>
                        <a:pt x="224" y="618"/>
                      </a:lnTo>
                      <a:lnTo>
                        <a:pt x="197" y="680"/>
                      </a:lnTo>
                      <a:lnTo>
                        <a:pt x="174" y="752"/>
                      </a:lnTo>
                      <a:lnTo>
                        <a:pt x="154" y="814"/>
                      </a:lnTo>
                      <a:lnTo>
                        <a:pt x="137" y="885"/>
                      </a:lnTo>
                      <a:lnTo>
                        <a:pt x="124" y="959"/>
                      </a:lnTo>
                      <a:lnTo>
                        <a:pt x="110" y="1023"/>
                      </a:lnTo>
                      <a:lnTo>
                        <a:pt x="100" y="1090"/>
                      </a:lnTo>
                      <a:lnTo>
                        <a:pt x="96" y="1165"/>
                      </a:lnTo>
                      <a:lnTo>
                        <a:pt x="87" y="1238"/>
                      </a:lnTo>
                      <a:lnTo>
                        <a:pt x="86" y="1301"/>
                      </a:lnTo>
                      <a:lnTo>
                        <a:pt x="91" y="1375"/>
                      </a:lnTo>
                      <a:lnTo>
                        <a:pt x="94" y="1434"/>
                      </a:lnTo>
                      <a:lnTo>
                        <a:pt x="100" y="1505"/>
                      </a:lnTo>
                      <a:lnTo>
                        <a:pt x="106" y="1566"/>
                      </a:lnTo>
                      <a:lnTo>
                        <a:pt x="123" y="1636"/>
                      </a:lnTo>
                      <a:lnTo>
                        <a:pt x="137" y="1694"/>
                      </a:lnTo>
                      <a:lnTo>
                        <a:pt x="156" y="1760"/>
                      </a:lnTo>
                      <a:lnTo>
                        <a:pt x="77" y="1810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78" name="Freeform 57"/>
                <p:cNvSpPr>
                  <a:spLocks noChangeArrowheads="1"/>
                </p:cNvSpPr>
                <p:nvPr/>
              </p:nvSpPr>
              <p:spPr bwMode="auto">
                <a:xfrm>
                  <a:off x="1372" y="1742"/>
                  <a:ext cx="341" cy="740"/>
                </a:xfrm>
                <a:custGeom>
                  <a:avLst/>
                  <a:gdLst>
                    <a:gd name="T0" fmla="*/ 0 w 1503"/>
                    <a:gd name="T1" fmla="*/ 0 h 3265"/>
                    <a:gd name="T2" fmla="*/ 0 w 1503"/>
                    <a:gd name="T3" fmla="*/ 0 h 3265"/>
                    <a:gd name="T4" fmla="*/ 0 w 1503"/>
                    <a:gd name="T5" fmla="*/ 0 h 3265"/>
                    <a:gd name="T6" fmla="*/ 0 60000 65536"/>
                    <a:gd name="T7" fmla="*/ 0 60000 65536"/>
                    <a:gd name="T8" fmla="*/ 0 60000 65536"/>
                    <a:gd name="T9" fmla="*/ 0 w 1503"/>
                    <a:gd name="T10" fmla="*/ 0 h 3265"/>
                    <a:gd name="T11" fmla="*/ 1503 w 1503"/>
                    <a:gd name="T12" fmla="*/ 3265 h 32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03" h="3265">
                      <a:moveTo>
                        <a:pt x="0" y="0"/>
                      </a:moveTo>
                      <a:lnTo>
                        <a:pt x="1502" y="32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71" name="Group 58"/>
              <p:cNvGrpSpPr>
                <a:grpSpLocks/>
              </p:cNvGrpSpPr>
              <p:nvPr/>
            </p:nvGrpSpPr>
            <p:grpSpPr bwMode="auto">
              <a:xfrm>
                <a:off x="1381" y="1843"/>
                <a:ext cx="367" cy="557"/>
                <a:chOff x="1381" y="1843"/>
                <a:chExt cx="367" cy="557"/>
              </a:xfrm>
            </p:grpSpPr>
            <p:sp>
              <p:nvSpPr>
                <p:cNvPr id="44175" name="Freeform 59"/>
                <p:cNvSpPr>
                  <a:spLocks noChangeArrowheads="1"/>
                </p:cNvSpPr>
                <p:nvPr/>
              </p:nvSpPr>
              <p:spPr bwMode="auto">
                <a:xfrm>
                  <a:off x="1381" y="1965"/>
                  <a:ext cx="82" cy="256"/>
                </a:xfrm>
                <a:custGeom>
                  <a:avLst/>
                  <a:gdLst>
                    <a:gd name="T0" fmla="*/ 0 w 362"/>
                    <a:gd name="T1" fmla="*/ 0 h 1128"/>
                    <a:gd name="T2" fmla="*/ 0 w 362"/>
                    <a:gd name="T3" fmla="*/ 0 h 1128"/>
                    <a:gd name="T4" fmla="*/ 0 w 362"/>
                    <a:gd name="T5" fmla="*/ 0 h 1128"/>
                    <a:gd name="T6" fmla="*/ 0 w 362"/>
                    <a:gd name="T7" fmla="*/ 0 h 1128"/>
                    <a:gd name="T8" fmla="*/ 0 w 362"/>
                    <a:gd name="T9" fmla="*/ 0 h 1128"/>
                    <a:gd name="T10" fmla="*/ 0 w 362"/>
                    <a:gd name="T11" fmla="*/ 0 h 1128"/>
                    <a:gd name="T12" fmla="*/ 0 w 362"/>
                    <a:gd name="T13" fmla="*/ 0 h 1128"/>
                    <a:gd name="T14" fmla="*/ 0 w 362"/>
                    <a:gd name="T15" fmla="*/ 0 h 1128"/>
                    <a:gd name="T16" fmla="*/ 0 w 362"/>
                    <a:gd name="T17" fmla="*/ 0 h 1128"/>
                    <a:gd name="T18" fmla="*/ 0 w 362"/>
                    <a:gd name="T19" fmla="*/ 0 h 1128"/>
                    <a:gd name="T20" fmla="*/ 0 w 362"/>
                    <a:gd name="T21" fmla="*/ 0 h 1128"/>
                    <a:gd name="T22" fmla="*/ 0 w 362"/>
                    <a:gd name="T23" fmla="*/ 0 h 1128"/>
                    <a:gd name="T24" fmla="*/ 0 w 362"/>
                    <a:gd name="T25" fmla="*/ 0 h 1128"/>
                    <a:gd name="T26" fmla="*/ 0 w 362"/>
                    <a:gd name="T27" fmla="*/ 0 h 1128"/>
                    <a:gd name="T28" fmla="*/ 0 w 362"/>
                    <a:gd name="T29" fmla="*/ 0 h 1128"/>
                    <a:gd name="T30" fmla="*/ 0 w 362"/>
                    <a:gd name="T31" fmla="*/ 0 h 1128"/>
                    <a:gd name="T32" fmla="*/ 0 w 362"/>
                    <a:gd name="T33" fmla="*/ 0 h 1128"/>
                    <a:gd name="T34" fmla="*/ 0 w 362"/>
                    <a:gd name="T35" fmla="*/ 0 h 1128"/>
                    <a:gd name="T36" fmla="*/ 0 w 362"/>
                    <a:gd name="T37" fmla="*/ 0 h 1128"/>
                    <a:gd name="T38" fmla="*/ 0 w 362"/>
                    <a:gd name="T39" fmla="*/ 0 h 1128"/>
                    <a:gd name="T40" fmla="*/ 0 w 362"/>
                    <a:gd name="T41" fmla="*/ 0 h 1128"/>
                    <a:gd name="T42" fmla="*/ 0 w 362"/>
                    <a:gd name="T43" fmla="*/ 0 h 1128"/>
                    <a:gd name="T44" fmla="*/ 0 w 362"/>
                    <a:gd name="T45" fmla="*/ 0 h 1128"/>
                    <a:gd name="T46" fmla="*/ 0 w 362"/>
                    <a:gd name="T47" fmla="*/ 0 h 1128"/>
                    <a:gd name="T48" fmla="*/ 0 w 362"/>
                    <a:gd name="T49" fmla="*/ 0 h 1128"/>
                    <a:gd name="T50" fmla="*/ 0 w 362"/>
                    <a:gd name="T51" fmla="*/ 0 h 1128"/>
                    <a:gd name="T52" fmla="*/ 0 w 362"/>
                    <a:gd name="T53" fmla="*/ 0 h 1128"/>
                    <a:gd name="T54" fmla="*/ 0 w 362"/>
                    <a:gd name="T55" fmla="*/ 0 h 1128"/>
                    <a:gd name="T56" fmla="*/ 0 w 362"/>
                    <a:gd name="T57" fmla="*/ 0 h 1128"/>
                    <a:gd name="T58" fmla="*/ 0 w 362"/>
                    <a:gd name="T59" fmla="*/ 0 h 1128"/>
                    <a:gd name="T60" fmla="*/ 0 w 362"/>
                    <a:gd name="T61" fmla="*/ 0 h 1128"/>
                    <a:gd name="T62" fmla="*/ 0 w 362"/>
                    <a:gd name="T63" fmla="*/ 0 h 1128"/>
                    <a:gd name="T64" fmla="*/ 0 w 362"/>
                    <a:gd name="T65" fmla="*/ 0 h 1128"/>
                    <a:gd name="T66" fmla="*/ 0 w 362"/>
                    <a:gd name="T67" fmla="*/ 0 h 1128"/>
                    <a:gd name="T68" fmla="*/ 0 w 362"/>
                    <a:gd name="T69" fmla="*/ 0 h 1128"/>
                    <a:gd name="T70" fmla="*/ 0 w 362"/>
                    <a:gd name="T71" fmla="*/ 0 h 1128"/>
                    <a:gd name="T72" fmla="*/ 0 w 362"/>
                    <a:gd name="T73" fmla="*/ 0 h 1128"/>
                    <a:gd name="T74" fmla="*/ 0 w 362"/>
                    <a:gd name="T75" fmla="*/ 0 h 1128"/>
                    <a:gd name="T76" fmla="*/ 0 w 362"/>
                    <a:gd name="T77" fmla="*/ 0 h 1128"/>
                    <a:gd name="T78" fmla="*/ 0 w 362"/>
                    <a:gd name="T79" fmla="*/ 0 h 1128"/>
                    <a:gd name="T80" fmla="*/ 0 w 362"/>
                    <a:gd name="T81" fmla="*/ 0 h 1128"/>
                    <a:gd name="T82" fmla="*/ 0 w 362"/>
                    <a:gd name="T83" fmla="*/ 0 h 1128"/>
                    <a:gd name="T84" fmla="*/ 0 w 362"/>
                    <a:gd name="T85" fmla="*/ 0 h 1128"/>
                    <a:gd name="T86" fmla="*/ 0 w 362"/>
                    <a:gd name="T87" fmla="*/ 0 h 1128"/>
                    <a:gd name="T88" fmla="*/ 0 w 362"/>
                    <a:gd name="T89" fmla="*/ 0 h 1128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362"/>
                    <a:gd name="T136" fmla="*/ 0 h 1128"/>
                    <a:gd name="T137" fmla="*/ 362 w 362"/>
                    <a:gd name="T138" fmla="*/ 1128 h 1128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362" h="1128">
                      <a:moveTo>
                        <a:pt x="36" y="1127"/>
                      </a:moveTo>
                      <a:lnTo>
                        <a:pt x="22" y="1082"/>
                      </a:lnTo>
                      <a:lnTo>
                        <a:pt x="14" y="1027"/>
                      </a:lnTo>
                      <a:lnTo>
                        <a:pt x="7" y="965"/>
                      </a:lnTo>
                      <a:lnTo>
                        <a:pt x="0" y="916"/>
                      </a:lnTo>
                      <a:lnTo>
                        <a:pt x="5" y="859"/>
                      </a:lnTo>
                      <a:lnTo>
                        <a:pt x="1" y="803"/>
                      </a:lnTo>
                      <a:lnTo>
                        <a:pt x="3" y="749"/>
                      </a:lnTo>
                      <a:lnTo>
                        <a:pt x="15" y="685"/>
                      </a:lnTo>
                      <a:lnTo>
                        <a:pt x="24" y="631"/>
                      </a:lnTo>
                      <a:lnTo>
                        <a:pt x="29" y="576"/>
                      </a:lnTo>
                      <a:lnTo>
                        <a:pt x="43" y="519"/>
                      </a:lnTo>
                      <a:lnTo>
                        <a:pt x="54" y="462"/>
                      </a:lnTo>
                      <a:lnTo>
                        <a:pt x="85" y="409"/>
                      </a:lnTo>
                      <a:lnTo>
                        <a:pt x="105" y="355"/>
                      </a:lnTo>
                      <a:lnTo>
                        <a:pt x="121" y="295"/>
                      </a:lnTo>
                      <a:lnTo>
                        <a:pt x="151" y="251"/>
                      </a:lnTo>
                      <a:lnTo>
                        <a:pt x="179" y="199"/>
                      </a:lnTo>
                      <a:lnTo>
                        <a:pt x="209" y="146"/>
                      </a:lnTo>
                      <a:lnTo>
                        <a:pt x="243" y="93"/>
                      </a:lnTo>
                      <a:lnTo>
                        <a:pt x="276" y="51"/>
                      </a:lnTo>
                      <a:lnTo>
                        <a:pt x="313" y="0"/>
                      </a:lnTo>
                      <a:lnTo>
                        <a:pt x="361" y="58"/>
                      </a:lnTo>
                      <a:lnTo>
                        <a:pt x="324" y="95"/>
                      </a:lnTo>
                      <a:lnTo>
                        <a:pt x="294" y="134"/>
                      </a:lnTo>
                      <a:lnTo>
                        <a:pt x="261" y="187"/>
                      </a:lnTo>
                      <a:lnTo>
                        <a:pt x="236" y="224"/>
                      </a:lnTo>
                      <a:lnTo>
                        <a:pt x="213" y="274"/>
                      </a:lnTo>
                      <a:lnTo>
                        <a:pt x="185" y="328"/>
                      </a:lnTo>
                      <a:lnTo>
                        <a:pt x="167" y="374"/>
                      </a:lnTo>
                      <a:lnTo>
                        <a:pt x="143" y="430"/>
                      </a:lnTo>
                      <a:lnTo>
                        <a:pt x="132" y="483"/>
                      </a:lnTo>
                      <a:lnTo>
                        <a:pt x="114" y="529"/>
                      </a:lnTo>
                      <a:lnTo>
                        <a:pt x="99" y="580"/>
                      </a:lnTo>
                      <a:lnTo>
                        <a:pt x="95" y="635"/>
                      </a:lnTo>
                      <a:lnTo>
                        <a:pt x="81" y="692"/>
                      </a:lnTo>
                      <a:lnTo>
                        <a:pt x="79" y="746"/>
                      </a:lnTo>
                      <a:lnTo>
                        <a:pt x="77" y="797"/>
                      </a:lnTo>
                      <a:lnTo>
                        <a:pt x="75" y="852"/>
                      </a:lnTo>
                      <a:lnTo>
                        <a:pt x="82" y="898"/>
                      </a:lnTo>
                      <a:lnTo>
                        <a:pt x="84" y="950"/>
                      </a:lnTo>
                      <a:lnTo>
                        <a:pt x="90" y="1003"/>
                      </a:lnTo>
                      <a:lnTo>
                        <a:pt x="95" y="1051"/>
                      </a:lnTo>
                      <a:lnTo>
                        <a:pt x="107" y="1097"/>
                      </a:lnTo>
                      <a:lnTo>
                        <a:pt x="36" y="1127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76" name="Freeform 60"/>
                <p:cNvSpPr>
                  <a:spLocks noChangeArrowheads="1"/>
                </p:cNvSpPr>
                <p:nvPr/>
              </p:nvSpPr>
              <p:spPr bwMode="auto">
                <a:xfrm>
                  <a:off x="1450" y="1843"/>
                  <a:ext cx="300" cy="558"/>
                </a:xfrm>
                <a:custGeom>
                  <a:avLst/>
                  <a:gdLst>
                    <a:gd name="T0" fmla="*/ 0 w 1322"/>
                    <a:gd name="T1" fmla="*/ 0 h 2459"/>
                    <a:gd name="T2" fmla="*/ 0 w 1322"/>
                    <a:gd name="T3" fmla="*/ 0 h 2459"/>
                    <a:gd name="T4" fmla="*/ 0 w 1322"/>
                    <a:gd name="T5" fmla="*/ 0 h 2459"/>
                    <a:gd name="T6" fmla="*/ 0 60000 65536"/>
                    <a:gd name="T7" fmla="*/ 0 60000 65536"/>
                    <a:gd name="T8" fmla="*/ 0 60000 65536"/>
                    <a:gd name="T9" fmla="*/ 0 w 1322"/>
                    <a:gd name="T10" fmla="*/ 0 h 2459"/>
                    <a:gd name="T11" fmla="*/ 1322 w 1322"/>
                    <a:gd name="T12" fmla="*/ 2459 h 245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22" h="2459">
                      <a:moveTo>
                        <a:pt x="0" y="0"/>
                      </a:moveTo>
                      <a:lnTo>
                        <a:pt x="1321" y="245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72" name="Group 61"/>
              <p:cNvGrpSpPr>
                <a:grpSpLocks/>
              </p:cNvGrpSpPr>
              <p:nvPr/>
            </p:nvGrpSpPr>
            <p:grpSpPr bwMode="auto">
              <a:xfrm>
                <a:off x="1473" y="1972"/>
                <a:ext cx="383" cy="324"/>
                <a:chOff x="1473" y="1972"/>
                <a:chExt cx="383" cy="324"/>
              </a:xfrm>
            </p:grpSpPr>
            <p:sp>
              <p:nvSpPr>
                <p:cNvPr id="44173" name="Freeform 62"/>
                <p:cNvSpPr>
                  <a:spLocks noChangeArrowheads="1"/>
                </p:cNvSpPr>
                <p:nvPr/>
              </p:nvSpPr>
              <p:spPr bwMode="auto">
                <a:xfrm>
                  <a:off x="1473" y="2053"/>
                  <a:ext cx="44" cy="102"/>
                </a:xfrm>
                <a:custGeom>
                  <a:avLst/>
                  <a:gdLst>
                    <a:gd name="T0" fmla="*/ 0 w 196"/>
                    <a:gd name="T1" fmla="*/ 0 h 450"/>
                    <a:gd name="T2" fmla="*/ 0 w 196"/>
                    <a:gd name="T3" fmla="*/ 0 h 450"/>
                    <a:gd name="T4" fmla="*/ 0 w 196"/>
                    <a:gd name="T5" fmla="*/ 0 h 450"/>
                    <a:gd name="T6" fmla="*/ 0 w 196"/>
                    <a:gd name="T7" fmla="*/ 0 h 450"/>
                    <a:gd name="T8" fmla="*/ 0 w 196"/>
                    <a:gd name="T9" fmla="*/ 0 h 450"/>
                    <a:gd name="T10" fmla="*/ 0 w 196"/>
                    <a:gd name="T11" fmla="*/ 0 h 450"/>
                    <a:gd name="T12" fmla="*/ 0 w 196"/>
                    <a:gd name="T13" fmla="*/ 0 h 450"/>
                    <a:gd name="T14" fmla="*/ 0 w 196"/>
                    <a:gd name="T15" fmla="*/ 0 h 450"/>
                    <a:gd name="T16" fmla="*/ 0 w 196"/>
                    <a:gd name="T17" fmla="*/ 0 h 450"/>
                    <a:gd name="T18" fmla="*/ 0 w 196"/>
                    <a:gd name="T19" fmla="*/ 0 h 450"/>
                    <a:gd name="T20" fmla="*/ 0 w 196"/>
                    <a:gd name="T21" fmla="*/ 0 h 450"/>
                    <a:gd name="T22" fmla="*/ 0 w 196"/>
                    <a:gd name="T23" fmla="*/ 0 h 450"/>
                    <a:gd name="T24" fmla="*/ 0 w 196"/>
                    <a:gd name="T25" fmla="*/ 0 h 450"/>
                    <a:gd name="T26" fmla="*/ 0 w 196"/>
                    <a:gd name="T27" fmla="*/ 0 h 450"/>
                    <a:gd name="T28" fmla="*/ 0 w 196"/>
                    <a:gd name="T29" fmla="*/ 0 h 450"/>
                    <a:gd name="T30" fmla="*/ 0 w 196"/>
                    <a:gd name="T31" fmla="*/ 0 h 450"/>
                    <a:gd name="T32" fmla="*/ 0 w 196"/>
                    <a:gd name="T33" fmla="*/ 0 h 450"/>
                    <a:gd name="T34" fmla="*/ 0 w 196"/>
                    <a:gd name="T35" fmla="*/ 0 h 450"/>
                    <a:gd name="T36" fmla="*/ 0 w 196"/>
                    <a:gd name="T37" fmla="*/ 0 h 450"/>
                    <a:gd name="T38" fmla="*/ 0 w 196"/>
                    <a:gd name="T39" fmla="*/ 0 h 450"/>
                    <a:gd name="T40" fmla="*/ 0 w 196"/>
                    <a:gd name="T41" fmla="*/ 0 h 450"/>
                    <a:gd name="T42" fmla="*/ 0 w 196"/>
                    <a:gd name="T43" fmla="*/ 0 h 450"/>
                    <a:gd name="T44" fmla="*/ 0 w 196"/>
                    <a:gd name="T45" fmla="*/ 0 h 450"/>
                    <a:gd name="T46" fmla="*/ 0 w 196"/>
                    <a:gd name="T47" fmla="*/ 0 h 450"/>
                    <a:gd name="T48" fmla="*/ 0 w 196"/>
                    <a:gd name="T49" fmla="*/ 0 h 450"/>
                    <a:gd name="T50" fmla="*/ 0 w 196"/>
                    <a:gd name="T51" fmla="*/ 0 h 450"/>
                    <a:gd name="T52" fmla="*/ 0 w 196"/>
                    <a:gd name="T53" fmla="*/ 0 h 450"/>
                    <a:gd name="T54" fmla="*/ 0 w 196"/>
                    <a:gd name="T55" fmla="*/ 0 h 450"/>
                    <a:gd name="T56" fmla="*/ 0 w 196"/>
                    <a:gd name="T57" fmla="*/ 0 h 450"/>
                    <a:gd name="T58" fmla="*/ 0 w 196"/>
                    <a:gd name="T59" fmla="*/ 0 h 450"/>
                    <a:gd name="T60" fmla="*/ 0 w 196"/>
                    <a:gd name="T61" fmla="*/ 0 h 450"/>
                    <a:gd name="T62" fmla="*/ 0 w 196"/>
                    <a:gd name="T63" fmla="*/ 0 h 450"/>
                    <a:gd name="T64" fmla="*/ 0 w 196"/>
                    <a:gd name="T65" fmla="*/ 0 h 45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96"/>
                    <a:gd name="T100" fmla="*/ 0 h 450"/>
                    <a:gd name="T101" fmla="*/ 196 w 196"/>
                    <a:gd name="T102" fmla="*/ 450 h 45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96" h="450">
                      <a:moveTo>
                        <a:pt x="32" y="449"/>
                      </a:moveTo>
                      <a:lnTo>
                        <a:pt x="31" y="422"/>
                      </a:lnTo>
                      <a:lnTo>
                        <a:pt x="18" y="390"/>
                      </a:lnTo>
                      <a:lnTo>
                        <a:pt x="8" y="357"/>
                      </a:lnTo>
                      <a:lnTo>
                        <a:pt x="8" y="332"/>
                      </a:lnTo>
                      <a:lnTo>
                        <a:pt x="0" y="295"/>
                      </a:lnTo>
                      <a:lnTo>
                        <a:pt x="10" y="270"/>
                      </a:lnTo>
                      <a:lnTo>
                        <a:pt x="13" y="238"/>
                      </a:lnTo>
                      <a:lnTo>
                        <a:pt x="14" y="203"/>
                      </a:lnTo>
                      <a:lnTo>
                        <a:pt x="38" y="167"/>
                      </a:lnTo>
                      <a:lnTo>
                        <a:pt x="53" y="143"/>
                      </a:lnTo>
                      <a:lnTo>
                        <a:pt x="66" y="107"/>
                      </a:lnTo>
                      <a:lnTo>
                        <a:pt x="81" y="85"/>
                      </a:lnTo>
                      <a:lnTo>
                        <a:pt x="92" y="55"/>
                      </a:lnTo>
                      <a:lnTo>
                        <a:pt x="126" y="29"/>
                      </a:lnTo>
                      <a:lnTo>
                        <a:pt x="142" y="0"/>
                      </a:lnTo>
                      <a:lnTo>
                        <a:pt x="195" y="22"/>
                      </a:lnTo>
                      <a:lnTo>
                        <a:pt x="169" y="51"/>
                      </a:lnTo>
                      <a:lnTo>
                        <a:pt x="140" y="72"/>
                      </a:lnTo>
                      <a:lnTo>
                        <a:pt x="129" y="97"/>
                      </a:lnTo>
                      <a:lnTo>
                        <a:pt x="110" y="126"/>
                      </a:lnTo>
                      <a:lnTo>
                        <a:pt x="100" y="156"/>
                      </a:lnTo>
                      <a:lnTo>
                        <a:pt x="85" y="178"/>
                      </a:lnTo>
                      <a:lnTo>
                        <a:pt x="73" y="214"/>
                      </a:lnTo>
                      <a:lnTo>
                        <a:pt x="72" y="241"/>
                      </a:lnTo>
                      <a:lnTo>
                        <a:pt x="58" y="266"/>
                      </a:lnTo>
                      <a:lnTo>
                        <a:pt x="62" y="299"/>
                      </a:lnTo>
                      <a:lnTo>
                        <a:pt x="59" y="327"/>
                      </a:lnTo>
                      <a:lnTo>
                        <a:pt x="59" y="361"/>
                      </a:lnTo>
                      <a:lnTo>
                        <a:pt x="69" y="390"/>
                      </a:lnTo>
                      <a:lnTo>
                        <a:pt x="79" y="414"/>
                      </a:lnTo>
                      <a:lnTo>
                        <a:pt x="87" y="442"/>
                      </a:lnTo>
                      <a:lnTo>
                        <a:pt x="32" y="449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74" name="Freeform 63"/>
                <p:cNvSpPr>
                  <a:spLocks noChangeArrowheads="1"/>
                </p:cNvSpPr>
                <p:nvPr/>
              </p:nvSpPr>
              <p:spPr bwMode="auto">
                <a:xfrm>
                  <a:off x="1509" y="1972"/>
                  <a:ext cx="347" cy="325"/>
                </a:xfrm>
                <a:custGeom>
                  <a:avLst/>
                  <a:gdLst>
                    <a:gd name="T0" fmla="*/ 0 w 1531"/>
                    <a:gd name="T1" fmla="*/ 0 h 1432"/>
                    <a:gd name="T2" fmla="*/ 0 w 1531"/>
                    <a:gd name="T3" fmla="*/ 0 h 1432"/>
                    <a:gd name="T4" fmla="*/ 0 w 1531"/>
                    <a:gd name="T5" fmla="*/ 0 h 1432"/>
                    <a:gd name="T6" fmla="*/ 0 60000 65536"/>
                    <a:gd name="T7" fmla="*/ 0 60000 65536"/>
                    <a:gd name="T8" fmla="*/ 0 60000 65536"/>
                    <a:gd name="T9" fmla="*/ 0 w 1531"/>
                    <a:gd name="T10" fmla="*/ 0 h 1432"/>
                    <a:gd name="T11" fmla="*/ 1531 w 1531"/>
                    <a:gd name="T12" fmla="*/ 1432 h 1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31" h="1432">
                      <a:moveTo>
                        <a:pt x="0" y="0"/>
                      </a:moveTo>
                      <a:lnTo>
                        <a:pt x="1530" y="143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5" name="Group 64"/>
            <p:cNvGrpSpPr>
              <a:grpSpLocks/>
            </p:cNvGrpSpPr>
            <p:nvPr/>
          </p:nvGrpSpPr>
          <p:grpSpPr bwMode="auto">
            <a:xfrm>
              <a:off x="1334" y="2239"/>
              <a:ext cx="600" cy="609"/>
              <a:chOff x="1334" y="2239"/>
              <a:chExt cx="600" cy="609"/>
            </a:xfrm>
          </p:grpSpPr>
          <p:grpSp>
            <p:nvGrpSpPr>
              <p:cNvPr id="44161" name="Group 65"/>
              <p:cNvGrpSpPr>
                <a:grpSpLocks/>
              </p:cNvGrpSpPr>
              <p:nvPr/>
            </p:nvGrpSpPr>
            <p:grpSpPr bwMode="auto">
              <a:xfrm>
                <a:off x="1334" y="2239"/>
                <a:ext cx="545" cy="609"/>
                <a:chOff x="1334" y="2239"/>
                <a:chExt cx="545" cy="609"/>
              </a:xfrm>
            </p:grpSpPr>
            <p:sp>
              <p:nvSpPr>
                <p:cNvPr id="44168" name="Freeform 66"/>
                <p:cNvSpPr>
                  <a:spLocks noChangeArrowheads="1"/>
                </p:cNvSpPr>
                <p:nvPr/>
              </p:nvSpPr>
              <p:spPr bwMode="auto">
                <a:xfrm>
                  <a:off x="1377" y="2361"/>
                  <a:ext cx="98" cy="414"/>
                </a:xfrm>
                <a:custGeom>
                  <a:avLst/>
                  <a:gdLst>
                    <a:gd name="T0" fmla="*/ 0 w 430"/>
                    <a:gd name="T1" fmla="*/ 0 h 1824"/>
                    <a:gd name="T2" fmla="*/ 0 w 430"/>
                    <a:gd name="T3" fmla="*/ 0 h 1824"/>
                    <a:gd name="T4" fmla="*/ 0 w 430"/>
                    <a:gd name="T5" fmla="*/ 0 h 1824"/>
                    <a:gd name="T6" fmla="*/ 0 w 430"/>
                    <a:gd name="T7" fmla="*/ 0 h 1824"/>
                    <a:gd name="T8" fmla="*/ 0 w 430"/>
                    <a:gd name="T9" fmla="*/ 0 h 1824"/>
                    <a:gd name="T10" fmla="*/ 0 w 430"/>
                    <a:gd name="T11" fmla="*/ 0 h 1824"/>
                    <a:gd name="T12" fmla="*/ 0 w 430"/>
                    <a:gd name="T13" fmla="*/ 0 h 1824"/>
                    <a:gd name="T14" fmla="*/ 0 w 430"/>
                    <a:gd name="T15" fmla="*/ 0 h 1824"/>
                    <a:gd name="T16" fmla="*/ 0 w 430"/>
                    <a:gd name="T17" fmla="*/ 0 h 1824"/>
                    <a:gd name="T18" fmla="*/ 0 w 430"/>
                    <a:gd name="T19" fmla="*/ 0 h 1824"/>
                    <a:gd name="T20" fmla="*/ 0 w 430"/>
                    <a:gd name="T21" fmla="*/ 0 h 1824"/>
                    <a:gd name="T22" fmla="*/ 0 w 430"/>
                    <a:gd name="T23" fmla="*/ 0 h 1824"/>
                    <a:gd name="T24" fmla="*/ 0 w 430"/>
                    <a:gd name="T25" fmla="*/ 0 h 1824"/>
                    <a:gd name="T26" fmla="*/ 0 w 430"/>
                    <a:gd name="T27" fmla="*/ 0 h 1824"/>
                    <a:gd name="T28" fmla="*/ 0 w 430"/>
                    <a:gd name="T29" fmla="*/ 0 h 1824"/>
                    <a:gd name="T30" fmla="*/ 0 w 430"/>
                    <a:gd name="T31" fmla="*/ 0 h 1824"/>
                    <a:gd name="T32" fmla="*/ 0 w 430"/>
                    <a:gd name="T33" fmla="*/ 0 h 1824"/>
                    <a:gd name="T34" fmla="*/ 0 w 430"/>
                    <a:gd name="T35" fmla="*/ 0 h 1824"/>
                    <a:gd name="T36" fmla="*/ 0 w 430"/>
                    <a:gd name="T37" fmla="*/ 0 h 1824"/>
                    <a:gd name="T38" fmla="*/ 0 w 430"/>
                    <a:gd name="T39" fmla="*/ 0 h 1824"/>
                    <a:gd name="T40" fmla="*/ 0 w 430"/>
                    <a:gd name="T41" fmla="*/ 0 h 1824"/>
                    <a:gd name="T42" fmla="*/ 0 w 430"/>
                    <a:gd name="T43" fmla="*/ 0 h 1824"/>
                    <a:gd name="T44" fmla="*/ 0 w 430"/>
                    <a:gd name="T45" fmla="*/ 0 h 1824"/>
                    <a:gd name="T46" fmla="*/ 0 w 430"/>
                    <a:gd name="T47" fmla="*/ 0 h 1824"/>
                    <a:gd name="T48" fmla="*/ 0 w 430"/>
                    <a:gd name="T49" fmla="*/ 0 h 1824"/>
                    <a:gd name="T50" fmla="*/ 0 w 430"/>
                    <a:gd name="T51" fmla="*/ 0 h 1824"/>
                    <a:gd name="T52" fmla="*/ 0 w 430"/>
                    <a:gd name="T53" fmla="*/ 0 h 1824"/>
                    <a:gd name="T54" fmla="*/ 0 w 430"/>
                    <a:gd name="T55" fmla="*/ 0 h 1824"/>
                    <a:gd name="T56" fmla="*/ 0 w 430"/>
                    <a:gd name="T57" fmla="*/ 0 h 1824"/>
                    <a:gd name="T58" fmla="*/ 0 w 430"/>
                    <a:gd name="T59" fmla="*/ 0 h 1824"/>
                    <a:gd name="T60" fmla="*/ 0 w 430"/>
                    <a:gd name="T61" fmla="*/ 0 h 1824"/>
                    <a:gd name="T62" fmla="*/ 0 w 430"/>
                    <a:gd name="T63" fmla="*/ 0 h 1824"/>
                    <a:gd name="T64" fmla="*/ 0 w 430"/>
                    <a:gd name="T65" fmla="*/ 0 h 1824"/>
                    <a:gd name="T66" fmla="*/ 0 w 430"/>
                    <a:gd name="T67" fmla="*/ 0 h 1824"/>
                    <a:gd name="T68" fmla="*/ 0 w 430"/>
                    <a:gd name="T69" fmla="*/ 0 h 1824"/>
                    <a:gd name="T70" fmla="*/ 0 w 430"/>
                    <a:gd name="T71" fmla="*/ 0 h 1824"/>
                    <a:gd name="T72" fmla="*/ 0 w 430"/>
                    <a:gd name="T73" fmla="*/ 0 h 1824"/>
                    <a:gd name="T74" fmla="*/ 0 w 430"/>
                    <a:gd name="T75" fmla="*/ 0 h 1824"/>
                    <a:gd name="T76" fmla="*/ 0 w 430"/>
                    <a:gd name="T77" fmla="*/ 0 h 1824"/>
                    <a:gd name="T78" fmla="*/ 0 w 430"/>
                    <a:gd name="T79" fmla="*/ 0 h 1824"/>
                    <a:gd name="T80" fmla="*/ 0 w 430"/>
                    <a:gd name="T81" fmla="*/ 0 h 1824"/>
                    <a:gd name="T82" fmla="*/ 0 w 430"/>
                    <a:gd name="T83" fmla="*/ 0 h 1824"/>
                    <a:gd name="T84" fmla="*/ 0 w 430"/>
                    <a:gd name="T85" fmla="*/ 0 h 1824"/>
                    <a:gd name="T86" fmla="*/ 0 w 430"/>
                    <a:gd name="T87" fmla="*/ 0 h 1824"/>
                    <a:gd name="T88" fmla="*/ 0 w 430"/>
                    <a:gd name="T89" fmla="*/ 0 h 1824"/>
                    <a:gd name="T90" fmla="*/ 0 w 430"/>
                    <a:gd name="T91" fmla="*/ 0 h 1824"/>
                    <a:gd name="T92" fmla="*/ 0 w 430"/>
                    <a:gd name="T93" fmla="*/ 0 h 1824"/>
                    <a:gd name="T94" fmla="*/ 0 w 430"/>
                    <a:gd name="T95" fmla="*/ 0 h 1824"/>
                    <a:gd name="T96" fmla="*/ 0 w 430"/>
                    <a:gd name="T97" fmla="*/ 0 h 1824"/>
                    <a:gd name="T98" fmla="*/ 0 w 430"/>
                    <a:gd name="T99" fmla="*/ 0 h 1824"/>
                    <a:gd name="T100" fmla="*/ 0 w 430"/>
                    <a:gd name="T101" fmla="*/ 0 h 1824"/>
                    <a:gd name="T102" fmla="*/ 0 w 430"/>
                    <a:gd name="T103" fmla="*/ 0 h 1824"/>
                    <a:gd name="T104" fmla="*/ 0 w 430"/>
                    <a:gd name="T105" fmla="*/ 0 h 1824"/>
                    <a:gd name="T106" fmla="*/ 0 w 430"/>
                    <a:gd name="T107" fmla="*/ 0 h 1824"/>
                    <a:gd name="T108" fmla="*/ 0 w 430"/>
                    <a:gd name="T109" fmla="*/ 0 h 182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430"/>
                    <a:gd name="T166" fmla="*/ 0 h 1824"/>
                    <a:gd name="T167" fmla="*/ 430 w 430"/>
                    <a:gd name="T168" fmla="*/ 1824 h 182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430" h="1824">
                      <a:moveTo>
                        <a:pt x="380" y="1823"/>
                      </a:moveTo>
                      <a:lnTo>
                        <a:pt x="340" y="1766"/>
                      </a:lnTo>
                      <a:lnTo>
                        <a:pt x="306" y="1709"/>
                      </a:lnTo>
                      <a:lnTo>
                        <a:pt x="268" y="1648"/>
                      </a:lnTo>
                      <a:lnTo>
                        <a:pt x="234" y="1580"/>
                      </a:lnTo>
                      <a:lnTo>
                        <a:pt x="199" y="1504"/>
                      </a:lnTo>
                      <a:lnTo>
                        <a:pt x="172" y="1450"/>
                      </a:lnTo>
                      <a:lnTo>
                        <a:pt x="148" y="1381"/>
                      </a:lnTo>
                      <a:lnTo>
                        <a:pt x="122" y="1311"/>
                      </a:lnTo>
                      <a:lnTo>
                        <a:pt x="97" y="1235"/>
                      </a:lnTo>
                      <a:lnTo>
                        <a:pt x="78" y="1162"/>
                      </a:lnTo>
                      <a:lnTo>
                        <a:pt x="59" y="1090"/>
                      </a:lnTo>
                      <a:lnTo>
                        <a:pt x="45" y="1009"/>
                      </a:lnTo>
                      <a:lnTo>
                        <a:pt x="30" y="939"/>
                      </a:lnTo>
                      <a:lnTo>
                        <a:pt x="21" y="860"/>
                      </a:lnTo>
                      <a:lnTo>
                        <a:pt x="12" y="781"/>
                      </a:lnTo>
                      <a:lnTo>
                        <a:pt x="0" y="705"/>
                      </a:lnTo>
                      <a:lnTo>
                        <a:pt x="4" y="632"/>
                      </a:lnTo>
                      <a:lnTo>
                        <a:pt x="4" y="556"/>
                      </a:lnTo>
                      <a:lnTo>
                        <a:pt x="9" y="486"/>
                      </a:lnTo>
                      <a:lnTo>
                        <a:pt x="16" y="412"/>
                      </a:lnTo>
                      <a:lnTo>
                        <a:pt x="24" y="331"/>
                      </a:lnTo>
                      <a:lnTo>
                        <a:pt x="33" y="258"/>
                      </a:lnTo>
                      <a:lnTo>
                        <a:pt x="44" y="195"/>
                      </a:lnTo>
                      <a:lnTo>
                        <a:pt x="65" y="128"/>
                      </a:lnTo>
                      <a:lnTo>
                        <a:pt x="80" y="63"/>
                      </a:lnTo>
                      <a:lnTo>
                        <a:pt x="103" y="0"/>
                      </a:lnTo>
                      <a:lnTo>
                        <a:pt x="171" y="54"/>
                      </a:lnTo>
                      <a:lnTo>
                        <a:pt x="151" y="121"/>
                      </a:lnTo>
                      <a:lnTo>
                        <a:pt x="132" y="174"/>
                      </a:lnTo>
                      <a:lnTo>
                        <a:pt x="120" y="243"/>
                      </a:lnTo>
                      <a:lnTo>
                        <a:pt x="108" y="311"/>
                      </a:lnTo>
                      <a:lnTo>
                        <a:pt x="98" y="378"/>
                      </a:lnTo>
                      <a:lnTo>
                        <a:pt x="87" y="441"/>
                      </a:lnTo>
                      <a:lnTo>
                        <a:pt x="83" y="499"/>
                      </a:lnTo>
                      <a:lnTo>
                        <a:pt x="83" y="568"/>
                      </a:lnTo>
                      <a:lnTo>
                        <a:pt x="76" y="647"/>
                      </a:lnTo>
                      <a:lnTo>
                        <a:pt x="82" y="718"/>
                      </a:lnTo>
                      <a:lnTo>
                        <a:pt x="89" y="791"/>
                      </a:lnTo>
                      <a:lnTo>
                        <a:pt x="94" y="859"/>
                      </a:lnTo>
                      <a:lnTo>
                        <a:pt x="99" y="919"/>
                      </a:lnTo>
                      <a:lnTo>
                        <a:pt x="116" y="996"/>
                      </a:lnTo>
                      <a:lnTo>
                        <a:pt x="131" y="1068"/>
                      </a:lnTo>
                      <a:lnTo>
                        <a:pt x="150" y="1137"/>
                      </a:lnTo>
                      <a:lnTo>
                        <a:pt x="167" y="1205"/>
                      </a:lnTo>
                      <a:lnTo>
                        <a:pt x="190" y="1267"/>
                      </a:lnTo>
                      <a:lnTo>
                        <a:pt x="212" y="1339"/>
                      </a:lnTo>
                      <a:lnTo>
                        <a:pt x="235" y="1401"/>
                      </a:lnTo>
                      <a:lnTo>
                        <a:pt x="262" y="1454"/>
                      </a:lnTo>
                      <a:lnTo>
                        <a:pt x="289" y="1523"/>
                      </a:lnTo>
                      <a:lnTo>
                        <a:pt x="324" y="1578"/>
                      </a:lnTo>
                      <a:lnTo>
                        <a:pt x="354" y="1623"/>
                      </a:lnTo>
                      <a:lnTo>
                        <a:pt x="391" y="1695"/>
                      </a:lnTo>
                      <a:lnTo>
                        <a:pt x="429" y="1749"/>
                      </a:lnTo>
                      <a:lnTo>
                        <a:pt x="380" y="1823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69" name="Freeform 67"/>
                <p:cNvSpPr>
                  <a:spLocks noChangeArrowheads="1"/>
                </p:cNvSpPr>
                <p:nvPr/>
              </p:nvSpPr>
              <p:spPr bwMode="auto">
                <a:xfrm>
                  <a:off x="1334" y="2239"/>
                  <a:ext cx="546" cy="610"/>
                </a:xfrm>
                <a:custGeom>
                  <a:avLst/>
                  <a:gdLst>
                    <a:gd name="T0" fmla="*/ 0 w 2409"/>
                    <a:gd name="T1" fmla="*/ 0 h 2689"/>
                    <a:gd name="T2" fmla="*/ 0 w 2409"/>
                    <a:gd name="T3" fmla="*/ 0 h 2689"/>
                    <a:gd name="T4" fmla="*/ 0 w 2409"/>
                    <a:gd name="T5" fmla="*/ 0 h 2689"/>
                    <a:gd name="T6" fmla="*/ 0 60000 65536"/>
                    <a:gd name="T7" fmla="*/ 0 60000 65536"/>
                    <a:gd name="T8" fmla="*/ 0 60000 65536"/>
                    <a:gd name="T9" fmla="*/ 0 w 2409"/>
                    <a:gd name="T10" fmla="*/ 0 h 2689"/>
                    <a:gd name="T11" fmla="*/ 2409 w 2409"/>
                    <a:gd name="T12" fmla="*/ 2689 h 268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09" h="2689">
                      <a:moveTo>
                        <a:pt x="0" y="0"/>
                      </a:moveTo>
                      <a:lnTo>
                        <a:pt x="2408" y="26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62" name="Group 68"/>
              <p:cNvGrpSpPr>
                <a:grpSpLocks/>
              </p:cNvGrpSpPr>
              <p:nvPr/>
            </p:nvGrpSpPr>
            <p:grpSpPr bwMode="auto">
              <a:xfrm>
                <a:off x="1432" y="2314"/>
                <a:ext cx="447" cy="451"/>
                <a:chOff x="1432" y="2314"/>
                <a:chExt cx="447" cy="451"/>
              </a:xfrm>
            </p:grpSpPr>
            <p:sp>
              <p:nvSpPr>
                <p:cNvPr id="44166" name="Freeform 69"/>
                <p:cNvSpPr>
                  <a:spLocks noChangeArrowheads="1"/>
                </p:cNvSpPr>
                <p:nvPr/>
              </p:nvSpPr>
              <p:spPr bwMode="auto">
                <a:xfrm>
                  <a:off x="1468" y="2429"/>
                  <a:ext cx="63" cy="259"/>
                </a:xfrm>
                <a:custGeom>
                  <a:avLst/>
                  <a:gdLst>
                    <a:gd name="T0" fmla="*/ 0 w 277"/>
                    <a:gd name="T1" fmla="*/ 0 h 1144"/>
                    <a:gd name="T2" fmla="*/ 0 w 277"/>
                    <a:gd name="T3" fmla="*/ 0 h 1144"/>
                    <a:gd name="T4" fmla="*/ 0 w 277"/>
                    <a:gd name="T5" fmla="*/ 0 h 1144"/>
                    <a:gd name="T6" fmla="*/ 0 w 277"/>
                    <a:gd name="T7" fmla="*/ 0 h 1144"/>
                    <a:gd name="T8" fmla="*/ 0 w 277"/>
                    <a:gd name="T9" fmla="*/ 0 h 1144"/>
                    <a:gd name="T10" fmla="*/ 0 w 277"/>
                    <a:gd name="T11" fmla="*/ 0 h 1144"/>
                    <a:gd name="T12" fmla="*/ 0 w 277"/>
                    <a:gd name="T13" fmla="*/ 0 h 1144"/>
                    <a:gd name="T14" fmla="*/ 0 w 277"/>
                    <a:gd name="T15" fmla="*/ 0 h 1144"/>
                    <a:gd name="T16" fmla="*/ 0 w 277"/>
                    <a:gd name="T17" fmla="*/ 0 h 1144"/>
                    <a:gd name="T18" fmla="*/ 0 w 277"/>
                    <a:gd name="T19" fmla="*/ 0 h 1144"/>
                    <a:gd name="T20" fmla="*/ 0 w 277"/>
                    <a:gd name="T21" fmla="*/ 0 h 1144"/>
                    <a:gd name="T22" fmla="*/ 0 w 277"/>
                    <a:gd name="T23" fmla="*/ 0 h 1144"/>
                    <a:gd name="T24" fmla="*/ 0 w 277"/>
                    <a:gd name="T25" fmla="*/ 0 h 1144"/>
                    <a:gd name="T26" fmla="*/ 0 w 277"/>
                    <a:gd name="T27" fmla="*/ 0 h 1144"/>
                    <a:gd name="T28" fmla="*/ 0 w 277"/>
                    <a:gd name="T29" fmla="*/ 0 h 1144"/>
                    <a:gd name="T30" fmla="*/ 0 w 277"/>
                    <a:gd name="T31" fmla="*/ 0 h 1144"/>
                    <a:gd name="T32" fmla="*/ 0 w 277"/>
                    <a:gd name="T33" fmla="*/ 0 h 1144"/>
                    <a:gd name="T34" fmla="*/ 0 w 277"/>
                    <a:gd name="T35" fmla="*/ 0 h 1144"/>
                    <a:gd name="T36" fmla="*/ 0 w 277"/>
                    <a:gd name="T37" fmla="*/ 0 h 1144"/>
                    <a:gd name="T38" fmla="*/ 0 w 277"/>
                    <a:gd name="T39" fmla="*/ 0 h 1144"/>
                    <a:gd name="T40" fmla="*/ 0 w 277"/>
                    <a:gd name="T41" fmla="*/ 0 h 1144"/>
                    <a:gd name="T42" fmla="*/ 0 w 277"/>
                    <a:gd name="T43" fmla="*/ 0 h 1144"/>
                    <a:gd name="T44" fmla="*/ 0 w 277"/>
                    <a:gd name="T45" fmla="*/ 0 h 1144"/>
                    <a:gd name="T46" fmla="*/ 0 w 277"/>
                    <a:gd name="T47" fmla="*/ 0 h 1144"/>
                    <a:gd name="T48" fmla="*/ 0 w 277"/>
                    <a:gd name="T49" fmla="*/ 0 h 1144"/>
                    <a:gd name="T50" fmla="*/ 0 w 277"/>
                    <a:gd name="T51" fmla="*/ 0 h 1144"/>
                    <a:gd name="T52" fmla="*/ 0 w 277"/>
                    <a:gd name="T53" fmla="*/ 0 h 1144"/>
                    <a:gd name="T54" fmla="*/ 0 w 277"/>
                    <a:gd name="T55" fmla="*/ 0 h 1144"/>
                    <a:gd name="T56" fmla="*/ 0 w 277"/>
                    <a:gd name="T57" fmla="*/ 0 h 1144"/>
                    <a:gd name="T58" fmla="*/ 0 w 277"/>
                    <a:gd name="T59" fmla="*/ 0 h 1144"/>
                    <a:gd name="T60" fmla="*/ 0 w 277"/>
                    <a:gd name="T61" fmla="*/ 0 h 1144"/>
                    <a:gd name="T62" fmla="*/ 0 w 277"/>
                    <a:gd name="T63" fmla="*/ 0 h 1144"/>
                    <a:gd name="T64" fmla="*/ 0 w 277"/>
                    <a:gd name="T65" fmla="*/ 0 h 1144"/>
                    <a:gd name="T66" fmla="*/ 0 w 277"/>
                    <a:gd name="T67" fmla="*/ 0 h 1144"/>
                    <a:gd name="T68" fmla="*/ 0 w 277"/>
                    <a:gd name="T69" fmla="*/ 0 h 1144"/>
                    <a:gd name="T70" fmla="*/ 0 w 277"/>
                    <a:gd name="T71" fmla="*/ 0 h 1144"/>
                    <a:gd name="T72" fmla="*/ 0 w 277"/>
                    <a:gd name="T73" fmla="*/ 0 h 1144"/>
                    <a:gd name="T74" fmla="*/ 0 w 277"/>
                    <a:gd name="T75" fmla="*/ 0 h 1144"/>
                    <a:gd name="T76" fmla="*/ 0 w 277"/>
                    <a:gd name="T77" fmla="*/ 0 h 1144"/>
                    <a:gd name="T78" fmla="*/ 0 w 277"/>
                    <a:gd name="T79" fmla="*/ 0 h 1144"/>
                    <a:gd name="T80" fmla="*/ 0 w 277"/>
                    <a:gd name="T81" fmla="*/ 0 h 1144"/>
                    <a:gd name="T82" fmla="*/ 0 w 277"/>
                    <a:gd name="T83" fmla="*/ 0 h 1144"/>
                    <a:gd name="T84" fmla="*/ 0 w 277"/>
                    <a:gd name="T85" fmla="*/ 0 h 1144"/>
                    <a:gd name="T86" fmla="*/ 0 w 277"/>
                    <a:gd name="T87" fmla="*/ 0 h 1144"/>
                    <a:gd name="T88" fmla="*/ 0 w 277"/>
                    <a:gd name="T89" fmla="*/ 0 h 114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77"/>
                    <a:gd name="T136" fmla="*/ 0 h 1144"/>
                    <a:gd name="T137" fmla="*/ 277 w 277"/>
                    <a:gd name="T138" fmla="*/ 1144 h 114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77" h="1144">
                      <a:moveTo>
                        <a:pt x="233" y="1143"/>
                      </a:moveTo>
                      <a:lnTo>
                        <a:pt x="210" y="1096"/>
                      </a:lnTo>
                      <a:lnTo>
                        <a:pt x="167" y="1049"/>
                      </a:lnTo>
                      <a:lnTo>
                        <a:pt x="141" y="998"/>
                      </a:lnTo>
                      <a:lnTo>
                        <a:pt x="120" y="944"/>
                      </a:lnTo>
                      <a:lnTo>
                        <a:pt x="110" y="897"/>
                      </a:lnTo>
                      <a:lnTo>
                        <a:pt x="91" y="839"/>
                      </a:lnTo>
                      <a:lnTo>
                        <a:pt x="64" y="780"/>
                      </a:lnTo>
                      <a:lnTo>
                        <a:pt x="46" y="733"/>
                      </a:lnTo>
                      <a:lnTo>
                        <a:pt x="34" y="674"/>
                      </a:lnTo>
                      <a:lnTo>
                        <a:pt x="38" y="615"/>
                      </a:lnTo>
                      <a:lnTo>
                        <a:pt x="15" y="559"/>
                      </a:lnTo>
                      <a:lnTo>
                        <a:pt x="6" y="504"/>
                      </a:lnTo>
                      <a:lnTo>
                        <a:pt x="17" y="444"/>
                      </a:lnTo>
                      <a:lnTo>
                        <a:pt x="13" y="384"/>
                      </a:lnTo>
                      <a:lnTo>
                        <a:pt x="0" y="327"/>
                      </a:lnTo>
                      <a:lnTo>
                        <a:pt x="5" y="274"/>
                      </a:lnTo>
                      <a:lnTo>
                        <a:pt x="14" y="218"/>
                      </a:lnTo>
                      <a:lnTo>
                        <a:pt x="12" y="160"/>
                      </a:lnTo>
                      <a:lnTo>
                        <a:pt x="23" y="107"/>
                      </a:lnTo>
                      <a:lnTo>
                        <a:pt x="36" y="52"/>
                      </a:lnTo>
                      <a:lnTo>
                        <a:pt x="60" y="0"/>
                      </a:lnTo>
                      <a:lnTo>
                        <a:pt x="116" y="36"/>
                      </a:lnTo>
                      <a:lnTo>
                        <a:pt x="99" y="88"/>
                      </a:lnTo>
                      <a:lnTo>
                        <a:pt x="86" y="135"/>
                      </a:lnTo>
                      <a:lnTo>
                        <a:pt x="88" y="186"/>
                      </a:lnTo>
                      <a:lnTo>
                        <a:pt x="82" y="237"/>
                      </a:lnTo>
                      <a:lnTo>
                        <a:pt x="71" y="282"/>
                      </a:lnTo>
                      <a:lnTo>
                        <a:pt x="69" y="339"/>
                      </a:lnTo>
                      <a:lnTo>
                        <a:pt x="73" y="395"/>
                      </a:lnTo>
                      <a:lnTo>
                        <a:pt x="81" y="446"/>
                      </a:lnTo>
                      <a:lnTo>
                        <a:pt x="74" y="498"/>
                      </a:lnTo>
                      <a:lnTo>
                        <a:pt x="73" y="555"/>
                      </a:lnTo>
                      <a:lnTo>
                        <a:pt x="91" y="606"/>
                      </a:lnTo>
                      <a:lnTo>
                        <a:pt x="96" y="659"/>
                      </a:lnTo>
                      <a:lnTo>
                        <a:pt x="104" y="712"/>
                      </a:lnTo>
                      <a:lnTo>
                        <a:pt x="133" y="763"/>
                      </a:lnTo>
                      <a:lnTo>
                        <a:pt x="134" y="811"/>
                      </a:lnTo>
                      <a:lnTo>
                        <a:pt x="167" y="865"/>
                      </a:lnTo>
                      <a:lnTo>
                        <a:pt x="172" y="909"/>
                      </a:lnTo>
                      <a:lnTo>
                        <a:pt x="199" y="961"/>
                      </a:lnTo>
                      <a:lnTo>
                        <a:pt x="217" y="1005"/>
                      </a:lnTo>
                      <a:lnTo>
                        <a:pt x="244" y="1047"/>
                      </a:lnTo>
                      <a:lnTo>
                        <a:pt x="276" y="1092"/>
                      </a:lnTo>
                      <a:lnTo>
                        <a:pt x="233" y="1143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67" name="Freeform 70"/>
                <p:cNvSpPr>
                  <a:spLocks noChangeArrowheads="1"/>
                </p:cNvSpPr>
                <p:nvPr/>
              </p:nvSpPr>
              <p:spPr bwMode="auto">
                <a:xfrm>
                  <a:off x="1432" y="2314"/>
                  <a:ext cx="448" cy="452"/>
                </a:xfrm>
                <a:custGeom>
                  <a:avLst/>
                  <a:gdLst>
                    <a:gd name="T0" fmla="*/ 0 w 1977"/>
                    <a:gd name="T1" fmla="*/ 0 h 1993"/>
                    <a:gd name="T2" fmla="*/ 0 w 1977"/>
                    <a:gd name="T3" fmla="*/ 0 h 1993"/>
                    <a:gd name="T4" fmla="*/ 0 w 1977"/>
                    <a:gd name="T5" fmla="*/ 0 h 1993"/>
                    <a:gd name="T6" fmla="*/ 0 60000 65536"/>
                    <a:gd name="T7" fmla="*/ 0 60000 65536"/>
                    <a:gd name="T8" fmla="*/ 0 60000 65536"/>
                    <a:gd name="T9" fmla="*/ 0 w 1977"/>
                    <a:gd name="T10" fmla="*/ 0 h 1993"/>
                    <a:gd name="T11" fmla="*/ 1977 w 1977"/>
                    <a:gd name="T12" fmla="*/ 1993 h 199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77" h="1993">
                      <a:moveTo>
                        <a:pt x="0" y="0"/>
                      </a:moveTo>
                      <a:lnTo>
                        <a:pt x="1976" y="199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63" name="Group 71"/>
              <p:cNvGrpSpPr>
                <a:grpSpLocks/>
              </p:cNvGrpSpPr>
              <p:nvPr/>
            </p:nvGrpSpPr>
            <p:grpSpPr bwMode="auto">
              <a:xfrm>
                <a:off x="1528" y="2420"/>
                <a:ext cx="405" cy="216"/>
                <a:chOff x="1528" y="2420"/>
                <a:chExt cx="405" cy="216"/>
              </a:xfrm>
            </p:grpSpPr>
            <p:sp>
              <p:nvSpPr>
                <p:cNvPr id="44164" name="Freeform 72"/>
                <p:cNvSpPr>
                  <a:spLocks noChangeArrowheads="1"/>
                </p:cNvSpPr>
                <p:nvPr/>
              </p:nvSpPr>
              <p:spPr bwMode="auto">
                <a:xfrm>
                  <a:off x="1547" y="2499"/>
                  <a:ext cx="33" cy="103"/>
                </a:xfrm>
                <a:custGeom>
                  <a:avLst/>
                  <a:gdLst>
                    <a:gd name="T0" fmla="*/ 0 w 147"/>
                    <a:gd name="T1" fmla="*/ 0 h 453"/>
                    <a:gd name="T2" fmla="*/ 0 w 147"/>
                    <a:gd name="T3" fmla="*/ 0 h 453"/>
                    <a:gd name="T4" fmla="*/ 0 w 147"/>
                    <a:gd name="T5" fmla="*/ 0 h 453"/>
                    <a:gd name="T6" fmla="*/ 0 w 147"/>
                    <a:gd name="T7" fmla="*/ 0 h 453"/>
                    <a:gd name="T8" fmla="*/ 0 w 147"/>
                    <a:gd name="T9" fmla="*/ 0 h 453"/>
                    <a:gd name="T10" fmla="*/ 0 w 147"/>
                    <a:gd name="T11" fmla="*/ 0 h 453"/>
                    <a:gd name="T12" fmla="*/ 0 w 147"/>
                    <a:gd name="T13" fmla="*/ 0 h 453"/>
                    <a:gd name="T14" fmla="*/ 0 w 147"/>
                    <a:gd name="T15" fmla="*/ 0 h 453"/>
                    <a:gd name="T16" fmla="*/ 0 w 147"/>
                    <a:gd name="T17" fmla="*/ 0 h 453"/>
                    <a:gd name="T18" fmla="*/ 0 w 147"/>
                    <a:gd name="T19" fmla="*/ 0 h 453"/>
                    <a:gd name="T20" fmla="*/ 0 w 147"/>
                    <a:gd name="T21" fmla="*/ 0 h 453"/>
                    <a:gd name="T22" fmla="*/ 0 w 147"/>
                    <a:gd name="T23" fmla="*/ 0 h 453"/>
                    <a:gd name="T24" fmla="*/ 0 w 147"/>
                    <a:gd name="T25" fmla="*/ 0 h 453"/>
                    <a:gd name="T26" fmla="*/ 0 w 147"/>
                    <a:gd name="T27" fmla="*/ 0 h 453"/>
                    <a:gd name="T28" fmla="*/ 0 w 147"/>
                    <a:gd name="T29" fmla="*/ 0 h 453"/>
                    <a:gd name="T30" fmla="*/ 0 w 147"/>
                    <a:gd name="T31" fmla="*/ 0 h 453"/>
                    <a:gd name="T32" fmla="*/ 0 w 147"/>
                    <a:gd name="T33" fmla="*/ 0 h 453"/>
                    <a:gd name="T34" fmla="*/ 0 w 147"/>
                    <a:gd name="T35" fmla="*/ 0 h 453"/>
                    <a:gd name="T36" fmla="*/ 0 w 147"/>
                    <a:gd name="T37" fmla="*/ 0 h 453"/>
                    <a:gd name="T38" fmla="*/ 0 w 147"/>
                    <a:gd name="T39" fmla="*/ 0 h 453"/>
                    <a:gd name="T40" fmla="*/ 0 w 147"/>
                    <a:gd name="T41" fmla="*/ 0 h 453"/>
                    <a:gd name="T42" fmla="*/ 0 w 147"/>
                    <a:gd name="T43" fmla="*/ 0 h 453"/>
                    <a:gd name="T44" fmla="*/ 0 w 147"/>
                    <a:gd name="T45" fmla="*/ 0 h 453"/>
                    <a:gd name="T46" fmla="*/ 0 w 147"/>
                    <a:gd name="T47" fmla="*/ 0 h 453"/>
                    <a:gd name="T48" fmla="*/ 0 w 147"/>
                    <a:gd name="T49" fmla="*/ 0 h 453"/>
                    <a:gd name="T50" fmla="*/ 0 w 147"/>
                    <a:gd name="T51" fmla="*/ 0 h 453"/>
                    <a:gd name="T52" fmla="*/ 0 w 147"/>
                    <a:gd name="T53" fmla="*/ 0 h 453"/>
                    <a:gd name="T54" fmla="*/ 0 w 147"/>
                    <a:gd name="T55" fmla="*/ 0 h 453"/>
                    <a:gd name="T56" fmla="*/ 0 w 147"/>
                    <a:gd name="T57" fmla="*/ 0 h 453"/>
                    <a:gd name="T58" fmla="*/ 0 w 147"/>
                    <a:gd name="T59" fmla="*/ 0 h 453"/>
                    <a:gd name="T60" fmla="*/ 0 w 147"/>
                    <a:gd name="T61" fmla="*/ 0 h 453"/>
                    <a:gd name="T62" fmla="*/ 0 w 147"/>
                    <a:gd name="T63" fmla="*/ 0 h 453"/>
                    <a:gd name="T64" fmla="*/ 0 w 147"/>
                    <a:gd name="T65" fmla="*/ 0 h 45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47"/>
                    <a:gd name="T100" fmla="*/ 0 h 453"/>
                    <a:gd name="T101" fmla="*/ 147 w 147"/>
                    <a:gd name="T102" fmla="*/ 453 h 45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47" h="453">
                      <a:moveTo>
                        <a:pt x="102" y="452"/>
                      </a:moveTo>
                      <a:lnTo>
                        <a:pt x="89" y="431"/>
                      </a:lnTo>
                      <a:lnTo>
                        <a:pt x="67" y="404"/>
                      </a:lnTo>
                      <a:lnTo>
                        <a:pt x="45" y="376"/>
                      </a:lnTo>
                      <a:lnTo>
                        <a:pt x="40" y="345"/>
                      </a:lnTo>
                      <a:lnTo>
                        <a:pt x="26" y="308"/>
                      </a:lnTo>
                      <a:lnTo>
                        <a:pt x="12" y="284"/>
                      </a:lnTo>
                      <a:lnTo>
                        <a:pt x="10" y="247"/>
                      </a:lnTo>
                      <a:lnTo>
                        <a:pt x="3" y="224"/>
                      </a:lnTo>
                      <a:lnTo>
                        <a:pt x="0" y="185"/>
                      </a:lnTo>
                      <a:lnTo>
                        <a:pt x="2" y="160"/>
                      </a:lnTo>
                      <a:lnTo>
                        <a:pt x="3" y="128"/>
                      </a:lnTo>
                      <a:lnTo>
                        <a:pt x="8" y="97"/>
                      </a:lnTo>
                      <a:lnTo>
                        <a:pt x="15" y="65"/>
                      </a:lnTo>
                      <a:lnTo>
                        <a:pt x="24" y="29"/>
                      </a:lnTo>
                      <a:lnTo>
                        <a:pt x="34" y="0"/>
                      </a:lnTo>
                      <a:lnTo>
                        <a:pt x="80" y="5"/>
                      </a:lnTo>
                      <a:lnTo>
                        <a:pt x="71" y="33"/>
                      </a:lnTo>
                      <a:lnTo>
                        <a:pt x="59" y="66"/>
                      </a:lnTo>
                      <a:lnTo>
                        <a:pt x="54" y="100"/>
                      </a:lnTo>
                      <a:lnTo>
                        <a:pt x="51" y="129"/>
                      </a:lnTo>
                      <a:lnTo>
                        <a:pt x="46" y="157"/>
                      </a:lnTo>
                      <a:lnTo>
                        <a:pt x="51" y="191"/>
                      </a:lnTo>
                      <a:lnTo>
                        <a:pt x="48" y="216"/>
                      </a:lnTo>
                      <a:lnTo>
                        <a:pt x="58" y="244"/>
                      </a:lnTo>
                      <a:lnTo>
                        <a:pt x="62" y="280"/>
                      </a:lnTo>
                      <a:lnTo>
                        <a:pt x="75" y="302"/>
                      </a:lnTo>
                      <a:lnTo>
                        <a:pt x="83" y="331"/>
                      </a:lnTo>
                      <a:lnTo>
                        <a:pt x="95" y="360"/>
                      </a:lnTo>
                      <a:lnTo>
                        <a:pt x="114" y="381"/>
                      </a:lnTo>
                      <a:lnTo>
                        <a:pt x="129" y="407"/>
                      </a:lnTo>
                      <a:lnTo>
                        <a:pt x="146" y="441"/>
                      </a:lnTo>
                      <a:lnTo>
                        <a:pt x="102" y="452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65" name="Freeform 73"/>
                <p:cNvSpPr>
                  <a:spLocks noChangeArrowheads="1"/>
                </p:cNvSpPr>
                <p:nvPr/>
              </p:nvSpPr>
              <p:spPr bwMode="auto">
                <a:xfrm>
                  <a:off x="1528" y="2420"/>
                  <a:ext cx="406" cy="217"/>
                </a:xfrm>
                <a:custGeom>
                  <a:avLst/>
                  <a:gdLst>
                    <a:gd name="T0" fmla="*/ 0 w 1792"/>
                    <a:gd name="T1" fmla="*/ 0 h 959"/>
                    <a:gd name="T2" fmla="*/ 0 w 1792"/>
                    <a:gd name="T3" fmla="*/ 0 h 959"/>
                    <a:gd name="T4" fmla="*/ 0 w 1792"/>
                    <a:gd name="T5" fmla="*/ 0 h 959"/>
                    <a:gd name="T6" fmla="*/ 0 60000 65536"/>
                    <a:gd name="T7" fmla="*/ 0 60000 65536"/>
                    <a:gd name="T8" fmla="*/ 0 60000 65536"/>
                    <a:gd name="T9" fmla="*/ 0 w 1792"/>
                    <a:gd name="T10" fmla="*/ 0 h 959"/>
                    <a:gd name="T11" fmla="*/ 1792 w 1792"/>
                    <a:gd name="T12" fmla="*/ 959 h 95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92" h="959">
                      <a:moveTo>
                        <a:pt x="0" y="0"/>
                      </a:moveTo>
                      <a:lnTo>
                        <a:pt x="1791" y="95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6" name="Group 74"/>
            <p:cNvGrpSpPr>
              <a:grpSpLocks/>
            </p:cNvGrpSpPr>
            <p:nvPr/>
          </p:nvGrpSpPr>
          <p:grpSpPr bwMode="auto">
            <a:xfrm>
              <a:off x="1146" y="3012"/>
              <a:ext cx="763" cy="640"/>
              <a:chOff x="1146" y="3012"/>
              <a:chExt cx="763" cy="640"/>
            </a:xfrm>
          </p:grpSpPr>
          <p:grpSp>
            <p:nvGrpSpPr>
              <p:cNvPr id="44141" name="Group 75"/>
              <p:cNvGrpSpPr>
                <a:grpSpLocks/>
              </p:cNvGrpSpPr>
              <p:nvPr/>
            </p:nvGrpSpPr>
            <p:grpSpPr bwMode="auto">
              <a:xfrm>
                <a:off x="1327" y="3012"/>
                <a:ext cx="582" cy="628"/>
                <a:chOff x="1327" y="3012"/>
                <a:chExt cx="582" cy="628"/>
              </a:xfrm>
            </p:grpSpPr>
            <p:grpSp>
              <p:nvGrpSpPr>
                <p:cNvPr id="44152" name="Group 76"/>
                <p:cNvGrpSpPr>
                  <a:grpSpLocks/>
                </p:cNvGrpSpPr>
                <p:nvPr/>
              </p:nvGrpSpPr>
              <p:grpSpPr bwMode="auto">
                <a:xfrm>
                  <a:off x="1389" y="3012"/>
                  <a:ext cx="520" cy="628"/>
                  <a:chOff x="1389" y="3012"/>
                  <a:chExt cx="520" cy="628"/>
                </a:xfrm>
              </p:grpSpPr>
              <p:sp>
                <p:nvSpPr>
                  <p:cNvPr id="44159" name="Freeform 77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3134"/>
                    <a:ext cx="89" cy="417"/>
                  </a:xfrm>
                  <a:custGeom>
                    <a:avLst/>
                    <a:gdLst>
                      <a:gd name="T0" fmla="*/ 0 w 391"/>
                      <a:gd name="T1" fmla="*/ 0 h 1840"/>
                      <a:gd name="T2" fmla="*/ 0 w 391"/>
                      <a:gd name="T3" fmla="*/ 0 h 1840"/>
                      <a:gd name="T4" fmla="*/ 0 w 391"/>
                      <a:gd name="T5" fmla="*/ 0 h 1840"/>
                      <a:gd name="T6" fmla="*/ 0 w 391"/>
                      <a:gd name="T7" fmla="*/ 0 h 1840"/>
                      <a:gd name="T8" fmla="*/ 0 w 391"/>
                      <a:gd name="T9" fmla="*/ 0 h 1840"/>
                      <a:gd name="T10" fmla="*/ 0 w 391"/>
                      <a:gd name="T11" fmla="*/ 0 h 1840"/>
                      <a:gd name="T12" fmla="*/ 0 w 391"/>
                      <a:gd name="T13" fmla="*/ 0 h 1840"/>
                      <a:gd name="T14" fmla="*/ 0 w 391"/>
                      <a:gd name="T15" fmla="*/ 0 h 1840"/>
                      <a:gd name="T16" fmla="*/ 0 w 391"/>
                      <a:gd name="T17" fmla="*/ 0 h 1840"/>
                      <a:gd name="T18" fmla="*/ 0 w 391"/>
                      <a:gd name="T19" fmla="*/ 0 h 1840"/>
                      <a:gd name="T20" fmla="*/ 0 w 391"/>
                      <a:gd name="T21" fmla="*/ 0 h 1840"/>
                      <a:gd name="T22" fmla="*/ 0 w 391"/>
                      <a:gd name="T23" fmla="*/ 0 h 1840"/>
                      <a:gd name="T24" fmla="*/ 0 w 391"/>
                      <a:gd name="T25" fmla="*/ 0 h 1840"/>
                      <a:gd name="T26" fmla="*/ 0 w 391"/>
                      <a:gd name="T27" fmla="*/ 0 h 1840"/>
                      <a:gd name="T28" fmla="*/ 0 w 391"/>
                      <a:gd name="T29" fmla="*/ 0 h 1840"/>
                      <a:gd name="T30" fmla="*/ 0 w 391"/>
                      <a:gd name="T31" fmla="*/ 0 h 1840"/>
                      <a:gd name="T32" fmla="*/ 0 w 391"/>
                      <a:gd name="T33" fmla="*/ 0 h 1840"/>
                      <a:gd name="T34" fmla="*/ 0 w 391"/>
                      <a:gd name="T35" fmla="*/ 0 h 1840"/>
                      <a:gd name="T36" fmla="*/ 0 w 391"/>
                      <a:gd name="T37" fmla="*/ 0 h 1840"/>
                      <a:gd name="T38" fmla="*/ 0 w 391"/>
                      <a:gd name="T39" fmla="*/ 0 h 1840"/>
                      <a:gd name="T40" fmla="*/ 0 w 391"/>
                      <a:gd name="T41" fmla="*/ 0 h 1840"/>
                      <a:gd name="T42" fmla="*/ 0 w 391"/>
                      <a:gd name="T43" fmla="*/ 0 h 1840"/>
                      <a:gd name="T44" fmla="*/ 0 w 391"/>
                      <a:gd name="T45" fmla="*/ 0 h 1840"/>
                      <a:gd name="T46" fmla="*/ 0 w 391"/>
                      <a:gd name="T47" fmla="*/ 0 h 1840"/>
                      <a:gd name="T48" fmla="*/ 0 w 391"/>
                      <a:gd name="T49" fmla="*/ 0 h 1840"/>
                      <a:gd name="T50" fmla="*/ 0 w 391"/>
                      <a:gd name="T51" fmla="*/ 0 h 1840"/>
                      <a:gd name="T52" fmla="*/ 0 w 391"/>
                      <a:gd name="T53" fmla="*/ 0 h 1840"/>
                      <a:gd name="T54" fmla="*/ 0 w 391"/>
                      <a:gd name="T55" fmla="*/ 0 h 1840"/>
                      <a:gd name="T56" fmla="*/ 0 w 391"/>
                      <a:gd name="T57" fmla="*/ 0 h 1840"/>
                      <a:gd name="T58" fmla="*/ 0 w 391"/>
                      <a:gd name="T59" fmla="*/ 0 h 1840"/>
                      <a:gd name="T60" fmla="*/ 0 w 391"/>
                      <a:gd name="T61" fmla="*/ 0 h 1840"/>
                      <a:gd name="T62" fmla="*/ 0 w 391"/>
                      <a:gd name="T63" fmla="*/ 0 h 1840"/>
                      <a:gd name="T64" fmla="*/ 0 w 391"/>
                      <a:gd name="T65" fmla="*/ 0 h 1840"/>
                      <a:gd name="T66" fmla="*/ 0 w 391"/>
                      <a:gd name="T67" fmla="*/ 0 h 1840"/>
                      <a:gd name="T68" fmla="*/ 0 w 391"/>
                      <a:gd name="T69" fmla="*/ 0 h 1840"/>
                      <a:gd name="T70" fmla="*/ 0 w 391"/>
                      <a:gd name="T71" fmla="*/ 0 h 1840"/>
                      <a:gd name="T72" fmla="*/ 0 w 391"/>
                      <a:gd name="T73" fmla="*/ 0 h 1840"/>
                      <a:gd name="T74" fmla="*/ 0 w 391"/>
                      <a:gd name="T75" fmla="*/ 0 h 1840"/>
                      <a:gd name="T76" fmla="*/ 0 w 391"/>
                      <a:gd name="T77" fmla="*/ 0 h 1840"/>
                      <a:gd name="T78" fmla="*/ 0 w 391"/>
                      <a:gd name="T79" fmla="*/ 0 h 1840"/>
                      <a:gd name="T80" fmla="*/ 0 w 391"/>
                      <a:gd name="T81" fmla="*/ 0 h 1840"/>
                      <a:gd name="T82" fmla="*/ 0 w 391"/>
                      <a:gd name="T83" fmla="*/ 0 h 1840"/>
                      <a:gd name="T84" fmla="*/ 0 w 391"/>
                      <a:gd name="T85" fmla="*/ 0 h 1840"/>
                      <a:gd name="T86" fmla="*/ 0 w 391"/>
                      <a:gd name="T87" fmla="*/ 0 h 1840"/>
                      <a:gd name="T88" fmla="*/ 0 w 391"/>
                      <a:gd name="T89" fmla="*/ 0 h 1840"/>
                      <a:gd name="T90" fmla="*/ 0 w 391"/>
                      <a:gd name="T91" fmla="*/ 0 h 1840"/>
                      <a:gd name="T92" fmla="*/ 0 w 391"/>
                      <a:gd name="T93" fmla="*/ 0 h 1840"/>
                      <a:gd name="T94" fmla="*/ 0 w 391"/>
                      <a:gd name="T95" fmla="*/ 0 h 1840"/>
                      <a:gd name="T96" fmla="*/ 0 w 391"/>
                      <a:gd name="T97" fmla="*/ 0 h 1840"/>
                      <a:gd name="T98" fmla="*/ 0 w 391"/>
                      <a:gd name="T99" fmla="*/ 0 h 1840"/>
                      <a:gd name="T100" fmla="*/ 0 w 391"/>
                      <a:gd name="T101" fmla="*/ 0 h 1840"/>
                      <a:gd name="T102" fmla="*/ 0 w 391"/>
                      <a:gd name="T103" fmla="*/ 0 h 1840"/>
                      <a:gd name="T104" fmla="*/ 0 w 391"/>
                      <a:gd name="T105" fmla="*/ 0 h 1840"/>
                      <a:gd name="T106" fmla="*/ 0 w 391"/>
                      <a:gd name="T107" fmla="*/ 0 h 1840"/>
                      <a:gd name="T108" fmla="*/ 0 w 391"/>
                      <a:gd name="T109" fmla="*/ 0 h 184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91"/>
                      <a:gd name="T166" fmla="*/ 0 h 1840"/>
                      <a:gd name="T167" fmla="*/ 391 w 391"/>
                      <a:gd name="T168" fmla="*/ 1840 h 1840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91" h="1840">
                        <a:moveTo>
                          <a:pt x="48" y="1839"/>
                        </a:moveTo>
                        <a:lnTo>
                          <a:pt x="86" y="1772"/>
                        </a:lnTo>
                        <a:lnTo>
                          <a:pt x="119" y="1718"/>
                        </a:lnTo>
                        <a:lnTo>
                          <a:pt x="151" y="1658"/>
                        </a:lnTo>
                        <a:lnTo>
                          <a:pt x="188" y="1586"/>
                        </a:lnTo>
                        <a:lnTo>
                          <a:pt x="214" y="1523"/>
                        </a:lnTo>
                        <a:lnTo>
                          <a:pt x="241" y="1462"/>
                        </a:lnTo>
                        <a:lnTo>
                          <a:pt x="264" y="1384"/>
                        </a:lnTo>
                        <a:lnTo>
                          <a:pt x="287" y="1314"/>
                        </a:lnTo>
                        <a:lnTo>
                          <a:pt x="314" y="1245"/>
                        </a:lnTo>
                        <a:lnTo>
                          <a:pt x="327" y="1159"/>
                        </a:lnTo>
                        <a:lnTo>
                          <a:pt x="336" y="1087"/>
                        </a:lnTo>
                        <a:lnTo>
                          <a:pt x="358" y="1025"/>
                        </a:lnTo>
                        <a:lnTo>
                          <a:pt x="367" y="929"/>
                        </a:lnTo>
                        <a:lnTo>
                          <a:pt x="372" y="861"/>
                        </a:lnTo>
                        <a:lnTo>
                          <a:pt x="376" y="789"/>
                        </a:lnTo>
                        <a:lnTo>
                          <a:pt x="390" y="708"/>
                        </a:lnTo>
                        <a:lnTo>
                          <a:pt x="384" y="636"/>
                        </a:lnTo>
                        <a:lnTo>
                          <a:pt x="379" y="564"/>
                        </a:lnTo>
                        <a:lnTo>
                          <a:pt x="369" y="479"/>
                        </a:lnTo>
                        <a:lnTo>
                          <a:pt x="370" y="419"/>
                        </a:lnTo>
                        <a:lnTo>
                          <a:pt x="355" y="341"/>
                        </a:lnTo>
                        <a:lnTo>
                          <a:pt x="350" y="266"/>
                        </a:lnTo>
                        <a:lnTo>
                          <a:pt x="327" y="195"/>
                        </a:lnTo>
                        <a:lnTo>
                          <a:pt x="312" y="129"/>
                        </a:lnTo>
                        <a:lnTo>
                          <a:pt x="288" y="66"/>
                        </a:lnTo>
                        <a:lnTo>
                          <a:pt x="259" y="0"/>
                        </a:lnTo>
                        <a:lnTo>
                          <a:pt x="201" y="70"/>
                        </a:lnTo>
                        <a:lnTo>
                          <a:pt x="222" y="128"/>
                        </a:lnTo>
                        <a:lnTo>
                          <a:pt x="245" y="182"/>
                        </a:lnTo>
                        <a:lnTo>
                          <a:pt x="258" y="248"/>
                        </a:lnTo>
                        <a:lnTo>
                          <a:pt x="271" y="312"/>
                        </a:lnTo>
                        <a:lnTo>
                          <a:pt x="281" y="382"/>
                        </a:lnTo>
                        <a:lnTo>
                          <a:pt x="287" y="441"/>
                        </a:lnTo>
                        <a:lnTo>
                          <a:pt x="301" y="515"/>
                        </a:lnTo>
                        <a:lnTo>
                          <a:pt x="306" y="584"/>
                        </a:lnTo>
                        <a:lnTo>
                          <a:pt x="307" y="643"/>
                        </a:lnTo>
                        <a:lnTo>
                          <a:pt x="307" y="726"/>
                        </a:lnTo>
                        <a:lnTo>
                          <a:pt x="297" y="793"/>
                        </a:lnTo>
                        <a:lnTo>
                          <a:pt x="290" y="860"/>
                        </a:lnTo>
                        <a:lnTo>
                          <a:pt x="289" y="927"/>
                        </a:lnTo>
                        <a:lnTo>
                          <a:pt x="281" y="1005"/>
                        </a:lnTo>
                        <a:lnTo>
                          <a:pt x="277" y="1068"/>
                        </a:lnTo>
                        <a:lnTo>
                          <a:pt x="250" y="1141"/>
                        </a:lnTo>
                        <a:lnTo>
                          <a:pt x="240" y="1208"/>
                        </a:lnTo>
                        <a:lnTo>
                          <a:pt x="226" y="1276"/>
                        </a:lnTo>
                        <a:lnTo>
                          <a:pt x="198" y="1349"/>
                        </a:lnTo>
                        <a:lnTo>
                          <a:pt x="179" y="1411"/>
                        </a:lnTo>
                        <a:lnTo>
                          <a:pt x="151" y="1470"/>
                        </a:lnTo>
                        <a:lnTo>
                          <a:pt x="125" y="1537"/>
                        </a:lnTo>
                        <a:lnTo>
                          <a:pt x="97" y="1592"/>
                        </a:lnTo>
                        <a:lnTo>
                          <a:pt x="70" y="1656"/>
                        </a:lnTo>
                        <a:lnTo>
                          <a:pt x="30" y="1705"/>
                        </a:lnTo>
                        <a:lnTo>
                          <a:pt x="0" y="1755"/>
                        </a:lnTo>
                        <a:lnTo>
                          <a:pt x="48" y="183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60" name="Freeform 78"/>
                  <p:cNvSpPr>
                    <a:spLocks noChangeArrowheads="1"/>
                  </p:cNvSpPr>
                  <p:nvPr/>
                </p:nvSpPr>
                <p:spPr bwMode="auto">
                  <a:xfrm>
                    <a:off x="1389" y="3012"/>
                    <a:ext cx="521" cy="629"/>
                  </a:xfrm>
                  <a:custGeom>
                    <a:avLst/>
                    <a:gdLst>
                      <a:gd name="T0" fmla="*/ 0 w 2297"/>
                      <a:gd name="T1" fmla="*/ 0 h 2773"/>
                      <a:gd name="T2" fmla="*/ 0 w 2297"/>
                      <a:gd name="T3" fmla="*/ 0 h 2773"/>
                      <a:gd name="T4" fmla="*/ 0 w 2297"/>
                      <a:gd name="T5" fmla="*/ 0 h 2773"/>
                      <a:gd name="T6" fmla="*/ 0 60000 65536"/>
                      <a:gd name="T7" fmla="*/ 0 60000 65536"/>
                      <a:gd name="T8" fmla="*/ 0 60000 65536"/>
                      <a:gd name="T9" fmla="*/ 0 w 2297"/>
                      <a:gd name="T10" fmla="*/ 0 h 2773"/>
                      <a:gd name="T11" fmla="*/ 2297 w 2297"/>
                      <a:gd name="T12" fmla="*/ 2773 h 27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7" h="2773">
                        <a:moveTo>
                          <a:pt x="2296" y="0"/>
                        </a:moveTo>
                        <a:lnTo>
                          <a:pt x="0" y="2772"/>
                        </a:lnTo>
                        <a:lnTo>
                          <a:pt x="22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53" name="Group 79"/>
                <p:cNvGrpSpPr>
                  <a:grpSpLocks/>
                </p:cNvGrpSpPr>
                <p:nvPr/>
              </p:nvGrpSpPr>
              <p:grpSpPr bwMode="auto">
                <a:xfrm>
                  <a:off x="1384" y="3089"/>
                  <a:ext cx="429" cy="464"/>
                  <a:chOff x="1384" y="3089"/>
                  <a:chExt cx="429" cy="464"/>
                </a:xfrm>
              </p:grpSpPr>
              <p:sp>
                <p:nvSpPr>
                  <p:cNvPr id="44157" name="Freeform 80"/>
                  <p:cNvSpPr>
                    <a:spLocks noChangeArrowheads="1"/>
                  </p:cNvSpPr>
                  <p:nvPr/>
                </p:nvSpPr>
                <p:spPr bwMode="auto">
                  <a:xfrm>
                    <a:off x="1730" y="3206"/>
                    <a:ext cx="57" cy="259"/>
                  </a:xfrm>
                  <a:custGeom>
                    <a:avLst/>
                    <a:gdLst>
                      <a:gd name="T0" fmla="*/ 0 w 251"/>
                      <a:gd name="T1" fmla="*/ 0 h 1143"/>
                      <a:gd name="T2" fmla="*/ 0 w 251"/>
                      <a:gd name="T3" fmla="*/ 0 h 1143"/>
                      <a:gd name="T4" fmla="*/ 0 w 251"/>
                      <a:gd name="T5" fmla="*/ 0 h 1143"/>
                      <a:gd name="T6" fmla="*/ 0 w 251"/>
                      <a:gd name="T7" fmla="*/ 0 h 1143"/>
                      <a:gd name="T8" fmla="*/ 0 w 251"/>
                      <a:gd name="T9" fmla="*/ 0 h 1143"/>
                      <a:gd name="T10" fmla="*/ 0 w 251"/>
                      <a:gd name="T11" fmla="*/ 0 h 1143"/>
                      <a:gd name="T12" fmla="*/ 0 w 251"/>
                      <a:gd name="T13" fmla="*/ 0 h 1143"/>
                      <a:gd name="T14" fmla="*/ 0 w 251"/>
                      <a:gd name="T15" fmla="*/ 0 h 1143"/>
                      <a:gd name="T16" fmla="*/ 0 w 251"/>
                      <a:gd name="T17" fmla="*/ 0 h 1143"/>
                      <a:gd name="T18" fmla="*/ 0 w 251"/>
                      <a:gd name="T19" fmla="*/ 0 h 1143"/>
                      <a:gd name="T20" fmla="*/ 0 w 251"/>
                      <a:gd name="T21" fmla="*/ 0 h 1143"/>
                      <a:gd name="T22" fmla="*/ 0 w 251"/>
                      <a:gd name="T23" fmla="*/ 0 h 1143"/>
                      <a:gd name="T24" fmla="*/ 0 w 251"/>
                      <a:gd name="T25" fmla="*/ 0 h 1143"/>
                      <a:gd name="T26" fmla="*/ 0 w 251"/>
                      <a:gd name="T27" fmla="*/ 0 h 1143"/>
                      <a:gd name="T28" fmla="*/ 0 w 251"/>
                      <a:gd name="T29" fmla="*/ 0 h 1143"/>
                      <a:gd name="T30" fmla="*/ 0 w 251"/>
                      <a:gd name="T31" fmla="*/ 0 h 1143"/>
                      <a:gd name="T32" fmla="*/ 0 w 251"/>
                      <a:gd name="T33" fmla="*/ 0 h 1143"/>
                      <a:gd name="T34" fmla="*/ 0 w 251"/>
                      <a:gd name="T35" fmla="*/ 0 h 1143"/>
                      <a:gd name="T36" fmla="*/ 0 w 251"/>
                      <a:gd name="T37" fmla="*/ 0 h 1143"/>
                      <a:gd name="T38" fmla="*/ 0 w 251"/>
                      <a:gd name="T39" fmla="*/ 0 h 1143"/>
                      <a:gd name="T40" fmla="*/ 0 w 251"/>
                      <a:gd name="T41" fmla="*/ 0 h 1143"/>
                      <a:gd name="T42" fmla="*/ 0 w 251"/>
                      <a:gd name="T43" fmla="*/ 0 h 1143"/>
                      <a:gd name="T44" fmla="*/ 0 w 251"/>
                      <a:gd name="T45" fmla="*/ 0 h 1143"/>
                      <a:gd name="T46" fmla="*/ 0 w 251"/>
                      <a:gd name="T47" fmla="*/ 0 h 1143"/>
                      <a:gd name="T48" fmla="*/ 0 w 251"/>
                      <a:gd name="T49" fmla="*/ 0 h 1143"/>
                      <a:gd name="T50" fmla="*/ 0 w 251"/>
                      <a:gd name="T51" fmla="*/ 0 h 1143"/>
                      <a:gd name="T52" fmla="*/ 0 w 251"/>
                      <a:gd name="T53" fmla="*/ 0 h 1143"/>
                      <a:gd name="T54" fmla="*/ 0 w 251"/>
                      <a:gd name="T55" fmla="*/ 0 h 1143"/>
                      <a:gd name="T56" fmla="*/ 0 w 251"/>
                      <a:gd name="T57" fmla="*/ 0 h 1143"/>
                      <a:gd name="T58" fmla="*/ 0 w 251"/>
                      <a:gd name="T59" fmla="*/ 0 h 1143"/>
                      <a:gd name="T60" fmla="*/ 0 w 251"/>
                      <a:gd name="T61" fmla="*/ 0 h 1143"/>
                      <a:gd name="T62" fmla="*/ 0 w 251"/>
                      <a:gd name="T63" fmla="*/ 0 h 1143"/>
                      <a:gd name="T64" fmla="*/ 0 w 251"/>
                      <a:gd name="T65" fmla="*/ 0 h 1143"/>
                      <a:gd name="T66" fmla="*/ 0 w 251"/>
                      <a:gd name="T67" fmla="*/ 0 h 1143"/>
                      <a:gd name="T68" fmla="*/ 0 w 251"/>
                      <a:gd name="T69" fmla="*/ 0 h 1143"/>
                      <a:gd name="T70" fmla="*/ 0 w 251"/>
                      <a:gd name="T71" fmla="*/ 0 h 1143"/>
                      <a:gd name="T72" fmla="*/ 0 w 251"/>
                      <a:gd name="T73" fmla="*/ 0 h 1143"/>
                      <a:gd name="T74" fmla="*/ 0 w 251"/>
                      <a:gd name="T75" fmla="*/ 0 h 1143"/>
                      <a:gd name="T76" fmla="*/ 0 w 251"/>
                      <a:gd name="T77" fmla="*/ 0 h 1143"/>
                      <a:gd name="T78" fmla="*/ 0 w 251"/>
                      <a:gd name="T79" fmla="*/ 0 h 1143"/>
                      <a:gd name="T80" fmla="*/ 0 w 251"/>
                      <a:gd name="T81" fmla="*/ 0 h 1143"/>
                      <a:gd name="T82" fmla="*/ 0 w 251"/>
                      <a:gd name="T83" fmla="*/ 0 h 1143"/>
                      <a:gd name="T84" fmla="*/ 0 w 251"/>
                      <a:gd name="T85" fmla="*/ 0 h 1143"/>
                      <a:gd name="T86" fmla="*/ 0 w 251"/>
                      <a:gd name="T87" fmla="*/ 0 h 1143"/>
                      <a:gd name="T88" fmla="*/ 0 w 251"/>
                      <a:gd name="T89" fmla="*/ 0 h 1143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51"/>
                      <a:gd name="T136" fmla="*/ 0 h 1143"/>
                      <a:gd name="T137" fmla="*/ 251 w 251"/>
                      <a:gd name="T138" fmla="*/ 1143 h 1143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51" h="1143">
                        <a:moveTo>
                          <a:pt x="51" y="1142"/>
                        </a:moveTo>
                        <a:lnTo>
                          <a:pt x="73" y="1097"/>
                        </a:lnTo>
                        <a:lnTo>
                          <a:pt x="99" y="1048"/>
                        </a:lnTo>
                        <a:lnTo>
                          <a:pt x="126" y="999"/>
                        </a:lnTo>
                        <a:lnTo>
                          <a:pt x="148" y="957"/>
                        </a:lnTo>
                        <a:lnTo>
                          <a:pt x="163" y="892"/>
                        </a:lnTo>
                        <a:lnTo>
                          <a:pt x="181" y="839"/>
                        </a:lnTo>
                        <a:lnTo>
                          <a:pt x="193" y="782"/>
                        </a:lnTo>
                        <a:lnTo>
                          <a:pt x="207" y="724"/>
                        </a:lnTo>
                        <a:lnTo>
                          <a:pt x="219" y="667"/>
                        </a:lnTo>
                        <a:lnTo>
                          <a:pt x="230" y="610"/>
                        </a:lnTo>
                        <a:lnTo>
                          <a:pt x="240" y="555"/>
                        </a:lnTo>
                        <a:lnTo>
                          <a:pt x="245" y="498"/>
                        </a:lnTo>
                        <a:lnTo>
                          <a:pt x="246" y="447"/>
                        </a:lnTo>
                        <a:lnTo>
                          <a:pt x="245" y="383"/>
                        </a:lnTo>
                        <a:lnTo>
                          <a:pt x="250" y="327"/>
                        </a:lnTo>
                        <a:lnTo>
                          <a:pt x="244" y="269"/>
                        </a:lnTo>
                        <a:lnTo>
                          <a:pt x="238" y="219"/>
                        </a:lnTo>
                        <a:lnTo>
                          <a:pt x="226" y="157"/>
                        </a:lnTo>
                        <a:lnTo>
                          <a:pt x="211" y="104"/>
                        </a:lnTo>
                        <a:lnTo>
                          <a:pt x="205" y="57"/>
                        </a:lnTo>
                        <a:lnTo>
                          <a:pt x="187" y="0"/>
                        </a:lnTo>
                        <a:lnTo>
                          <a:pt x="127" y="50"/>
                        </a:lnTo>
                        <a:lnTo>
                          <a:pt x="140" y="85"/>
                        </a:lnTo>
                        <a:lnTo>
                          <a:pt x="153" y="145"/>
                        </a:lnTo>
                        <a:lnTo>
                          <a:pt x="160" y="194"/>
                        </a:lnTo>
                        <a:lnTo>
                          <a:pt x="169" y="233"/>
                        </a:lnTo>
                        <a:lnTo>
                          <a:pt x="177" y="287"/>
                        </a:lnTo>
                        <a:lnTo>
                          <a:pt x="184" y="339"/>
                        </a:lnTo>
                        <a:lnTo>
                          <a:pt x="184" y="398"/>
                        </a:lnTo>
                        <a:lnTo>
                          <a:pt x="182" y="443"/>
                        </a:lnTo>
                        <a:lnTo>
                          <a:pt x="182" y="510"/>
                        </a:lnTo>
                        <a:lnTo>
                          <a:pt x="174" y="549"/>
                        </a:lnTo>
                        <a:lnTo>
                          <a:pt x="172" y="601"/>
                        </a:lnTo>
                        <a:lnTo>
                          <a:pt x="160" y="656"/>
                        </a:lnTo>
                        <a:lnTo>
                          <a:pt x="149" y="707"/>
                        </a:lnTo>
                        <a:lnTo>
                          <a:pt x="138" y="761"/>
                        </a:lnTo>
                        <a:lnTo>
                          <a:pt x="123" y="819"/>
                        </a:lnTo>
                        <a:lnTo>
                          <a:pt x="106" y="858"/>
                        </a:lnTo>
                        <a:lnTo>
                          <a:pt x="89" y="911"/>
                        </a:lnTo>
                        <a:lnTo>
                          <a:pt x="71" y="962"/>
                        </a:lnTo>
                        <a:lnTo>
                          <a:pt x="47" y="1004"/>
                        </a:lnTo>
                        <a:lnTo>
                          <a:pt x="24" y="1048"/>
                        </a:lnTo>
                        <a:lnTo>
                          <a:pt x="0" y="1096"/>
                        </a:lnTo>
                        <a:lnTo>
                          <a:pt x="51" y="1142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58" name="Freeform 81"/>
                  <p:cNvSpPr>
                    <a:spLocks noChangeArrowheads="1"/>
                  </p:cNvSpPr>
                  <p:nvPr/>
                </p:nvSpPr>
                <p:spPr bwMode="auto">
                  <a:xfrm>
                    <a:off x="1384" y="3089"/>
                    <a:ext cx="430" cy="465"/>
                  </a:xfrm>
                  <a:custGeom>
                    <a:avLst/>
                    <a:gdLst>
                      <a:gd name="T0" fmla="*/ 0 w 1897"/>
                      <a:gd name="T1" fmla="*/ 0 h 2050"/>
                      <a:gd name="T2" fmla="*/ 0 w 1897"/>
                      <a:gd name="T3" fmla="*/ 0 h 2050"/>
                      <a:gd name="T4" fmla="*/ 0 w 1897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50"/>
                      <a:gd name="T11" fmla="*/ 1897 w 1897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50">
                        <a:moveTo>
                          <a:pt x="1896" y="0"/>
                        </a:moveTo>
                        <a:lnTo>
                          <a:pt x="0" y="2049"/>
                        </a:lnTo>
                        <a:lnTo>
                          <a:pt x="18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54" name="Group 82"/>
                <p:cNvGrpSpPr>
                  <a:grpSpLocks/>
                </p:cNvGrpSpPr>
                <p:nvPr/>
              </p:nvGrpSpPr>
              <p:grpSpPr bwMode="auto">
                <a:xfrm>
                  <a:off x="1327" y="3198"/>
                  <a:ext cx="394" cy="226"/>
                  <a:chOff x="1327" y="3198"/>
                  <a:chExt cx="394" cy="226"/>
                </a:xfrm>
              </p:grpSpPr>
              <p:sp>
                <p:nvSpPr>
                  <p:cNvPr id="44155" name="Freeform 83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3277"/>
                    <a:ext cx="30" cy="104"/>
                  </a:xfrm>
                  <a:custGeom>
                    <a:avLst/>
                    <a:gdLst>
                      <a:gd name="T0" fmla="*/ 0 w 131"/>
                      <a:gd name="T1" fmla="*/ 0 h 460"/>
                      <a:gd name="T2" fmla="*/ 0 w 131"/>
                      <a:gd name="T3" fmla="*/ 0 h 460"/>
                      <a:gd name="T4" fmla="*/ 0 w 131"/>
                      <a:gd name="T5" fmla="*/ 0 h 460"/>
                      <a:gd name="T6" fmla="*/ 0 w 131"/>
                      <a:gd name="T7" fmla="*/ 0 h 460"/>
                      <a:gd name="T8" fmla="*/ 0 w 131"/>
                      <a:gd name="T9" fmla="*/ 0 h 460"/>
                      <a:gd name="T10" fmla="*/ 0 w 131"/>
                      <a:gd name="T11" fmla="*/ 0 h 460"/>
                      <a:gd name="T12" fmla="*/ 0 w 131"/>
                      <a:gd name="T13" fmla="*/ 0 h 460"/>
                      <a:gd name="T14" fmla="*/ 0 w 131"/>
                      <a:gd name="T15" fmla="*/ 0 h 460"/>
                      <a:gd name="T16" fmla="*/ 0 w 131"/>
                      <a:gd name="T17" fmla="*/ 0 h 460"/>
                      <a:gd name="T18" fmla="*/ 0 w 131"/>
                      <a:gd name="T19" fmla="*/ 0 h 460"/>
                      <a:gd name="T20" fmla="*/ 0 w 131"/>
                      <a:gd name="T21" fmla="*/ 0 h 460"/>
                      <a:gd name="T22" fmla="*/ 0 w 131"/>
                      <a:gd name="T23" fmla="*/ 0 h 460"/>
                      <a:gd name="T24" fmla="*/ 0 w 131"/>
                      <a:gd name="T25" fmla="*/ 0 h 460"/>
                      <a:gd name="T26" fmla="*/ 0 w 131"/>
                      <a:gd name="T27" fmla="*/ 0 h 460"/>
                      <a:gd name="T28" fmla="*/ 0 w 131"/>
                      <a:gd name="T29" fmla="*/ 0 h 460"/>
                      <a:gd name="T30" fmla="*/ 0 w 131"/>
                      <a:gd name="T31" fmla="*/ 0 h 460"/>
                      <a:gd name="T32" fmla="*/ 0 w 131"/>
                      <a:gd name="T33" fmla="*/ 0 h 460"/>
                      <a:gd name="T34" fmla="*/ 0 w 131"/>
                      <a:gd name="T35" fmla="*/ 0 h 460"/>
                      <a:gd name="T36" fmla="*/ 0 w 131"/>
                      <a:gd name="T37" fmla="*/ 0 h 460"/>
                      <a:gd name="T38" fmla="*/ 0 w 131"/>
                      <a:gd name="T39" fmla="*/ 0 h 460"/>
                      <a:gd name="T40" fmla="*/ 0 w 131"/>
                      <a:gd name="T41" fmla="*/ 0 h 460"/>
                      <a:gd name="T42" fmla="*/ 0 w 131"/>
                      <a:gd name="T43" fmla="*/ 0 h 460"/>
                      <a:gd name="T44" fmla="*/ 0 w 131"/>
                      <a:gd name="T45" fmla="*/ 0 h 460"/>
                      <a:gd name="T46" fmla="*/ 0 w 131"/>
                      <a:gd name="T47" fmla="*/ 0 h 460"/>
                      <a:gd name="T48" fmla="*/ 0 w 131"/>
                      <a:gd name="T49" fmla="*/ 0 h 460"/>
                      <a:gd name="T50" fmla="*/ 0 w 131"/>
                      <a:gd name="T51" fmla="*/ 0 h 460"/>
                      <a:gd name="T52" fmla="*/ 0 w 131"/>
                      <a:gd name="T53" fmla="*/ 0 h 460"/>
                      <a:gd name="T54" fmla="*/ 0 w 131"/>
                      <a:gd name="T55" fmla="*/ 0 h 460"/>
                      <a:gd name="T56" fmla="*/ 0 w 131"/>
                      <a:gd name="T57" fmla="*/ 0 h 460"/>
                      <a:gd name="T58" fmla="*/ 0 w 131"/>
                      <a:gd name="T59" fmla="*/ 0 h 460"/>
                      <a:gd name="T60" fmla="*/ 0 w 131"/>
                      <a:gd name="T61" fmla="*/ 0 h 460"/>
                      <a:gd name="T62" fmla="*/ 0 w 131"/>
                      <a:gd name="T63" fmla="*/ 0 h 460"/>
                      <a:gd name="T64" fmla="*/ 0 w 131"/>
                      <a:gd name="T65" fmla="*/ 0 h 460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1"/>
                      <a:gd name="T100" fmla="*/ 0 h 460"/>
                      <a:gd name="T101" fmla="*/ 131 w 131"/>
                      <a:gd name="T102" fmla="*/ 460 h 460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1" h="460">
                        <a:moveTo>
                          <a:pt x="36" y="459"/>
                        </a:moveTo>
                        <a:lnTo>
                          <a:pt x="51" y="432"/>
                        </a:lnTo>
                        <a:lnTo>
                          <a:pt x="71" y="403"/>
                        </a:lnTo>
                        <a:lnTo>
                          <a:pt x="93" y="380"/>
                        </a:lnTo>
                        <a:lnTo>
                          <a:pt x="110" y="349"/>
                        </a:lnTo>
                        <a:lnTo>
                          <a:pt x="113" y="311"/>
                        </a:lnTo>
                        <a:lnTo>
                          <a:pt x="120" y="287"/>
                        </a:lnTo>
                        <a:lnTo>
                          <a:pt x="127" y="251"/>
                        </a:lnTo>
                        <a:lnTo>
                          <a:pt x="122" y="225"/>
                        </a:lnTo>
                        <a:lnTo>
                          <a:pt x="130" y="191"/>
                        </a:lnTo>
                        <a:lnTo>
                          <a:pt x="130" y="158"/>
                        </a:lnTo>
                        <a:lnTo>
                          <a:pt x="128" y="126"/>
                        </a:lnTo>
                        <a:lnTo>
                          <a:pt x="128" y="101"/>
                        </a:lnTo>
                        <a:lnTo>
                          <a:pt x="118" y="63"/>
                        </a:lnTo>
                        <a:lnTo>
                          <a:pt x="106" y="29"/>
                        </a:lnTo>
                        <a:lnTo>
                          <a:pt x="90" y="0"/>
                        </a:lnTo>
                        <a:lnTo>
                          <a:pt x="50" y="18"/>
                        </a:lnTo>
                        <a:lnTo>
                          <a:pt x="57" y="36"/>
                        </a:lnTo>
                        <a:lnTo>
                          <a:pt x="76" y="72"/>
                        </a:lnTo>
                        <a:lnTo>
                          <a:pt x="88" y="91"/>
                        </a:lnTo>
                        <a:lnTo>
                          <a:pt x="86" y="129"/>
                        </a:lnTo>
                        <a:lnTo>
                          <a:pt x="94" y="161"/>
                        </a:lnTo>
                        <a:lnTo>
                          <a:pt x="87" y="189"/>
                        </a:lnTo>
                        <a:lnTo>
                          <a:pt x="91" y="220"/>
                        </a:lnTo>
                        <a:lnTo>
                          <a:pt x="75" y="246"/>
                        </a:lnTo>
                        <a:lnTo>
                          <a:pt x="77" y="285"/>
                        </a:lnTo>
                        <a:lnTo>
                          <a:pt x="76" y="307"/>
                        </a:lnTo>
                        <a:lnTo>
                          <a:pt x="62" y="330"/>
                        </a:lnTo>
                        <a:lnTo>
                          <a:pt x="47" y="369"/>
                        </a:lnTo>
                        <a:lnTo>
                          <a:pt x="28" y="387"/>
                        </a:lnTo>
                        <a:lnTo>
                          <a:pt x="14" y="415"/>
                        </a:lnTo>
                        <a:lnTo>
                          <a:pt x="0" y="447"/>
                        </a:lnTo>
                        <a:lnTo>
                          <a:pt x="36" y="45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56" name="Freeform 84"/>
                  <p:cNvSpPr>
                    <a:spLocks noChangeArrowheads="1"/>
                  </p:cNvSpPr>
                  <p:nvPr/>
                </p:nvSpPr>
                <p:spPr bwMode="auto">
                  <a:xfrm>
                    <a:off x="1327" y="3198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1"/>
                      <a:gd name="T2" fmla="*/ 0 w 1744"/>
                      <a:gd name="T3" fmla="*/ 0 h 1001"/>
                      <a:gd name="T4" fmla="*/ 0 w 1744"/>
                      <a:gd name="T5" fmla="*/ 0 h 1001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1"/>
                      <a:gd name="T11" fmla="*/ 1744 w 1744"/>
                      <a:gd name="T12" fmla="*/ 1001 h 100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1">
                        <a:moveTo>
                          <a:pt x="1743" y="0"/>
                        </a:moveTo>
                        <a:lnTo>
                          <a:pt x="0" y="1000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142" name="Group 85"/>
              <p:cNvGrpSpPr>
                <a:grpSpLocks/>
              </p:cNvGrpSpPr>
              <p:nvPr/>
            </p:nvGrpSpPr>
            <p:grpSpPr bwMode="auto">
              <a:xfrm>
                <a:off x="1146" y="3029"/>
                <a:ext cx="583" cy="624"/>
                <a:chOff x="1146" y="3029"/>
                <a:chExt cx="583" cy="624"/>
              </a:xfrm>
            </p:grpSpPr>
            <p:grpSp>
              <p:nvGrpSpPr>
                <p:cNvPr id="44143" name="Group 86"/>
                <p:cNvGrpSpPr>
                  <a:grpSpLocks/>
                </p:cNvGrpSpPr>
                <p:nvPr/>
              </p:nvGrpSpPr>
              <p:grpSpPr bwMode="auto">
                <a:xfrm>
                  <a:off x="1146" y="3029"/>
                  <a:ext cx="521" cy="624"/>
                  <a:chOff x="1146" y="3029"/>
                  <a:chExt cx="521" cy="624"/>
                </a:xfrm>
              </p:grpSpPr>
              <p:sp>
                <p:nvSpPr>
                  <p:cNvPr id="44150" name="Freeform 87"/>
                  <p:cNvSpPr>
                    <a:spLocks noChangeArrowheads="1"/>
                  </p:cNvSpPr>
                  <p:nvPr/>
                </p:nvSpPr>
                <p:spPr bwMode="auto">
                  <a:xfrm>
                    <a:off x="1182" y="3147"/>
                    <a:ext cx="86" cy="417"/>
                  </a:xfrm>
                  <a:custGeom>
                    <a:avLst/>
                    <a:gdLst>
                      <a:gd name="T0" fmla="*/ 0 w 380"/>
                      <a:gd name="T1" fmla="*/ 0 h 1839"/>
                      <a:gd name="T2" fmla="*/ 0 w 380"/>
                      <a:gd name="T3" fmla="*/ 0 h 1839"/>
                      <a:gd name="T4" fmla="*/ 0 w 380"/>
                      <a:gd name="T5" fmla="*/ 0 h 1839"/>
                      <a:gd name="T6" fmla="*/ 0 w 380"/>
                      <a:gd name="T7" fmla="*/ 0 h 1839"/>
                      <a:gd name="T8" fmla="*/ 0 w 380"/>
                      <a:gd name="T9" fmla="*/ 0 h 1839"/>
                      <a:gd name="T10" fmla="*/ 0 w 380"/>
                      <a:gd name="T11" fmla="*/ 0 h 1839"/>
                      <a:gd name="T12" fmla="*/ 0 w 380"/>
                      <a:gd name="T13" fmla="*/ 0 h 1839"/>
                      <a:gd name="T14" fmla="*/ 0 w 380"/>
                      <a:gd name="T15" fmla="*/ 0 h 1839"/>
                      <a:gd name="T16" fmla="*/ 0 w 380"/>
                      <a:gd name="T17" fmla="*/ 0 h 1839"/>
                      <a:gd name="T18" fmla="*/ 0 w 380"/>
                      <a:gd name="T19" fmla="*/ 0 h 1839"/>
                      <a:gd name="T20" fmla="*/ 0 w 380"/>
                      <a:gd name="T21" fmla="*/ 0 h 1839"/>
                      <a:gd name="T22" fmla="*/ 0 w 380"/>
                      <a:gd name="T23" fmla="*/ 0 h 1839"/>
                      <a:gd name="T24" fmla="*/ 0 w 380"/>
                      <a:gd name="T25" fmla="*/ 0 h 1839"/>
                      <a:gd name="T26" fmla="*/ 0 w 380"/>
                      <a:gd name="T27" fmla="*/ 0 h 1839"/>
                      <a:gd name="T28" fmla="*/ 0 w 380"/>
                      <a:gd name="T29" fmla="*/ 0 h 1839"/>
                      <a:gd name="T30" fmla="*/ 0 w 380"/>
                      <a:gd name="T31" fmla="*/ 0 h 1839"/>
                      <a:gd name="T32" fmla="*/ 0 w 380"/>
                      <a:gd name="T33" fmla="*/ 0 h 1839"/>
                      <a:gd name="T34" fmla="*/ 0 w 380"/>
                      <a:gd name="T35" fmla="*/ 0 h 1839"/>
                      <a:gd name="T36" fmla="*/ 0 w 380"/>
                      <a:gd name="T37" fmla="*/ 0 h 1839"/>
                      <a:gd name="T38" fmla="*/ 0 w 380"/>
                      <a:gd name="T39" fmla="*/ 0 h 1839"/>
                      <a:gd name="T40" fmla="*/ 0 w 380"/>
                      <a:gd name="T41" fmla="*/ 0 h 1839"/>
                      <a:gd name="T42" fmla="*/ 0 w 380"/>
                      <a:gd name="T43" fmla="*/ 0 h 1839"/>
                      <a:gd name="T44" fmla="*/ 0 w 380"/>
                      <a:gd name="T45" fmla="*/ 0 h 1839"/>
                      <a:gd name="T46" fmla="*/ 0 w 380"/>
                      <a:gd name="T47" fmla="*/ 0 h 1839"/>
                      <a:gd name="T48" fmla="*/ 0 w 380"/>
                      <a:gd name="T49" fmla="*/ 0 h 1839"/>
                      <a:gd name="T50" fmla="*/ 0 w 380"/>
                      <a:gd name="T51" fmla="*/ 0 h 1839"/>
                      <a:gd name="T52" fmla="*/ 0 w 380"/>
                      <a:gd name="T53" fmla="*/ 0 h 1839"/>
                      <a:gd name="T54" fmla="*/ 0 w 380"/>
                      <a:gd name="T55" fmla="*/ 0 h 1839"/>
                      <a:gd name="T56" fmla="*/ 0 w 380"/>
                      <a:gd name="T57" fmla="*/ 0 h 1839"/>
                      <a:gd name="T58" fmla="*/ 0 w 380"/>
                      <a:gd name="T59" fmla="*/ 0 h 1839"/>
                      <a:gd name="T60" fmla="*/ 0 w 380"/>
                      <a:gd name="T61" fmla="*/ 0 h 1839"/>
                      <a:gd name="T62" fmla="*/ 0 w 380"/>
                      <a:gd name="T63" fmla="*/ 0 h 1839"/>
                      <a:gd name="T64" fmla="*/ 0 w 380"/>
                      <a:gd name="T65" fmla="*/ 0 h 1839"/>
                      <a:gd name="T66" fmla="*/ 0 w 380"/>
                      <a:gd name="T67" fmla="*/ 0 h 1839"/>
                      <a:gd name="T68" fmla="*/ 0 w 380"/>
                      <a:gd name="T69" fmla="*/ 0 h 1839"/>
                      <a:gd name="T70" fmla="*/ 0 w 380"/>
                      <a:gd name="T71" fmla="*/ 0 h 1839"/>
                      <a:gd name="T72" fmla="*/ 0 w 380"/>
                      <a:gd name="T73" fmla="*/ 0 h 1839"/>
                      <a:gd name="T74" fmla="*/ 0 w 380"/>
                      <a:gd name="T75" fmla="*/ 0 h 1839"/>
                      <a:gd name="T76" fmla="*/ 0 w 380"/>
                      <a:gd name="T77" fmla="*/ 0 h 1839"/>
                      <a:gd name="T78" fmla="*/ 0 w 380"/>
                      <a:gd name="T79" fmla="*/ 0 h 1839"/>
                      <a:gd name="T80" fmla="*/ 0 w 380"/>
                      <a:gd name="T81" fmla="*/ 0 h 1839"/>
                      <a:gd name="T82" fmla="*/ 0 w 380"/>
                      <a:gd name="T83" fmla="*/ 0 h 1839"/>
                      <a:gd name="T84" fmla="*/ 0 w 380"/>
                      <a:gd name="T85" fmla="*/ 0 h 1839"/>
                      <a:gd name="T86" fmla="*/ 0 w 380"/>
                      <a:gd name="T87" fmla="*/ 0 h 1839"/>
                      <a:gd name="T88" fmla="*/ 0 w 380"/>
                      <a:gd name="T89" fmla="*/ 0 h 1839"/>
                      <a:gd name="T90" fmla="*/ 0 w 380"/>
                      <a:gd name="T91" fmla="*/ 0 h 1839"/>
                      <a:gd name="T92" fmla="*/ 0 w 380"/>
                      <a:gd name="T93" fmla="*/ 0 h 1839"/>
                      <a:gd name="T94" fmla="*/ 0 w 380"/>
                      <a:gd name="T95" fmla="*/ 0 h 1839"/>
                      <a:gd name="T96" fmla="*/ 0 w 380"/>
                      <a:gd name="T97" fmla="*/ 0 h 1839"/>
                      <a:gd name="T98" fmla="*/ 0 w 380"/>
                      <a:gd name="T99" fmla="*/ 0 h 1839"/>
                      <a:gd name="T100" fmla="*/ 0 w 380"/>
                      <a:gd name="T101" fmla="*/ 0 h 1839"/>
                      <a:gd name="T102" fmla="*/ 0 w 380"/>
                      <a:gd name="T103" fmla="*/ 0 h 1839"/>
                      <a:gd name="T104" fmla="*/ 0 w 380"/>
                      <a:gd name="T105" fmla="*/ 0 h 1839"/>
                      <a:gd name="T106" fmla="*/ 0 w 380"/>
                      <a:gd name="T107" fmla="*/ 0 h 1839"/>
                      <a:gd name="T108" fmla="*/ 0 w 380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0"/>
                      <a:gd name="T166" fmla="*/ 0 h 1839"/>
                      <a:gd name="T167" fmla="*/ 380 w 380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0" h="1839">
                        <a:moveTo>
                          <a:pt x="338" y="1838"/>
                        </a:moveTo>
                        <a:lnTo>
                          <a:pt x="301" y="1781"/>
                        </a:lnTo>
                        <a:lnTo>
                          <a:pt x="254" y="1717"/>
                        </a:lnTo>
                        <a:lnTo>
                          <a:pt x="228" y="1649"/>
                        </a:lnTo>
                        <a:lnTo>
                          <a:pt x="194" y="1592"/>
                        </a:lnTo>
                        <a:lnTo>
                          <a:pt x="165" y="1522"/>
                        </a:lnTo>
                        <a:lnTo>
                          <a:pt x="136" y="1451"/>
                        </a:lnTo>
                        <a:lnTo>
                          <a:pt x="123" y="1387"/>
                        </a:lnTo>
                        <a:lnTo>
                          <a:pt x="93" y="1312"/>
                        </a:lnTo>
                        <a:lnTo>
                          <a:pt x="66" y="1239"/>
                        </a:lnTo>
                        <a:lnTo>
                          <a:pt x="57" y="1163"/>
                        </a:lnTo>
                        <a:lnTo>
                          <a:pt x="33" y="1083"/>
                        </a:lnTo>
                        <a:lnTo>
                          <a:pt x="30" y="1020"/>
                        </a:lnTo>
                        <a:lnTo>
                          <a:pt x="13" y="939"/>
                        </a:lnTo>
                        <a:lnTo>
                          <a:pt x="9" y="859"/>
                        </a:lnTo>
                        <a:lnTo>
                          <a:pt x="6" y="782"/>
                        </a:lnTo>
                        <a:lnTo>
                          <a:pt x="0" y="710"/>
                        </a:lnTo>
                        <a:lnTo>
                          <a:pt x="0" y="639"/>
                        </a:lnTo>
                        <a:lnTo>
                          <a:pt x="4" y="564"/>
                        </a:lnTo>
                        <a:lnTo>
                          <a:pt x="5" y="481"/>
                        </a:lnTo>
                        <a:lnTo>
                          <a:pt x="16" y="411"/>
                        </a:lnTo>
                        <a:lnTo>
                          <a:pt x="25" y="340"/>
                        </a:lnTo>
                        <a:lnTo>
                          <a:pt x="36" y="269"/>
                        </a:lnTo>
                        <a:lnTo>
                          <a:pt x="54" y="199"/>
                        </a:lnTo>
                        <a:lnTo>
                          <a:pt x="70" y="129"/>
                        </a:lnTo>
                        <a:lnTo>
                          <a:pt x="87" y="60"/>
                        </a:lnTo>
                        <a:lnTo>
                          <a:pt x="113" y="0"/>
                        </a:lnTo>
                        <a:lnTo>
                          <a:pt x="177" y="68"/>
                        </a:lnTo>
                        <a:lnTo>
                          <a:pt x="154" y="127"/>
                        </a:lnTo>
                        <a:lnTo>
                          <a:pt x="140" y="183"/>
                        </a:lnTo>
                        <a:lnTo>
                          <a:pt x="125" y="251"/>
                        </a:lnTo>
                        <a:lnTo>
                          <a:pt x="112" y="311"/>
                        </a:lnTo>
                        <a:lnTo>
                          <a:pt x="101" y="383"/>
                        </a:lnTo>
                        <a:lnTo>
                          <a:pt x="95" y="447"/>
                        </a:lnTo>
                        <a:lnTo>
                          <a:pt x="81" y="514"/>
                        </a:lnTo>
                        <a:lnTo>
                          <a:pt x="79" y="582"/>
                        </a:lnTo>
                        <a:lnTo>
                          <a:pt x="71" y="654"/>
                        </a:lnTo>
                        <a:lnTo>
                          <a:pt x="79" y="721"/>
                        </a:lnTo>
                        <a:lnTo>
                          <a:pt x="83" y="793"/>
                        </a:lnTo>
                        <a:lnTo>
                          <a:pt x="75" y="861"/>
                        </a:lnTo>
                        <a:lnTo>
                          <a:pt x="90" y="933"/>
                        </a:lnTo>
                        <a:lnTo>
                          <a:pt x="94" y="998"/>
                        </a:lnTo>
                        <a:lnTo>
                          <a:pt x="105" y="1074"/>
                        </a:lnTo>
                        <a:lnTo>
                          <a:pt x="126" y="1139"/>
                        </a:lnTo>
                        <a:lnTo>
                          <a:pt x="138" y="1213"/>
                        </a:lnTo>
                        <a:lnTo>
                          <a:pt x="159" y="1276"/>
                        </a:lnTo>
                        <a:lnTo>
                          <a:pt x="185" y="1346"/>
                        </a:lnTo>
                        <a:lnTo>
                          <a:pt x="211" y="1408"/>
                        </a:lnTo>
                        <a:lnTo>
                          <a:pt x="227" y="1468"/>
                        </a:lnTo>
                        <a:lnTo>
                          <a:pt x="259" y="1529"/>
                        </a:lnTo>
                        <a:lnTo>
                          <a:pt x="287" y="1591"/>
                        </a:lnTo>
                        <a:lnTo>
                          <a:pt x="319" y="1650"/>
                        </a:lnTo>
                        <a:lnTo>
                          <a:pt x="348" y="1703"/>
                        </a:lnTo>
                        <a:lnTo>
                          <a:pt x="379" y="1762"/>
                        </a:lnTo>
                        <a:lnTo>
                          <a:pt x="338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51" name="Freeform 88"/>
                  <p:cNvSpPr>
                    <a:spLocks noChangeArrowheads="1"/>
                  </p:cNvSpPr>
                  <p:nvPr/>
                </p:nvSpPr>
                <p:spPr bwMode="auto">
                  <a:xfrm>
                    <a:off x="1146" y="3029"/>
                    <a:ext cx="522" cy="625"/>
                  </a:xfrm>
                  <a:custGeom>
                    <a:avLst/>
                    <a:gdLst>
                      <a:gd name="T0" fmla="*/ 0 w 2300"/>
                      <a:gd name="T1" fmla="*/ 0 h 2755"/>
                      <a:gd name="T2" fmla="*/ 0 w 2300"/>
                      <a:gd name="T3" fmla="*/ 0 h 2755"/>
                      <a:gd name="T4" fmla="*/ 0 w 2300"/>
                      <a:gd name="T5" fmla="*/ 0 h 2755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5"/>
                      <a:gd name="T11" fmla="*/ 2300 w 2300"/>
                      <a:gd name="T12" fmla="*/ 2755 h 275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5">
                        <a:moveTo>
                          <a:pt x="0" y="0"/>
                        </a:moveTo>
                        <a:lnTo>
                          <a:pt x="2299" y="275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44" name="Group 89"/>
                <p:cNvGrpSpPr>
                  <a:grpSpLocks/>
                </p:cNvGrpSpPr>
                <p:nvPr/>
              </p:nvGrpSpPr>
              <p:grpSpPr bwMode="auto">
                <a:xfrm>
                  <a:off x="1243" y="3102"/>
                  <a:ext cx="429" cy="461"/>
                  <a:chOff x="1243" y="3102"/>
                  <a:chExt cx="429" cy="461"/>
                </a:xfrm>
              </p:grpSpPr>
              <p:sp>
                <p:nvSpPr>
                  <p:cNvPr id="44148" name="Freeform 90"/>
                  <p:cNvSpPr>
                    <a:spLocks noChangeArrowheads="1"/>
                  </p:cNvSpPr>
                  <p:nvPr/>
                </p:nvSpPr>
                <p:spPr bwMode="auto">
                  <a:xfrm>
                    <a:off x="1271" y="3221"/>
                    <a:ext cx="56" cy="258"/>
                  </a:xfrm>
                  <a:custGeom>
                    <a:avLst/>
                    <a:gdLst>
                      <a:gd name="T0" fmla="*/ 0 w 247"/>
                      <a:gd name="T1" fmla="*/ 0 h 1139"/>
                      <a:gd name="T2" fmla="*/ 0 w 247"/>
                      <a:gd name="T3" fmla="*/ 0 h 1139"/>
                      <a:gd name="T4" fmla="*/ 0 w 247"/>
                      <a:gd name="T5" fmla="*/ 0 h 1139"/>
                      <a:gd name="T6" fmla="*/ 0 w 247"/>
                      <a:gd name="T7" fmla="*/ 0 h 1139"/>
                      <a:gd name="T8" fmla="*/ 0 w 247"/>
                      <a:gd name="T9" fmla="*/ 0 h 1139"/>
                      <a:gd name="T10" fmla="*/ 0 w 247"/>
                      <a:gd name="T11" fmla="*/ 0 h 1139"/>
                      <a:gd name="T12" fmla="*/ 0 w 247"/>
                      <a:gd name="T13" fmla="*/ 0 h 1139"/>
                      <a:gd name="T14" fmla="*/ 0 w 247"/>
                      <a:gd name="T15" fmla="*/ 0 h 1139"/>
                      <a:gd name="T16" fmla="*/ 0 w 247"/>
                      <a:gd name="T17" fmla="*/ 0 h 1139"/>
                      <a:gd name="T18" fmla="*/ 0 w 247"/>
                      <a:gd name="T19" fmla="*/ 0 h 1139"/>
                      <a:gd name="T20" fmla="*/ 0 w 247"/>
                      <a:gd name="T21" fmla="*/ 0 h 1139"/>
                      <a:gd name="T22" fmla="*/ 0 w 247"/>
                      <a:gd name="T23" fmla="*/ 0 h 1139"/>
                      <a:gd name="T24" fmla="*/ 0 w 247"/>
                      <a:gd name="T25" fmla="*/ 0 h 1139"/>
                      <a:gd name="T26" fmla="*/ 0 w 247"/>
                      <a:gd name="T27" fmla="*/ 0 h 1139"/>
                      <a:gd name="T28" fmla="*/ 0 w 247"/>
                      <a:gd name="T29" fmla="*/ 0 h 1139"/>
                      <a:gd name="T30" fmla="*/ 0 w 247"/>
                      <a:gd name="T31" fmla="*/ 0 h 1139"/>
                      <a:gd name="T32" fmla="*/ 0 w 247"/>
                      <a:gd name="T33" fmla="*/ 0 h 1139"/>
                      <a:gd name="T34" fmla="*/ 0 w 247"/>
                      <a:gd name="T35" fmla="*/ 0 h 1139"/>
                      <a:gd name="T36" fmla="*/ 0 w 247"/>
                      <a:gd name="T37" fmla="*/ 0 h 1139"/>
                      <a:gd name="T38" fmla="*/ 0 w 247"/>
                      <a:gd name="T39" fmla="*/ 0 h 1139"/>
                      <a:gd name="T40" fmla="*/ 0 w 247"/>
                      <a:gd name="T41" fmla="*/ 0 h 1139"/>
                      <a:gd name="T42" fmla="*/ 0 w 247"/>
                      <a:gd name="T43" fmla="*/ 0 h 1139"/>
                      <a:gd name="T44" fmla="*/ 0 w 247"/>
                      <a:gd name="T45" fmla="*/ 0 h 1139"/>
                      <a:gd name="T46" fmla="*/ 0 w 247"/>
                      <a:gd name="T47" fmla="*/ 0 h 1139"/>
                      <a:gd name="T48" fmla="*/ 0 w 247"/>
                      <a:gd name="T49" fmla="*/ 0 h 1139"/>
                      <a:gd name="T50" fmla="*/ 0 w 247"/>
                      <a:gd name="T51" fmla="*/ 0 h 1139"/>
                      <a:gd name="T52" fmla="*/ 0 w 247"/>
                      <a:gd name="T53" fmla="*/ 0 h 1139"/>
                      <a:gd name="T54" fmla="*/ 0 w 247"/>
                      <a:gd name="T55" fmla="*/ 0 h 1139"/>
                      <a:gd name="T56" fmla="*/ 0 w 247"/>
                      <a:gd name="T57" fmla="*/ 0 h 1139"/>
                      <a:gd name="T58" fmla="*/ 0 w 247"/>
                      <a:gd name="T59" fmla="*/ 0 h 1139"/>
                      <a:gd name="T60" fmla="*/ 0 w 247"/>
                      <a:gd name="T61" fmla="*/ 0 h 1139"/>
                      <a:gd name="T62" fmla="*/ 0 w 247"/>
                      <a:gd name="T63" fmla="*/ 0 h 1139"/>
                      <a:gd name="T64" fmla="*/ 0 w 247"/>
                      <a:gd name="T65" fmla="*/ 0 h 1139"/>
                      <a:gd name="T66" fmla="*/ 0 w 247"/>
                      <a:gd name="T67" fmla="*/ 0 h 1139"/>
                      <a:gd name="T68" fmla="*/ 0 w 247"/>
                      <a:gd name="T69" fmla="*/ 0 h 1139"/>
                      <a:gd name="T70" fmla="*/ 0 w 247"/>
                      <a:gd name="T71" fmla="*/ 0 h 1139"/>
                      <a:gd name="T72" fmla="*/ 0 w 247"/>
                      <a:gd name="T73" fmla="*/ 0 h 1139"/>
                      <a:gd name="T74" fmla="*/ 0 w 247"/>
                      <a:gd name="T75" fmla="*/ 0 h 1139"/>
                      <a:gd name="T76" fmla="*/ 0 w 247"/>
                      <a:gd name="T77" fmla="*/ 0 h 1139"/>
                      <a:gd name="T78" fmla="*/ 0 w 247"/>
                      <a:gd name="T79" fmla="*/ 0 h 1139"/>
                      <a:gd name="T80" fmla="*/ 0 w 247"/>
                      <a:gd name="T81" fmla="*/ 0 h 1139"/>
                      <a:gd name="T82" fmla="*/ 0 w 247"/>
                      <a:gd name="T83" fmla="*/ 0 h 1139"/>
                      <a:gd name="T84" fmla="*/ 0 w 247"/>
                      <a:gd name="T85" fmla="*/ 0 h 1139"/>
                      <a:gd name="T86" fmla="*/ 0 w 247"/>
                      <a:gd name="T87" fmla="*/ 0 h 1139"/>
                      <a:gd name="T88" fmla="*/ 0 w 247"/>
                      <a:gd name="T89" fmla="*/ 0 h 1139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1139"/>
                      <a:gd name="T137" fmla="*/ 247 w 247"/>
                      <a:gd name="T138" fmla="*/ 1139 h 1139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1139">
                        <a:moveTo>
                          <a:pt x="198" y="1138"/>
                        </a:moveTo>
                        <a:lnTo>
                          <a:pt x="170" y="1088"/>
                        </a:lnTo>
                        <a:lnTo>
                          <a:pt x="150" y="1052"/>
                        </a:lnTo>
                        <a:lnTo>
                          <a:pt x="129" y="996"/>
                        </a:lnTo>
                        <a:lnTo>
                          <a:pt x="103" y="940"/>
                        </a:lnTo>
                        <a:lnTo>
                          <a:pt x="84" y="882"/>
                        </a:lnTo>
                        <a:lnTo>
                          <a:pt x="61" y="837"/>
                        </a:lnTo>
                        <a:lnTo>
                          <a:pt x="52" y="784"/>
                        </a:lnTo>
                        <a:lnTo>
                          <a:pt x="34" y="721"/>
                        </a:lnTo>
                        <a:lnTo>
                          <a:pt x="22" y="665"/>
                        </a:lnTo>
                        <a:lnTo>
                          <a:pt x="12" y="606"/>
                        </a:lnTo>
                        <a:lnTo>
                          <a:pt x="5" y="551"/>
                        </a:lnTo>
                        <a:lnTo>
                          <a:pt x="3" y="489"/>
                        </a:lnTo>
                        <a:lnTo>
                          <a:pt x="0" y="436"/>
                        </a:lnTo>
                        <a:lnTo>
                          <a:pt x="1" y="382"/>
                        </a:lnTo>
                        <a:lnTo>
                          <a:pt x="0" y="321"/>
                        </a:lnTo>
                        <a:lnTo>
                          <a:pt x="5" y="262"/>
                        </a:lnTo>
                        <a:lnTo>
                          <a:pt x="10" y="210"/>
                        </a:lnTo>
                        <a:lnTo>
                          <a:pt x="24" y="149"/>
                        </a:lnTo>
                        <a:lnTo>
                          <a:pt x="31" y="101"/>
                        </a:lnTo>
                        <a:lnTo>
                          <a:pt x="48" y="52"/>
                        </a:lnTo>
                        <a:lnTo>
                          <a:pt x="62" y="0"/>
                        </a:lnTo>
                        <a:lnTo>
                          <a:pt x="120" y="35"/>
                        </a:lnTo>
                        <a:lnTo>
                          <a:pt x="102" y="83"/>
                        </a:lnTo>
                        <a:lnTo>
                          <a:pt x="95" y="134"/>
                        </a:lnTo>
                        <a:lnTo>
                          <a:pt x="97" y="179"/>
                        </a:lnTo>
                        <a:lnTo>
                          <a:pt x="73" y="229"/>
                        </a:lnTo>
                        <a:lnTo>
                          <a:pt x="68" y="287"/>
                        </a:lnTo>
                        <a:lnTo>
                          <a:pt x="63" y="337"/>
                        </a:lnTo>
                        <a:lnTo>
                          <a:pt x="68" y="396"/>
                        </a:lnTo>
                        <a:lnTo>
                          <a:pt x="71" y="445"/>
                        </a:lnTo>
                        <a:lnTo>
                          <a:pt x="62" y="492"/>
                        </a:lnTo>
                        <a:lnTo>
                          <a:pt x="67" y="547"/>
                        </a:lnTo>
                        <a:lnTo>
                          <a:pt x="74" y="597"/>
                        </a:lnTo>
                        <a:lnTo>
                          <a:pt x="99" y="651"/>
                        </a:lnTo>
                        <a:lnTo>
                          <a:pt x="97" y="708"/>
                        </a:lnTo>
                        <a:lnTo>
                          <a:pt x="109" y="754"/>
                        </a:lnTo>
                        <a:lnTo>
                          <a:pt x="121" y="809"/>
                        </a:lnTo>
                        <a:lnTo>
                          <a:pt x="143" y="861"/>
                        </a:lnTo>
                        <a:lnTo>
                          <a:pt x="157" y="910"/>
                        </a:lnTo>
                        <a:lnTo>
                          <a:pt x="175" y="957"/>
                        </a:lnTo>
                        <a:lnTo>
                          <a:pt x="204" y="1009"/>
                        </a:lnTo>
                        <a:lnTo>
                          <a:pt x="223" y="1047"/>
                        </a:lnTo>
                        <a:lnTo>
                          <a:pt x="246" y="1092"/>
                        </a:lnTo>
                        <a:lnTo>
                          <a:pt x="198" y="11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49" name="Freeform 91"/>
                  <p:cNvSpPr>
                    <a:spLocks noChangeArrowheads="1"/>
                  </p:cNvSpPr>
                  <p:nvPr/>
                </p:nvSpPr>
                <p:spPr bwMode="auto">
                  <a:xfrm>
                    <a:off x="1243" y="3102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45" name="Group 92"/>
                <p:cNvGrpSpPr>
                  <a:grpSpLocks/>
                </p:cNvGrpSpPr>
                <p:nvPr/>
              </p:nvGrpSpPr>
              <p:grpSpPr bwMode="auto">
                <a:xfrm>
                  <a:off x="1334" y="3211"/>
                  <a:ext cx="394" cy="229"/>
                  <a:chOff x="1334" y="3211"/>
                  <a:chExt cx="394" cy="229"/>
                </a:xfrm>
              </p:grpSpPr>
              <p:sp>
                <p:nvSpPr>
                  <p:cNvPr id="44146" name="Freeform 93"/>
                  <p:cNvSpPr>
                    <a:spLocks noChangeArrowheads="1"/>
                  </p:cNvSpPr>
                  <p:nvPr/>
                </p:nvSpPr>
                <p:spPr bwMode="auto">
                  <a:xfrm>
                    <a:off x="1348" y="3290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4"/>
                      <a:gd name="T2" fmla="*/ 0 w 139"/>
                      <a:gd name="T3" fmla="*/ 0 h 464"/>
                      <a:gd name="T4" fmla="*/ 0 w 139"/>
                      <a:gd name="T5" fmla="*/ 0 h 464"/>
                      <a:gd name="T6" fmla="*/ 0 w 139"/>
                      <a:gd name="T7" fmla="*/ 0 h 464"/>
                      <a:gd name="T8" fmla="*/ 0 w 139"/>
                      <a:gd name="T9" fmla="*/ 0 h 464"/>
                      <a:gd name="T10" fmla="*/ 0 w 139"/>
                      <a:gd name="T11" fmla="*/ 0 h 464"/>
                      <a:gd name="T12" fmla="*/ 0 w 139"/>
                      <a:gd name="T13" fmla="*/ 0 h 464"/>
                      <a:gd name="T14" fmla="*/ 0 w 139"/>
                      <a:gd name="T15" fmla="*/ 0 h 464"/>
                      <a:gd name="T16" fmla="*/ 0 w 139"/>
                      <a:gd name="T17" fmla="*/ 0 h 464"/>
                      <a:gd name="T18" fmla="*/ 0 w 139"/>
                      <a:gd name="T19" fmla="*/ 0 h 464"/>
                      <a:gd name="T20" fmla="*/ 0 w 139"/>
                      <a:gd name="T21" fmla="*/ 0 h 464"/>
                      <a:gd name="T22" fmla="*/ 0 w 139"/>
                      <a:gd name="T23" fmla="*/ 0 h 464"/>
                      <a:gd name="T24" fmla="*/ 0 w 139"/>
                      <a:gd name="T25" fmla="*/ 0 h 464"/>
                      <a:gd name="T26" fmla="*/ 0 w 139"/>
                      <a:gd name="T27" fmla="*/ 0 h 464"/>
                      <a:gd name="T28" fmla="*/ 0 w 139"/>
                      <a:gd name="T29" fmla="*/ 0 h 464"/>
                      <a:gd name="T30" fmla="*/ 0 w 139"/>
                      <a:gd name="T31" fmla="*/ 0 h 464"/>
                      <a:gd name="T32" fmla="*/ 0 w 139"/>
                      <a:gd name="T33" fmla="*/ 0 h 464"/>
                      <a:gd name="T34" fmla="*/ 0 w 139"/>
                      <a:gd name="T35" fmla="*/ 0 h 464"/>
                      <a:gd name="T36" fmla="*/ 0 w 139"/>
                      <a:gd name="T37" fmla="*/ 0 h 464"/>
                      <a:gd name="T38" fmla="*/ 0 w 139"/>
                      <a:gd name="T39" fmla="*/ 0 h 464"/>
                      <a:gd name="T40" fmla="*/ 0 w 139"/>
                      <a:gd name="T41" fmla="*/ 0 h 464"/>
                      <a:gd name="T42" fmla="*/ 0 w 139"/>
                      <a:gd name="T43" fmla="*/ 0 h 464"/>
                      <a:gd name="T44" fmla="*/ 0 w 139"/>
                      <a:gd name="T45" fmla="*/ 0 h 464"/>
                      <a:gd name="T46" fmla="*/ 0 w 139"/>
                      <a:gd name="T47" fmla="*/ 0 h 464"/>
                      <a:gd name="T48" fmla="*/ 0 w 139"/>
                      <a:gd name="T49" fmla="*/ 0 h 464"/>
                      <a:gd name="T50" fmla="*/ 0 w 139"/>
                      <a:gd name="T51" fmla="*/ 0 h 464"/>
                      <a:gd name="T52" fmla="*/ 0 w 139"/>
                      <a:gd name="T53" fmla="*/ 0 h 464"/>
                      <a:gd name="T54" fmla="*/ 0 w 139"/>
                      <a:gd name="T55" fmla="*/ 0 h 464"/>
                      <a:gd name="T56" fmla="*/ 0 w 139"/>
                      <a:gd name="T57" fmla="*/ 0 h 464"/>
                      <a:gd name="T58" fmla="*/ 0 w 139"/>
                      <a:gd name="T59" fmla="*/ 0 h 464"/>
                      <a:gd name="T60" fmla="*/ 0 w 139"/>
                      <a:gd name="T61" fmla="*/ 0 h 464"/>
                      <a:gd name="T62" fmla="*/ 0 w 139"/>
                      <a:gd name="T63" fmla="*/ 0 h 464"/>
                      <a:gd name="T64" fmla="*/ 0 w 139"/>
                      <a:gd name="T65" fmla="*/ 0 h 464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4"/>
                      <a:gd name="T101" fmla="*/ 139 w 139"/>
                      <a:gd name="T102" fmla="*/ 464 h 464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4">
                        <a:moveTo>
                          <a:pt x="96" y="463"/>
                        </a:moveTo>
                        <a:lnTo>
                          <a:pt x="78" y="438"/>
                        </a:lnTo>
                        <a:lnTo>
                          <a:pt x="61" y="406"/>
                        </a:lnTo>
                        <a:lnTo>
                          <a:pt x="44" y="376"/>
                        </a:lnTo>
                        <a:lnTo>
                          <a:pt x="30" y="352"/>
                        </a:lnTo>
                        <a:lnTo>
                          <a:pt x="19" y="319"/>
                        </a:lnTo>
                        <a:lnTo>
                          <a:pt x="12" y="289"/>
                        </a:lnTo>
                        <a:lnTo>
                          <a:pt x="4" y="251"/>
                        </a:lnTo>
                        <a:lnTo>
                          <a:pt x="0" y="233"/>
                        </a:lnTo>
                        <a:lnTo>
                          <a:pt x="0" y="190"/>
                        </a:lnTo>
                        <a:lnTo>
                          <a:pt x="2" y="162"/>
                        </a:lnTo>
                        <a:lnTo>
                          <a:pt x="2" y="133"/>
                        </a:lnTo>
                        <a:lnTo>
                          <a:pt x="10" y="100"/>
                        </a:lnTo>
                        <a:lnTo>
                          <a:pt x="14" y="68"/>
                        </a:lnTo>
                        <a:lnTo>
                          <a:pt x="28" y="37"/>
                        </a:lnTo>
                        <a:lnTo>
                          <a:pt x="40" y="0"/>
                        </a:lnTo>
                        <a:lnTo>
                          <a:pt x="85" y="14"/>
                        </a:lnTo>
                        <a:lnTo>
                          <a:pt x="72" y="44"/>
                        </a:lnTo>
                        <a:lnTo>
                          <a:pt x="61" y="66"/>
                        </a:lnTo>
                        <a:lnTo>
                          <a:pt x="54" y="100"/>
                        </a:lnTo>
                        <a:lnTo>
                          <a:pt x="52" y="133"/>
                        </a:lnTo>
                        <a:lnTo>
                          <a:pt x="40" y="154"/>
                        </a:lnTo>
                        <a:lnTo>
                          <a:pt x="50" y="191"/>
                        </a:lnTo>
                        <a:lnTo>
                          <a:pt x="49" y="223"/>
                        </a:lnTo>
                        <a:lnTo>
                          <a:pt x="53" y="252"/>
                        </a:lnTo>
                        <a:lnTo>
                          <a:pt x="55" y="289"/>
                        </a:lnTo>
                        <a:lnTo>
                          <a:pt x="64" y="309"/>
                        </a:lnTo>
                        <a:lnTo>
                          <a:pt x="73" y="340"/>
                        </a:lnTo>
                        <a:lnTo>
                          <a:pt x="85" y="372"/>
                        </a:lnTo>
                        <a:lnTo>
                          <a:pt x="101" y="395"/>
                        </a:lnTo>
                        <a:lnTo>
                          <a:pt x="114" y="415"/>
                        </a:lnTo>
                        <a:lnTo>
                          <a:pt x="138" y="449"/>
                        </a:lnTo>
                        <a:lnTo>
                          <a:pt x="96" y="463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47" name="Freeform 94"/>
                  <p:cNvSpPr>
                    <a:spLocks noChangeArrowheads="1"/>
                  </p:cNvSpPr>
                  <p:nvPr/>
                </p:nvSpPr>
                <p:spPr bwMode="auto">
                  <a:xfrm>
                    <a:off x="1334" y="3211"/>
                    <a:ext cx="395" cy="230"/>
                  </a:xfrm>
                  <a:custGeom>
                    <a:avLst/>
                    <a:gdLst>
                      <a:gd name="T0" fmla="*/ 0 w 1744"/>
                      <a:gd name="T1" fmla="*/ 0 h 1015"/>
                      <a:gd name="T2" fmla="*/ 0 w 1744"/>
                      <a:gd name="T3" fmla="*/ 0 h 1015"/>
                      <a:gd name="T4" fmla="*/ 0 w 1744"/>
                      <a:gd name="T5" fmla="*/ 0 h 1015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15"/>
                      <a:gd name="T11" fmla="*/ 1744 w 1744"/>
                      <a:gd name="T12" fmla="*/ 1015 h 10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15">
                        <a:moveTo>
                          <a:pt x="0" y="0"/>
                        </a:moveTo>
                        <a:lnTo>
                          <a:pt x="1743" y="101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4047" name="Group 95"/>
            <p:cNvGrpSpPr>
              <a:grpSpLocks/>
            </p:cNvGrpSpPr>
            <p:nvPr/>
          </p:nvGrpSpPr>
          <p:grpSpPr bwMode="auto">
            <a:xfrm>
              <a:off x="1093" y="3610"/>
              <a:ext cx="581" cy="622"/>
              <a:chOff x="1093" y="3610"/>
              <a:chExt cx="581" cy="622"/>
            </a:xfrm>
          </p:grpSpPr>
          <p:grpSp>
            <p:nvGrpSpPr>
              <p:cNvPr id="44132" name="Group 96"/>
              <p:cNvGrpSpPr>
                <a:grpSpLocks/>
              </p:cNvGrpSpPr>
              <p:nvPr/>
            </p:nvGrpSpPr>
            <p:grpSpPr bwMode="auto">
              <a:xfrm>
                <a:off x="1093" y="3610"/>
                <a:ext cx="520" cy="622"/>
                <a:chOff x="1093" y="3610"/>
                <a:chExt cx="520" cy="622"/>
              </a:xfrm>
            </p:grpSpPr>
            <p:sp>
              <p:nvSpPr>
                <p:cNvPr id="44139" name="Freeform 97"/>
                <p:cNvSpPr>
                  <a:spLocks noChangeArrowheads="1"/>
                </p:cNvSpPr>
                <p:nvPr/>
              </p:nvSpPr>
              <p:spPr bwMode="auto">
                <a:xfrm>
                  <a:off x="1130" y="3731"/>
                  <a:ext cx="87" cy="418"/>
                </a:xfrm>
                <a:custGeom>
                  <a:avLst/>
                  <a:gdLst>
                    <a:gd name="T0" fmla="*/ 0 w 385"/>
                    <a:gd name="T1" fmla="*/ 0 h 1845"/>
                    <a:gd name="T2" fmla="*/ 0 w 385"/>
                    <a:gd name="T3" fmla="*/ 0 h 1845"/>
                    <a:gd name="T4" fmla="*/ 0 w 385"/>
                    <a:gd name="T5" fmla="*/ 0 h 1845"/>
                    <a:gd name="T6" fmla="*/ 0 w 385"/>
                    <a:gd name="T7" fmla="*/ 0 h 1845"/>
                    <a:gd name="T8" fmla="*/ 0 w 385"/>
                    <a:gd name="T9" fmla="*/ 0 h 1845"/>
                    <a:gd name="T10" fmla="*/ 0 w 385"/>
                    <a:gd name="T11" fmla="*/ 0 h 1845"/>
                    <a:gd name="T12" fmla="*/ 0 w 385"/>
                    <a:gd name="T13" fmla="*/ 0 h 1845"/>
                    <a:gd name="T14" fmla="*/ 0 w 385"/>
                    <a:gd name="T15" fmla="*/ 0 h 1845"/>
                    <a:gd name="T16" fmla="*/ 0 w 385"/>
                    <a:gd name="T17" fmla="*/ 0 h 1845"/>
                    <a:gd name="T18" fmla="*/ 0 w 385"/>
                    <a:gd name="T19" fmla="*/ 0 h 1845"/>
                    <a:gd name="T20" fmla="*/ 0 w 385"/>
                    <a:gd name="T21" fmla="*/ 0 h 1845"/>
                    <a:gd name="T22" fmla="*/ 0 w 385"/>
                    <a:gd name="T23" fmla="*/ 0 h 1845"/>
                    <a:gd name="T24" fmla="*/ 0 w 385"/>
                    <a:gd name="T25" fmla="*/ 0 h 1845"/>
                    <a:gd name="T26" fmla="*/ 0 w 385"/>
                    <a:gd name="T27" fmla="*/ 0 h 1845"/>
                    <a:gd name="T28" fmla="*/ 0 w 385"/>
                    <a:gd name="T29" fmla="*/ 0 h 1845"/>
                    <a:gd name="T30" fmla="*/ 0 w 385"/>
                    <a:gd name="T31" fmla="*/ 0 h 1845"/>
                    <a:gd name="T32" fmla="*/ 0 w 385"/>
                    <a:gd name="T33" fmla="*/ 0 h 1845"/>
                    <a:gd name="T34" fmla="*/ 0 w 385"/>
                    <a:gd name="T35" fmla="*/ 0 h 1845"/>
                    <a:gd name="T36" fmla="*/ 0 w 385"/>
                    <a:gd name="T37" fmla="*/ 0 h 1845"/>
                    <a:gd name="T38" fmla="*/ 0 w 385"/>
                    <a:gd name="T39" fmla="*/ 0 h 1845"/>
                    <a:gd name="T40" fmla="*/ 0 w 385"/>
                    <a:gd name="T41" fmla="*/ 0 h 1845"/>
                    <a:gd name="T42" fmla="*/ 0 w 385"/>
                    <a:gd name="T43" fmla="*/ 0 h 1845"/>
                    <a:gd name="T44" fmla="*/ 0 w 385"/>
                    <a:gd name="T45" fmla="*/ 0 h 1845"/>
                    <a:gd name="T46" fmla="*/ 0 w 385"/>
                    <a:gd name="T47" fmla="*/ 0 h 1845"/>
                    <a:gd name="T48" fmla="*/ 0 w 385"/>
                    <a:gd name="T49" fmla="*/ 0 h 1845"/>
                    <a:gd name="T50" fmla="*/ 0 w 385"/>
                    <a:gd name="T51" fmla="*/ 0 h 1845"/>
                    <a:gd name="T52" fmla="*/ 0 w 385"/>
                    <a:gd name="T53" fmla="*/ 0 h 1845"/>
                    <a:gd name="T54" fmla="*/ 0 w 385"/>
                    <a:gd name="T55" fmla="*/ 0 h 1845"/>
                    <a:gd name="T56" fmla="*/ 0 w 385"/>
                    <a:gd name="T57" fmla="*/ 0 h 1845"/>
                    <a:gd name="T58" fmla="*/ 0 w 385"/>
                    <a:gd name="T59" fmla="*/ 0 h 1845"/>
                    <a:gd name="T60" fmla="*/ 0 w 385"/>
                    <a:gd name="T61" fmla="*/ 0 h 1845"/>
                    <a:gd name="T62" fmla="*/ 0 w 385"/>
                    <a:gd name="T63" fmla="*/ 0 h 1845"/>
                    <a:gd name="T64" fmla="*/ 0 w 385"/>
                    <a:gd name="T65" fmla="*/ 0 h 1845"/>
                    <a:gd name="T66" fmla="*/ 0 w 385"/>
                    <a:gd name="T67" fmla="*/ 0 h 1845"/>
                    <a:gd name="T68" fmla="*/ 0 w 385"/>
                    <a:gd name="T69" fmla="*/ 0 h 1845"/>
                    <a:gd name="T70" fmla="*/ 0 w 385"/>
                    <a:gd name="T71" fmla="*/ 0 h 1845"/>
                    <a:gd name="T72" fmla="*/ 0 w 385"/>
                    <a:gd name="T73" fmla="*/ 0 h 1845"/>
                    <a:gd name="T74" fmla="*/ 0 w 385"/>
                    <a:gd name="T75" fmla="*/ 0 h 1845"/>
                    <a:gd name="T76" fmla="*/ 0 w 385"/>
                    <a:gd name="T77" fmla="*/ 0 h 1845"/>
                    <a:gd name="T78" fmla="*/ 0 w 385"/>
                    <a:gd name="T79" fmla="*/ 0 h 1845"/>
                    <a:gd name="T80" fmla="*/ 0 w 385"/>
                    <a:gd name="T81" fmla="*/ 0 h 1845"/>
                    <a:gd name="T82" fmla="*/ 0 w 385"/>
                    <a:gd name="T83" fmla="*/ 0 h 1845"/>
                    <a:gd name="T84" fmla="*/ 0 w 385"/>
                    <a:gd name="T85" fmla="*/ 0 h 1845"/>
                    <a:gd name="T86" fmla="*/ 0 w 385"/>
                    <a:gd name="T87" fmla="*/ 0 h 1845"/>
                    <a:gd name="T88" fmla="*/ 0 w 385"/>
                    <a:gd name="T89" fmla="*/ 0 h 1845"/>
                    <a:gd name="T90" fmla="*/ 0 w 385"/>
                    <a:gd name="T91" fmla="*/ 0 h 1845"/>
                    <a:gd name="T92" fmla="*/ 0 w 385"/>
                    <a:gd name="T93" fmla="*/ 0 h 1845"/>
                    <a:gd name="T94" fmla="*/ 0 w 385"/>
                    <a:gd name="T95" fmla="*/ 0 h 1845"/>
                    <a:gd name="T96" fmla="*/ 0 w 385"/>
                    <a:gd name="T97" fmla="*/ 0 h 1845"/>
                    <a:gd name="T98" fmla="*/ 0 w 385"/>
                    <a:gd name="T99" fmla="*/ 0 h 1845"/>
                    <a:gd name="T100" fmla="*/ 0 w 385"/>
                    <a:gd name="T101" fmla="*/ 0 h 1845"/>
                    <a:gd name="T102" fmla="*/ 0 w 385"/>
                    <a:gd name="T103" fmla="*/ 0 h 1845"/>
                    <a:gd name="T104" fmla="*/ 0 w 385"/>
                    <a:gd name="T105" fmla="*/ 0 h 1845"/>
                    <a:gd name="T106" fmla="*/ 0 w 385"/>
                    <a:gd name="T107" fmla="*/ 0 h 1845"/>
                    <a:gd name="T108" fmla="*/ 0 w 385"/>
                    <a:gd name="T109" fmla="*/ 0 h 1845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385"/>
                    <a:gd name="T166" fmla="*/ 0 h 1845"/>
                    <a:gd name="T167" fmla="*/ 385 w 385"/>
                    <a:gd name="T168" fmla="*/ 1845 h 1845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385" h="1845">
                      <a:moveTo>
                        <a:pt x="343" y="1844"/>
                      </a:moveTo>
                      <a:lnTo>
                        <a:pt x="295" y="1787"/>
                      </a:lnTo>
                      <a:lnTo>
                        <a:pt x="262" y="1727"/>
                      </a:lnTo>
                      <a:lnTo>
                        <a:pt x="233" y="1665"/>
                      </a:lnTo>
                      <a:lnTo>
                        <a:pt x="202" y="1597"/>
                      </a:lnTo>
                      <a:lnTo>
                        <a:pt x="166" y="1532"/>
                      </a:lnTo>
                      <a:lnTo>
                        <a:pt x="139" y="1468"/>
                      </a:lnTo>
                      <a:lnTo>
                        <a:pt x="116" y="1393"/>
                      </a:lnTo>
                      <a:lnTo>
                        <a:pt x="98" y="1314"/>
                      </a:lnTo>
                      <a:lnTo>
                        <a:pt x="75" y="1250"/>
                      </a:lnTo>
                      <a:lnTo>
                        <a:pt x="55" y="1176"/>
                      </a:lnTo>
                      <a:lnTo>
                        <a:pt x="36" y="1087"/>
                      </a:lnTo>
                      <a:lnTo>
                        <a:pt x="30" y="1019"/>
                      </a:lnTo>
                      <a:lnTo>
                        <a:pt x="17" y="950"/>
                      </a:lnTo>
                      <a:lnTo>
                        <a:pt x="6" y="866"/>
                      </a:lnTo>
                      <a:lnTo>
                        <a:pt x="6" y="798"/>
                      </a:lnTo>
                      <a:lnTo>
                        <a:pt x="1" y="723"/>
                      </a:lnTo>
                      <a:lnTo>
                        <a:pt x="0" y="638"/>
                      </a:lnTo>
                      <a:lnTo>
                        <a:pt x="1" y="564"/>
                      </a:lnTo>
                      <a:lnTo>
                        <a:pt x="12" y="494"/>
                      </a:lnTo>
                      <a:lnTo>
                        <a:pt x="12" y="418"/>
                      </a:lnTo>
                      <a:lnTo>
                        <a:pt x="22" y="351"/>
                      </a:lnTo>
                      <a:lnTo>
                        <a:pt x="38" y="278"/>
                      </a:lnTo>
                      <a:lnTo>
                        <a:pt x="57" y="203"/>
                      </a:lnTo>
                      <a:lnTo>
                        <a:pt x="75" y="141"/>
                      </a:lnTo>
                      <a:lnTo>
                        <a:pt x="87" y="77"/>
                      </a:lnTo>
                      <a:lnTo>
                        <a:pt x="112" y="0"/>
                      </a:lnTo>
                      <a:lnTo>
                        <a:pt x="181" y="65"/>
                      </a:lnTo>
                      <a:lnTo>
                        <a:pt x="159" y="134"/>
                      </a:lnTo>
                      <a:lnTo>
                        <a:pt x="146" y="192"/>
                      </a:lnTo>
                      <a:lnTo>
                        <a:pt x="120" y="254"/>
                      </a:lnTo>
                      <a:lnTo>
                        <a:pt x="104" y="308"/>
                      </a:lnTo>
                      <a:lnTo>
                        <a:pt x="102" y="377"/>
                      </a:lnTo>
                      <a:lnTo>
                        <a:pt x="93" y="455"/>
                      </a:lnTo>
                      <a:lnTo>
                        <a:pt x="78" y="527"/>
                      </a:lnTo>
                      <a:lnTo>
                        <a:pt x="79" y="584"/>
                      </a:lnTo>
                      <a:lnTo>
                        <a:pt x="72" y="662"/>
                      </a:lnTo>
                      <a:lnTo>
                        <a:pt x="71" y="719"/>
                      </a:lnTo>
                      <a:lnTo>
                        <a:pt x="77" y="797"/>
                      </a:lnTo>
                      <a:lnTo>
                        <a:pt x="78" y="872"/>
                      </a:lnTo>
                      <a:lnTo>
                        <a:pt x="85" y="937"/>
                      </a:lnTo>
                      <a:lnTo>
                        <a:pt x="97" y="1001"/>
                      </a:lnTo>
                      <a:lnTo>
                        <a:pt x="114" y="1080"/>
                      </a:lnTo>
                      <a:lnTo>
                        <a:pt x="123" y="1146"/>
                      </a:lnTo>
                      <a:lnTo>
                        <a:pt x="142" y="1208"/>
                      </a:lnTo>
                      <a:lnTo>
                        <a:pt x="157" y="1288"/>
                      </a:lnTo>
                      <a:lnTo>
                        <a:pt x="177" y="1350"/>
                      </a:lnTo>
                      <a:lnTo>
                        <a:pt x="207" y="1416"/>
                      </a:lnTo>
                      <a:lnTo>
                        <a:pt x="231" y="1473"/>
                      </a:lnTo>
                      <a:lnTo>
                        <a:pt x="263" y="1541"/>
                      </a:lnTo>
                      <a:lnTo>
                        <a:pt x="290" y="1598"/>
                      </a:lnTo>
                      <a:lnTo>
                        <a:pt x="318" y="1651"/>
                      </a:lnTo>
                      <a:lnTo>
                        <a:pt x="355" y="1712"/>
                      </a:lnTo>
                      <a:lnTo>
                        <a:pt x="384" y="1758"/>
                      </a:lnTo>
                      <a:lnTo>
                        <a:pt x="343" y="1844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40" name="Freeform 98"/>
                <p:cNvSpPr>
                  <a:spLocks noChangeArrowheads="1"/>
                </p:cNvSpPr>
                <p:nvPr/>
              </p:nvSpPr>
              <p:spPr bwMode="auto">
                <a:xfrm>
                  <a:off x="1093" y="3610"/>
                  <a:ext cx="521" cy="623"/>
                </a:xfrm>
                <a:custGeom>
                  <a:avLst/>
                  <a:gdLst>
                    <a:gd name="T0" fmla="*/ 0 w 2298"/>
                    <a:gd name="T1" fmla="*/ 0 h 2749"/>
                    <a:gd name="T2" fmla="*/ 0 w 2298"/>
                    <a:gd name="T3" fmla="*/ 0 h 2749"/>
                    <a:gd name="T4" fmla="*/ 0 w 2298"/>
                    <a:gd name="T5" fmla="*/ 0 h 2749"/>
                    <a:gd name="T6" fmla="*/ 0 60000 65536"/>
                    <a:gd name="T7" fmla="*/ 0 60000 65536"/>
                    <a:gd name="T8" fmla="*/ 0 60000 65536"/>
                    <a:gd name="T9" fmla="*/ 0 w 2298"/>
                    <a:gd name="T10" fmla="*/ 0 h 2749"/>
                    <a:gd name="T11" fmla="*/ 2298 w 2298"/>
                    <a:gd name="T12" fmla="*/ 2749 h 27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98" h="2749">
                      <a:moveTo>
                        <a:pt x="0" y="0"/>
                      </a:moveTo>
                      <a:lnTo>
                        <a:pt x="2297" y="274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33" name="Group 99"/>
              <p:cNvGrpSpPr>
                <a:grpSpLocks/>
              </p:cNvGrpSpPr>
              <p:nvPr/>
            </p:nvGrpSpPr>
            <p:grpSpPr bwMode="auto">
              <a:xfrm>
                <a:off x="1189" y="3686"/>
                <a:ext cx="430" cy="463"/>
                <a:chOff x="1189" y="3686"/>
                <a:chExt cx="430" cy="463"/>
              </a:xfrm>
            </p:grpSpPr>
            <p:sp>
              <p:nvSpPr>
                <p:cNvPr id="44137" name="Freeform 100"/>
                <p:cNvSpPr>
                  <a:spLocks noChangeArrowheads="1"/>
                </p:cNvSpPr>
                <p:nvPr/>
              </p:nvSpPr>
              <p:spPr bwMode="auto">
                <a:xfrm>
                  <a:off x="1217" y="3805"/>
                  <a:ext cx="57" cy="260"/>
                </a:xfrm>
                <a:custGeom>
                  <a:avLst/>
                  <a:gdLst>
                    <a:gd name="T0" fmla="*/ 0 w 250"/>
                    <a:gd name="T1" fmla="*/ 0 h 1148"/>
                    <a:gd name="T2" fmla="*/ 0 w 250"/>
                    <a:gd name="T3" fmla="*/ 0 h 1148"/>
                    <a:gd name="T4" fmla="*/ 0 w 250"/>
                    <a:gd name="T5" fmla="*/ 0 h 1148"/>
                    <a:gd name="T6" fmla="*/ 0 w 250"/>
                    <a:gd name="T7" fmla="*/ 0 h 1148"/>
                    <a:gd name="T8" fmla="*/ 0 w 250"/>
                    <a:gd name="T9" fmla="*/ 0 h 1148"/>
                    <a:gd name="T10" fmla="*/ 0 w 250"/>
                    <a:gd name="T11" fmla="*/ 0 h 1148"/>
                    <a:gd name="T12" fmla="*/ 0 w 250"/>
                    <a:gd name="T13" fmla="*/ 0 h 1148"/>
                    <a:gd name="T14" fmla="*/ 0 w 250"/>
                    <a:gd name="T15" fmla="*/ 0 h 1148"/>
                    <a:gd name="T16" fmla="*/ 0 w 250"/>
                    <a:gd name="T17" fmla="*/ 0 h 1148"/>
                    <a:gd name="T18" fmla="*/ 0 w 250"/>
                    <a:gd name="T19" fmla="*/ 0 h 1148"/>
                    <a:gd name="T20" fmla="*/ 0 w 250"/>
                    <a:gd name="T21" fmla="*/ 0 h 1148"/>
                    <a:gd name="T22" fmla="*/ 0 w 250"/>
                    <a:gd name="T23" fmla="*/ 0 h 1148"/>
                    <a:gd name="T24" fmla="*/ 0 w 250"/>
                    <a:gd name="T25" fmla="*/ 0 h 1148"/>
                    <a:gd name="T26" fmla="*/ 0 w 250"/>
                    <a:gd name="T27" fmla="*/ 0 h 1148"/>
                    <a:gd name="T28" fmla="*/ 0 w 250"/>
                    <a:gd name="T29" fmla="*/ 0 h 1148"/>
                    <a:gd name="T30" fmla="*/ 0 w 250"/>
                    <a:gd name="T31" fmla="*/ 0 h 1148"/>
                    <a:gd name="T32" fmla="*/ 0 w 250"/>
                    <a:gd name="T33" fmla="*/ 0 h 1148"/>
                    <a:gd name="T34" fmla="*/ 0 w 250"/>
                    <a:gd name="T35" fmla="*/ 0 h 1148"/>
                    <a:gd name="T36" fmla="*/ 0 w 250"/>
                    <a:gd name="T37" fmla="*/ 0 h 1148"/>
                    <a:gd name="T38" fmla="*/ 0 w 250"/>
                    <a:gd name="T39" fmla="*/ 0 h 1148"/>
                    <a:gd name="T40" fmla="*/ 0 w 250"/>
                    <a:gd name="T41" fmla="*/ 0 h 1148"/>
                    <a:gd name="T42" fmla="*/ 0 w 250"/>
                    <a:gd name="T43" fmla="*/ 0 h 1148"/>
                    <a:gd name="T44" fmla="*/ 0 w 250"/>
                    <a:gd name="T45" fmla="*/ 0 h 1148"/>
                    <a:gd name="T46" fmla="*/ 0 w 250"/>
                    <a:gd name="T47" fmla="*/ 0 h 1148"/>
                    <a:gd name="T48" fmla="*/ 0 w 250"/>
                    <a:gd name="T49" fmla="*/ 0 h 1148"/>
                    <a:gd name="T50" fmla="*/ 0 w 250"/>
                    <a:gd name="T51" fmla="*/ 0 h 1148"/>
                    <a:gd name="T52" fmla="*/ 0 w 250"/>
                    <a:gd name="T53" fmla="*/ 0 h 1148"/>
                    <a:gd name="T54" fmla="*/ 0 w 250"/>
                    <a:gd name="T55" fmla="*/ 0 h 1148"/>
                    <a:gd name="T56" fmla="*/ 0 w 250"/>
                    <a:gd name="T57" fmla="*/ 0 h 1148"/>
                    <a:gd name="T58" fmla="*/ 0 w 250"/>
                    <a:gd name="T59" fmla="*/ 0 h 1148"/>
                    <a:gd name="T60" fmla="*/ 0 w 250"/>
                    <a:gd name="T61" fmla="*/ 0 h 1148"/>
                    <a:gd name="T62" fmla="*/ 0 w 250"/>
                    <a:gd name="T63" fmla="*/ 0 h 1148"/>
                    <a:gd name="T64" fmla="*/ 0 w 250"/>
                    <a:gd name="T65" fmla="*/ 0 h 1148"/>
                    <a:gd name="T66" fmla="*/ 0 w 250"/>
                    <a:gd name="T67" fmla="*/ 0 h 1148"/>
                    <a:gd name="T68" fmla="*/ 0 w 250"/>
                    <a:gd name="T69" fmla="*/ 0 h 1148"/>
                    <a:gd name="T70" fmla="*/ 0 w 250"/>
                    <a:gd name="T71" fmla="*/ 0 h 1148"/>
                    <a:gd name="T72" fmla="*/ 0 w 250"/>
                    <a:gd name="T73" fmla="*/ 0 h 1148"/>
                    <a:gd name="T74" fmla="*/ 0 w 250"/>
                    <a:gd name="T75" fmla="*/ 0 h 1148"/>
                    <a:gd name="T76" fmla="*/ 0 w 250"/>
                    <a:gd name="T77" fmla="*/ 0 h 1148"/>
                    <a:gd name="T78" fmla="*/ 0 w 250"/>
                    <a:gd name="T79" fmla="*/ 0 h 1148"/>
                    <a:gd name="T80" fmla="*/ 0 w 250"/>
                    <a:gd name="T81" fmla="*/ 0 h 1148"/>
                    <a:gd name="T82" fmla="*/ 0 w 250"/>
                    <a:gd name="T83" fmla="*/ 0 h 1148"/>
                    <a:gd name="T84" fmla="*/ 0 w 250"/>
                    <a:gd name="T85" fmla="*/ 0 h 1148"/>
                    <a:gd name="T86" fmla="*/ 0 w 250"/>
                    <a:gd name="T87" fmla="*/ 0 h 1148"/>
                    <a:gd name="T88" fmla="*/ 0 w 250"/>
                    <a:gd name="T89" fmla="*/ 0 h 1148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50"/>
                    <a:gd name="T136" fmla="*/ 0 h 1148"/>
                    <a:gd name="T137" fmla="*/ 250 w 250"/>
                    <a:gd name="T138" fmla="*/ 1148 h 1148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50" h="1148">
                      <a:moveTo>
                        <a:pt x="200" y="1147"/>
                      </a:moveTo>
                      <a:lnTo>
                        <a:pt x="182" y="1093"/>
                      </a:lnTo>
                      <a:lnTo>
                        <a:pt x="151" y="1046"/>
                      </a:lnTo>
                      <a:lnTo>
                        <a:pt x="131" y="1003"/>
                      </a:lnTo>
                      <a:lnTo>
                        <a:pt x="98" y="940"/>
                      </a:lnTo>
                      <a:lnTo>
                        <a:pt x="91" y="897"/>
                      </a:lnTo>
                      <a:lnTo>
                        <a:pt x="69" y="848"/>
                      </a:lnTo>
                      <a:lnTo>
                        <a:pt x="61" y="784"/>
                      </a:lnTo>
                      <a:lnTo>
                        <a:pt x="37" y="720"/>
                      </a:lnTo>
                      <a:lnTo>
                        <a:pt x="38" y="669"/>
                      </a:lnTo>
                      <a:lnTo>
                        <a:pt x="15" y="609"/>
                      </a:lnTo>
                      <a:lnTo>
                        <a:pt x="16" y="557"/>
                      </a:lnTo>
                      <a:lnTo>
                        <a:pt x="2" y="503"/>
                      </a:lnTo>
                      <a:lnTo>
                        <a:pt x="12" y="440"/>
                      </a:lnTo>
                      <a:lnTo>
                        <a:pt x="1" y="383"/>
                      </a:lnTo>
                      <a:lnTo>
                        <a:pt x="0" y="329"/>
                      </a:lnTo>
                      <a:lnTo>
                        <a:pt x="5" y="269"/>
                      </a:lnTo>
                      <a:lnTo>
                        <a:pt x="14" y="210"/>
                      </a:lnTo>
                      <a:lnTo>
                        <a:pt x="30" y="162"/>
                      </a:lnTo>
                      <a:lnTo>
                        <a:pt x="44" y="105"/>
                      </a:lnTo>
                      <a:lnTo>
                        <a:pt x="45" y="48"/>
                      </a:lnTo>
                      <a:lnTo>
                        <a:pt x="62" y="0"/>
                      </a:lnTo>
                      <a:lnTo>
                        <a:pt x="116" y="39"/>
                      </a:lnTo>
                      <a:lnTo>
                        <a:pt x="115" y="85"/>
                      </a:lnTo>
                      <a:lnTo>
                        <a:pt x="93" y="131"/>
                      </a:lnTo>
                      <a:lnTo>
                        <a:pt x="86" y="179"/>
                      </a:lnTo>
                      <a:lnTo>
                        <a:pt x="78" y="234"/>
                      </a:lnTo>
                      <a:lnTo>
                        <a:pt x="74" y="288"/>
                      </a:lnTo>
                      <a:lnTo>
                        <a:pt x="62" y="336"/>
                      </a:lnTo>
                      <a:lnTo>
                        <a:pt x="65" y="395"/>
                      </a:lnTo>
                      <a:lnTo>
                        <a:pt x="69" y="443"/>
                      </a:lnTo>
                      <a:lnTo>
                        <a:pt x="68" y="501"/>
                      </a:lnTo>
                      <a:lnTo>
                        <a:pt x="70" y="553"/>
                      </a:lnTo>
                      <a:lnTo>
                        <a:pt x="81" y="607"/>
                      </a:lnTo>
                      <a:lnTo>
                        <a:pt x="91" y="664"/>
                      </a:lnTo>
                      <a:lnTo>
                        <a:pt x="95" y="710"/>
                      </a:lnTo>
                      <a:lnTo>
                        <a:pt x="113" y="760"/>
                      </a:lnTo>
                      <a:lnTo>
                        <a:pt x="125" y="809"/>
                      </a:lnTo>
                      <a:lnTo>
                        <a:pt x="141" y="864"/>
                      </a:lnTo>
                      <a:lnTo>
                        <a:pt x="160" y="913"/>
                      </a:lnTo>
                      <a:lnTo>
                        <a:pt x="184" y="959"/>
                      </a:lnTo>
                      <a:lnTo>
                        <a:pt x="200" y="1011"/>
                      </a:lnTo>
                      <a:lnTo>
                        <a:pt x="229" y="1049"/>
                      </a:lnTo>
                      <a:lnTo>
                        <a:pt x="249" y="1091"/>
                      </a:lnTo>
                      <a:lnTo>
                        <a:pt x="200" y="1147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38" name="Freeform 101"/>
                <p:cNvSpPr>
                  <a:spLocks noChangeArrowheads="1"/>
                </p:cNvSpPr>
                <p:nvPr/>
              </p:nvSpPr>
              <p:spPr bwMode="auto">
                <a:xfrm>
                  <a:off x="1189" y="3686"/>
                  <a:ext cx="431" cy="464"/>
                </a:xfrm>
                <a:custGeom>
                  <a:avLst/>
                  <a:gdLst>
                    <a:gd name="T0" fmla="*/ 0 w 1901"/>
                    <a:gd name="T1" fmla="*/ 0 h 2046"/>
                    <a:gd name="T2" fmla="*/ 0 w 1901"/>
                    <a:gd name="T3" fmla="*/ 0 h 2046"/>
                    <a:gd name="T4" fmla="*/ 0 w 1901"/>
                    <a:gd name="T5" fmla="*/ 0 h 2046"/>
                    <a:gd name="T6" fmla="*/ 0 60000 65536"/>
                    <a:gd name="T7" fmla="*/ 0 60000 65536"/>
                    <a:gd name="T8" fmla="*/ 0 60000 65536"/>
                    <a:gd name="T9" fmla="*/ 0 w 1901"/>
                    <a:gd name="T10" fmla="*/ 0 h 2046"/>
                    <a:gd name="T11" fmla="*/ 1901 w 1901"/>
                    <a:gd name="T12" fmla="*/ 2046 h 20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01" h="2046">
                      <a:moveTo>
                        <a:pt x="0" y="0"/>
                      </a:moveTo>
                      <a:lnTo>
                        <a:pt x="1900" y="204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34" name="Group 102"/>
              <p:cNvGrpSpPr>
                <a:grpSpLocks/>
              </p:cNvGrpSpPr>
              <p:nvPr/>
            </p:nvGrpSpPr>
            <p:grpSpPr bwMode="auto">
              <a:xfrm>
                <a:off x="1280" y="3795"/>
                <a:ext cx="395" cy="227"/>
                <a:chOff x="1280" y="3795"/>
                <a:chExt cx="395" cy="227"/>
              </a:xfrm>
            </p:grpSpPr>
            <p:sp>
              <p:nvSpPr>
                <p:cNvPr id="44135" name="Freeform 103"/>
                <p:cNvSpPr>
                  <a:spLocks noChangeArrowheads="1"/>
                </p:cNvSpPr>
                <p:nvPr/>
              </p:nvSpPr>
              <p:spPr bwMode="auto">
                <a:xfrm>
                  <a:off x="1294" y="3876"/>
                  <a:ext cx="31" cy="105"/>
                </a:xfrm>
                <a:custGeom>
                  <a:avLst/>
                  <a:gdLst>
                    <a:gd name="T0" fmla="*/ 0 w 137"/>
                    <a:gd name="T1" fmla="*/ 0 h 464"/>
                    <a:gd name="T2" fmla="*/ 0 w 137"/>
                    <a:gd name="T3" fmla="*/ 0 h 464"/>
                    <a:gd name="T4" fmla="*/ 0 w 137"/>
                    <a:gd name="T5" fmla="*/ 0 h 464"/>
                    <a:gd name="T6" fmla="*/ 0 w 137"/>
                    <a:gd name="T7" fmla="*/ 0 h 464"/>
                    <a:gd name="T8" fmla="*/ 0 w 137"/>
                    <a:gd name="T9" fmla="*/ 0 h 464"/>
                    <a:gd name="T10" fmla="*/ 0 w 137"/>
                    <a:gd name="T11" fmla="*/ 0 h 464"/>
                    <a:gd name="T12" fmla="*/ 0 w 137"/>
                    <a:gd name="T13" fmla="*/ 0 h 464"/>
                    <a:gd name="T14" fmla="*/ 0 w 137"/>
                    <a:gd name="T15" fmla="*/ 0 h 464"/>
                    <a:gd name="T16" fmla="*/ 0 w 137"/>
                    <a:gd name="T17" fmla="*/ 0 h 464"/>
                    <a:gd name="T18" fmla="*/ 0 w 137"/>
                    <a:gd name="T19" fmla="*/ 0 h 464"/>
                    <a:gd name="T20" fmla="*/ 0 w 137"/>
                    <a:gd name="T21" fmla="*/ 0 h 464"/>
                    <a:gd name="T22" fmla="*/ 0 w 137"/>
                    <a:gd name="T23" fmla="*/ 0 h 464"/>
                    <a:gd name="T24" fmla="*/ 0 w 137"/>
                    <a:gd name="T25" fmla="*/ 0 h 464"/>
                    <a:gd name="T26" fmla="*/ 0 w 137"/>
                    <a:gd name="T27" fmla="*/ 0 h 464"/>
                    <a:gd name="T28" fmla="*/ 0 w 137"/>
                    <a:gd name="T29" fmla="*/ 0 h 464"/>
                    <a:gd name="T30" fmla="*/ 0 w 137"/>
                    <a:gd name="T31" fmla="*/ 0 h 464"/>
                    <a:gd name="T32" fmla="*/ 0 w 137"/>
                    <a:gd name="T33" fmla="*/ 0 h 464"/>
                    <a:gd name="T34" fmla="*/ 0 w 137"/>
                    <a:gd name="T35" fmla="*/ 0 h 464"/>
                    <a:gd name="T36" fmla="*/ 0 w 137"/>
                    <a:gd name="T37" fmla="*/ 0 h 464"/>
                    <a:gd name="T38" fmla="*/ 0 w 137"/>
                    <a:gd name="T39" fmla="*/ 0 h 464"/>
                    <a:gd name="T40" fmla="*/ 0 w 137"/>
                    <a:gd name="T41" fmla="*/ 0 h 464"/>
                    <a:gd name="T42" fmla="*/ 0 w 137"/>
                    <a:gd name="T43" fmla="*/ 0 h 464"/>
                    <a:gd name="T44" fmla="*/ 0 w 137"/>
                    <a:gd name="T45" fmla="*/ 0 h 464"/>
                    <a:gd name="T46" fmla="*/ 0 w 137"/>
                    <a:gd name="T47" fmla="*/ 0 h 464"/>
                    <a:gd name="T48" fmla="*/ 0 w 137"/>
                    <a:gd name="T49" fmla="*/ 0 h 464"/>
                    <a:gd name="T50" fmla="*/ 0 w 137"/>
                    <a:gd name="T51" fmla="*/ 0 h 464"/>
                    <a:gd name="T52" fmla="*/ 0 w 137"/>
                    <a:gd name="T53" fmla="*/ 0 h 464"/>
                    <a:gd name="T54" fmla="*/ 0 w 137"/>
                    <a:gd name="T55" fmla="*/ 0 h 464"/>
                    <a:gd name="T56" fmla="*/ 0 w 137"/>
                    <a:gd name="T57" fmla="*/ 0 h 464"/>
                    <a:gd name="T58" fmla="*/ 0 w 137"/>
                    <a:gd name="T59" fmla="*/ 0 h 464"/>
                    <a:gd name="T60" fmla="*/ 0 w 137"/>
                    <a:gd name="T61" fmla="*/ 0 h 464"/>
                    <a:gd name="T62" fmla="*/ 0 w 137"/>
                    <a:gd name="T63" fmla="*/ 0 h 464"/>
                    <a:gd name="T64" fmla="*/ 0 w 137"/>
                    <a:gd name="T65" fmla="*/ 0 h 46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37"/>
                    <a:gd name="T100" fmla="*/ 0 h 464"/>
                    <a:gd name="T101" fmla="*/ 137 w 137"/>
                    <a:gd name="T102" fmla="*/ 464 h 46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37" h="464">
                      <a:moveTo>
                        <a:pt x="99" y="463"/>
                      </a:moveTo>
                      <a:lnTo>
                        <a:pt x="74" y="436"/>
                      </a:lnTo>
                      <a:lnTo>
                        <a:pt x="64" y="404"/>
                      </a:lnTo>
                      <a:lnTo>
                        <a:pt x="48" y="378"/>
                      </a:lnTo>
                      <a:lnTo>
                        <a:pt x="27" y="348"/>
                      </a:lnTo>
                      <a:lnTo>
                        <a:pt x="22" y="313"/>
                      </a:lnTo>
                      <a:lnTo>
                        <a:pt x="15" y="287"/>
                      </a:lnTo>
                      <a:lnTo>
                        <a:pt x="3" y="246"/>
                      </a:lnTo>
                      <a:lnTo>
                        <a:pt x="8" y="224"/>
                      </a:lnTo>
                      <a:lnTo>
                        <a:pt x="7" y="192"/>
                      </a:lnTo>
                      <a:lnTo>
                        <a:pt x="0" y="159"/>
                      </a:lnTo>
                      <a:lnTo>
                        <a:pt x="8" y="131"/>
                      </a:lnTo>
                      <a:lnTo>
                        <a:pt x="8" y="99"/>
                      </a:lnTo>
                      <a:lnTo>
                        <a:pt x="5" y="62"/>
                      </a:lnTo>
                      <a:lnTo>
                        <a:pt x="33" y="32"/>
                      </a:lnTo>
                      <a:lnTo>
                        <a:pt x="34" y="0"/>
                      </a:lnTo>
                      <a:lnTo>
                        <a:pt x="83" y="16"/>
                      </a:lnTo>
                      <a:lnTo>
                        <a:pt x="71" y="39"/>
                      </a:lnTo>
                      <a:lnTo>
                        <a:pt x="59" y="71"/>
                      </a:lnTo>
                      <a:lnTo>
                        <a:pt x="58" y="102"/>
                      </a:lnTo>
                      <a:lnTo>
                        <a:pt x="55" y="127"/>
                      </a:lnTo>
                      <a:lnTo>
                        <a:pt x="42" y="159"/>
                      </a:lnTo>
                      <a:lnTo>
                        <a:pt x="50" y="188"/>
                      </a:lnTo>
                      <a:lnTo>
                        <a:pt x="51" y="220"/>
                      </a:lnTo>
                      <a:lnTo>
                        <a:pt x="57" y="248"/>
                      </a:lnTo>
                      <a:lnTo>
                        <a:pt x="62" y="281"/>
                      </a:lnTo>
                      <a:lnTo>
                        <a:pt x="61" y="306"/>
                      </a:lnTo>
                      <a:lnTo>
                        <a:pt x="80" y="332"/>
                      </a:lnTo>
                      <a:lnTo>
                        <a:pt x="82" y="362"/>
                      </a:lnTo>
                      <a:lnTo>
                        <a:pt x="99" y="391"/>
                      </a:lnTo>
                      <a:lnTo>
                        <a:pt x="112" y="416"/>
                      </a:lnTo>
                      <a:lnTo>
                        <a:pt x="136" y="446"/>
                      </a:lnTo>
                      <a:lnTo>
                        <a:pt x="99" y="463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36" name="Freeform 104"/>
                <p:cNvSpPr>
                  <a:spLocks noChangeArrowheads="1"/>
                </p:cNvSpPr>
                <p:nvPr/>
              </p:nvSpPr>
              <p:spPr bwMode="auto">
                <a:xfrm>
                  <a:off x="1280" y="3795"/>
                  <a:ext cx="396" cy="228"/>
                </a:xfrm>
                <a:custGeom>
                  <a:avLst/>
                  <a:gdLst>
                    <a:gd name="T0" fmla="*/ 0 w 1745"/>
                    <a:gd name="T1" fmla="*/ 0 h 1005"/>
                    <a:gd name="T2" fmla="*/ 0 w 1745"/>
                    <a:gd name="T3" fmla="*/ 0 h 1005"/>
                    <a:gd name="T4" fmla="*/ 0 w 1745"/>
                    <a:gd name="T5" fmla="*/ 0 h 1005"/>
                    <a:gd name="T6" fmla="*/ 0 60000 65536"/>
                    <a:gd name="T7" fmla="*/ 0 60000 65536"/>
                    <a:gd name="T8" fmla="*/ 0 60000 65536"/>
                    <a:gd name="T9" fmla="*/ 0 w 1745"/>
                    <a:gd name="T10" fmla="*/ 0 h 1005"/>
                    <a:gd name="T11" fmla="*/ 1745 w 1745"/>
                    <a:gd name="T12" fmla="*/ 1005 h 1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45" h="1005">
                      <a:moveTo>
                        <a:pt x="0" y="0"/>
                      </a:moveTo>
                      <a:lnTo>
                        <a:pt x="1744" y="100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8" name="Group 105"/>
            <p:cNvGrpSpPr>
              <a:grpSpLocks/>
            </p:cNvGrpSpPr>
            <p:nvPr/>
          </p:nvGrpSpPr>
          <p:grpSpPr bwMode="auto">
            <a:xfrm>
              <a:off x="514" y="2992"/>
              <a:ext cx="763" cy="640"/>
              <a:chOff x="514" y="2992"/>
              <a:chExt cx="763" cy="640"/>
            </a:xfrm>
          </p:grpSpPr>
          <p:grpSp>
            <p:nvGrpSpPr>
              <p:cNvPr id="44112" name="Group 106"/>
              <p:cNvGrpSpPr>
                <a:grpSpLocks/>
              </p:cNvGrpSpPr>
              <p:nvPr/>
            </p:nvGrpSpPr>
            <p:grpSpPr bwMode="auto">
              <a:xfrm>
                <a:off x="696" y="2992"/>
                <a:ext cx="582" cy="629"/>
                <a:chOff x="696" y="2992"/>
                <a:chExt cx="582" cy="629"/>
              </a:xfrm>
            </p:grpSpPr>
            <p:grpSp>
              <p:nvGrpSpPr>
                <p:cNvPr id="44123" name="Group 107"/>
                <p:cNvGrpSpPr>
                  <a:grpSpLocks/>
                </p:cNvGrpSpPr>
                <p:nvPr/>
              </p:nvGrpSpPr>
              <p:grpSpPr bwMode="auto">
                <a:xfrm>
                  <a:off x="758" y="2992"/>
                  <a:ext cx="519" cy="629"/>
                  <a:chOff x="758" y="2992"/>
                  <a:chExt cx="519" cy="629"/>
                </a:xfrm>
              </p:grpSpPr>
              <p:sp>
                <p:nvSpPr>
                  <p:cNvPr id="44130" name="Freeform 108"/>
                  <p:cNvSpPr>
                    <a:spLocks noChangeArrowheads="1"/>
                  </p:cNvSpPr>
                  <p:nvPr/>
                </p:nvSpPr>
                <p:spPr bwMode="auto">
                  <a:xfrm>
                    <a:off x="1154" y="3114"/>
                    <a:ext cx="88" cy="417"/>
                  </a:xfrm>
                  <a:custGeom>
                    <a:avLst/>
                    <a:gdLst>
                      <a:gd name="T0" fmla="*/ 0 w 389"/>
                      <a:gd name="T1" fmla="*/ 0 h 1839"/>
                      <a:gd name="T2" fmla="*/ 0 w 389"/>
                      <a:gd name="T3" fmla="*/ 0 h 1839"/>
                      <a:gd name="T4" fmla="*/ 0 w 389"/>
                      <a:gd name="T5" fmla="*/ 0 h 1839"/>
                      <a:gd name="T6" fmla="*/ 0 w 389"/>
                      <a:gd name="T7" fmla="*/ 0 h 1839"/>
                      <a:gd name="T8" fmla="*/ 0 w 389"/>
                      <a:gd name="T9" fmla="*/ 0 h 1839"/>
                      <a:gd name="T10" fmla="*/ 0 w 389"/>
                      <a:gd name="T11" fmla="*/ 0 h 1839"/>
                      <a:gd name="T12" fmla="*/ 0 w 389"/>
                      <a:gd name="T13" fmla="*/ 0 h 1839"/>
                      <a:gd name="T14" fmla="*/ 0 w 389"/>
                      <a:gd name="T15" fmla="*/ 0 h 1839"/>
                      <a:gd name="T16" fmla="*/ 0 w 389"/>
                      <a:gd name="T17" fmla="*/ 0 h 1839"/>
                      <a:gd name="T18" fmla="*/ 0 w 389"/>
                      <a:gd name="T19" fmla="*/ 0 h 1839"/>
                      <a:gd name="T20" fmla="*/ 0 w 389"/>
                      <a:gd name="T21" fmla="*/ 0 h 1839"/>
                      <a:gd name="T22" fmla="*/ 0 w 389"/>
                      <a:gd name="T23" fmla="*/ 0 h 1839"/>
                      <a:gd name="T24" fmla="*/ 0 w 389"/>
                      <a:gd name="T25" fmla="*/ 0 h 1839"/>
                      <a:gd name="T26" fmla="*/ 0 w 389"/>
                      <a:gd name="T27" fmla="*/ 0 h 1839"/>
                      <a:gd name="T28" fmla="*/ 0 w 389"/>
                      <a:gd name="T29" fmla="*/ 0 h 1839"/>
                      <a:gd name="T30" fmla="*/ 0 w 389"/>
                      <a:gd name="T31" fmla="*/ 0 h 1839"/>
                      <a:gd name="T32" fmla="*/ 0 w 389"/>
                      <a:gd name="T33" fmla="*/ 0 h 1839"/>
                      <a:gd name="T34" fmla="*/ 0 w 389"/>
                      <a:gd name="T35" fmla="*/ 0 h 1839"/>
                      <a:gd name="T36" fmla="*/ 0 w 389"/>
                      <a:gd name="T37" fmla="*/ 0 h 1839"/>
                      <a:gd name="T38" fmla="*/ 0 w 389"/>
                      <a:gd name="T39" fmla="*/ 0 h 1839"/>
                      <a:gd name="T40" fmla="*/ 0 w 389"/>
                      <a:gd name="T41" fmla="*/ 0 h 1839"/>
                      <a:gd name="T42" fmla="*/ 0 w 389"/>
                      <a:gd name="T43" fmla="*/ 0 h 1839"/>
                      <a:gd name="T44" fmla="*/ 0 w 389"/>
                      <a:gd name="T45" fmla="*/ 0 h 1839"/>
                      <a:gd name="T46" fmla="*/ 0 w 389"/>
                      <a:gd name="T47" fmla="*/ 0 h 1839"/>
                      <a:gd name="T48" fmla="*/ 0 w 389"/>
                      <a:gd name="T49" fmla="*/ 0 h 1839"/>
                      <a:gd name="T50" fmla="*/ 0 w 389"/>
                      <a:gd name="T51" fmla="*/ 0 h 1839"/>
                      <a:gd name="T52" fmla="*/ 0 w 389"/>
                      <a:gd name="T53" fmla="*/ 0 h 1839"/>
                      <a:gd name="T54" fmla="*/ 0 w 389"/>
                      <a:gd name="T55" fmla="*/ 0 h 1839"/>
                      <a:gd name="T56" fmla="*/ 0 w 389"/>
                      <a:gd name="T57" fmla="*/ 0 h 1839"/>
                      <a:gd name="T58" fmla="*/ 0 w 389"/>
                      <a:gd name="T59" fmla="*/ 0 h 1839"/>
                      <a:gd name="T60" fmla="*/ 0 w 389"/>
                      <a:gd name="T61" fmla="*/ 0 h 1839"/>
                      <a:gd name="T62" fmla="*/ 0 w 389"/>
                      <a:gd name="T63" fmla="*/ 0 h 1839"/>
                      <a:gd name="T64" fmla="*/ 0 w 389"/>
                      <a:gd name="T65" fmla="*/ 0 h 1839"/>
                      <a:gd name="T66" fmla="*/ 0 w 389"/>
                      <a:gd name="T67" fmla="*/ 0 h 1839"/>
                      <a:gd name="T68" fmla="*/ 0 w 389"/>
                      <a:gd name="T69" fmla="*/ 0 h 1839"/>
                      <a:gd name="T70" fmla="*/ 0 w 389"/>
                      <a:gd name="T71" fmla="*/ 0 h 1839"/>
                      <a:gd name="T72" fmla="*/ 0 w 389"/>
                      <a:gd name="T73" fmla="*/ 0 h 1839"/>
                      <a:gd name="T74" fmla="*/ 0 w 389"/>
                      <a:gd name="T75" fmla="*/ 0 h 1839"/>
                      <a:gd name="T76" fmla="*/ 0 w 389"/>
                      <a:gd name="T77" fmla="*/ 0 h 1839"/>
                      <a:gd name="T78" fmla="*/ 0 w 389"/>
                      <a:gd name="T79" fmla="*/ 0 h 1839"/>
                      <a:gd name="T80" fmla="*/ 0 w 389"/>
                      <a:gd name="T81" fmla="*/ 0 h 1839"/>
                      <a:gd name="T82" fmla="*/ 0 w 389"/>
                      <a:gd name="T83" fmla="*/ 0 h 1839"/>
                      <a:gd name="T84" fmla="*/ 0 w 389"/>
                      <a:gd name="T85" fmla="*/ 0 h 1839"/>
                      <a:gd name="T86" fmla="*/ 0 w 389"/>
                      <a:gd name="T87" fmla="*/ 0 h 1839"/>
                      <a:gd name="T88" fmla="*/ 0 w 389"/>
                      <a:gd name="T89" fmla="*/ 0 h 1839"/>
                      <a:gd name="T90" fmla="*/ 0 w 389"/>
                      <a:gd name="T91" fmla="*/ 0 h 1839"/>
                      <a:gd name="T92" fmla="*/ 0 w 389"/>
                      <a:gd name="T93" fmla="*/ 0 h 1839"/>
                      <a:gd name="T94" fmla="*/ 0 w 389"/>
                      <a:gd name="T95" fmla="*/ 0 h 1839"/>
                      <a:gd name="T96" fmla="*/ 0 w 389"/>
                      <a:gd name="T97" fmla="*/ 0 h 1839"/>
                      <a:gd name="T98" fmla="*/ 0 w 389"/>
                      <a:gd name="T99" fmla="*/ 0 h 1839"/>
                      <a:gd name="T100" fmla="*/ 0 w 389"/>
                      <a:gd name="T101" fmla="*/ 0 h 1839"/>
                      <a:gd name="T102" fmla="*/ 0 w 389"/>
                      <a:gd name="T103" fmla="*/ 0 h 1839"/>
                      <a:gd name="T104" fmla="*/ 0 w 389"/>
                      <a:gd name="T105" fmla="*/ 0 h 1839"/>
                      <a:gd name="T106" fmla="*/ 0 w 389"/>
                      <a:gd name="T107" fmla="*/ 0 h 1839"/>
                      <a:gd name="T108" fmla="*/ 0 w 389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9"/>
                      <a:gd name="T166" fmla="*/ 0 h 1839"/>
                      <a:gd name="T167" fmla="*/ 389 w 389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9" h="1839">
                        <a:moveTo>
                          <a:pt x="48" y="1838"/>
                        </a:moveTo>
                        <a:lnTo>
                          <a:pt x="84" y="1771"/>
                        </a:lnTo>
                        <a:lnTo>
                          <a:pt x="119" y="1717"/>
                        </a:lnTo>
                        <a:lnTo>
                          <a:pt x="149" y="1657"/>
                        </a:lnTo>
                        <a:lnTo>
                          <a:pt x="186" y="1585"/>
                        </a:lnTo>
                        <a:lnTo>
                          <a:pt x="212" y="1522"/>
                        </a:lnTo>
                        <a:lnTo>
                          <a:pt x="241" y="1459"/>
                        </a:lnTo>
                        <a:lnTo>
                          <a:pt x="262" y="1383"/>
                        </a:lnTo>
                        <a:lnTo>
                          <a:pt x="287" y="1314"/>
                        </a:lnTo>
                        <a:lnTo>
                          <a:pt x="312" y="1244"/>
                        </a:lnTo>
                        <a:lnTo>
                          <a:pt x="327" y="1158"/>
                        </a:lnTo>
                        <a:lnTo>
                          <a:pt x="338" y="1084"/>
                        </a:lnTo>
                        <a:lnTo>
                          <a:pt x="356" y="1024"/>
                        </a:lnTo>
                        <a:lnTo>
                          <a:pt x="367" y="928"/>
                        </a:lnTo>
                        <a:lnTo>
                          <a:pt x="372" y="860"/>
                        </a:lnTo>
                        <a:lnTo>
                          <a:pt x="377" y="788"/>
                        </a:lnTo>
                        <a:lnTo>
                          <a:pt x="388" y="707"/>
                        </a:lnTo>
                        <a:lnTo>
                          <a:pt x="383" y="635"/>
                        </a:lnTo>
                        <a:lnTo>
                          <a:pt x="379" y="561"/>
                        </a:lnTo>
                        <a:lnTo>
                          <a:pt x="369" y="478"/>
                        </a:lnTo>
                        <a:lnTo>
                          <a:pt x="368" y="416"/>
                        </a:lnTo>
                        <a:lnTo>
                          <a:pt x="353" y="340"/>
                        </a:lnTo>
                        <a:lnTo>
                          <a:pt x="348" y="265"/>
                        </a:lnTo>
                        <a:lnTo>
                          <a:pt x="327" y="195"/>
                        </a:lnTo>
                        <a:lnTo>
                          <a:pt x="313" y="128"/>
                        </a:lnTo>
                        <a:lnTo>
                          <a:pt x="288" y="65"/>
                        </a:lnTo>
                        <a:lnTo>
                          <a:pt x="259" y="0"/>
                        </a:lnTo>
                        <a:lnTo>
                          <a:pt x="201" y="68"/>
                        </a:lnTo>
                        <a:lnTo>
                          <a:pt x="220" y="125"/>
                        </a:lnTo>
                        <a:lnTo>
                          <a:pt x="245" y="181"/>
                        </a:lnTo>
                        <a:lnTo>
                          <a:pt x="258" y="247"/>
                        </a:lnTo>
                        <a:lnTo>
                          <a:pt x="269" y="311"/>
                        </a:lnTo>
                        <a:lnTo>
                          <a:pt x="281" y="380"/>
                        </a:lnTo>
                        <a:lnTo>
                          <a:pt x="287" y="441"/>
                        </a:lnTo>
                        <a:lnTo>
                          <a:pt x="299" y="514"/>
                        </a:lnTo>
                        <a:lnTo>
                          <a:pt x="306" y="583"/>
                        </a:lnTo>
                        <a:lnTo>
                          <a:pt x="308" y="642"/>
                        </a:lnTo>
                        <a:lnTo>
                          <a:pt x="307" y="725"/>
                        </a:lnTo>
                        <a:lnTo>
                          <a:pt x="298" y="790"/>
                        </a:lnTo>
                        <a:lnTo>
                          <a:pt x="290" y="860"/>
                        </a:lnTo>
                        <a:lnTo>
                          <a:pt x="289" y="924"/>
                        </a:lnTo>
                        <a:lnTo>
                          <a:pt x="281" y="1004"/>
                        </a:lnTo>
                        <a:lnTo>
                          <a:pt x="275" y="1067"/>
                        </a:lnTo>
                        <a:lnTo>
                          <a:pt x="249" y="1140"/>
                        </a:lnTo>
                        <a:lnTo>
                          <a:pt x="238" y="1205"/>
                        </a:lnTo>
                        <a:lnTo>
                          <a:pt x="225" y="1275"/>
                        </a:lnTo>
                        <a:lnTo>
                          <a:pt x="196" y="1346"/>
                        </a:lnTo>
                        <a:lnTo>
                          <a:pt x="177" y="1410"/>
                        </a:lnTo>
                        <a:lnTo>
                          <a:pt x="151" y="1469"/>
                        </a:lnTo>
                        <a:lnTo>
                          <a:pt x="125" y="1536"/>
                        </a:lnTo>
                        <a:lnTo>
                          <a:pt x="97" y="1592"/>
                        </a:lnTo>
                        <a:lnTo>
                          <a:pt x="68" y="1655"/>
                        </a:lnTo>
                        <a:lnTo>
                          <a:pt x="30" y="1704"/>
                        </a:lnTo>
                        <a:lnTo>
                          <a:pt x="0" y="1754"/>
                        </a:lnTo>
                        <a:lnTo>
                          <a:pt x="48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31" name="Freeform 109"/>
                  <p:cNvSpPr>
                    <a:spLocks noChangeArrowheads="1"/>
                  </p:cNvSpPr>
                  <p:nvPr/>
                </p:nvSpPr>
                <p:spPr bwMode="auto">
                  <a:xfrm>
                    <a:off x="758" y="2992"/>
                    <a:ext cx="520" cy="630"/>
                  </a:xfrm>
                  <a:custGeom>
                    <a:avLst/>
                    <a:gdLst>
                      <a:gd name="T0" fmla="*/ 0 w 2295"/>
                      <a:gd name="T1" fmla="*/ 0 h 2776"/>
                      <a:gd name="T2" fmla="*/ 0 w 2295"/>
                      <a:gd name="T3" fmla="*/ 0 h 2776"/>
                      <a:gd name="T4" fmla="*/ 0 w 2295"/>
                      <a:gd name="T5" fmla="*/ 0 h 2776"/>
                      <a:gd name="T6" fmla="*/ 0 60000 65536"/>
                      <a:gd name="T7" fmla="*/ 0 60000 65536"/>
                      <a:gd name="T8" fmla="*/ 0 60000 65536"/>
                      <a:gd name="T9" fmla="*/ 0 w 2295"/>
                      <a:gd name="T10" fmla="*/ 0 h 2776"/>
                      <a:gd name="T11" fmla="*/ 2295 w 2295"/>
                      <a:gd name="T12" fmla="*/ 2776 h 27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5" h="2776">
                        <a:moveTo>
                          <a:pt x="2294" y="0"/>
                        </a:moveTo>
                        <a:lnTo>
                          <a:pt x="0" y="2775"/>
                        </a:lnTo>
                        <a:lnTo>
                          <a:pt x="22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24" name="Group 110"/>
                <p:cNvGrpSpPr>
                  <a:grpSpLocks/>
                </p:cNvGrpSpPr>
                <p:nvPr/>
              </p:nvGrpSpPr>
              <p:grpSpPr bwMode="auto">
                <a:xfrm>
                  <a:off x="752" y="3069"/>
                  <a:ext cx="429" cy="464"/>
                  <a:chOff x="752" y="3069"/>
                  <a:chExt cx="429" cy="464"/>
                </a:xfrm>
              </p:grpSpPr>
              <p:sp>
                <p:nvSpPr>
                  <p:cNvPr id="44128" name="Freeform 111"/>
                  <p:cNvSpPr>
                    <a:spLocks noChangeArrowheads="1"/>
                  </p:cNvSpPr>
                  <p:nvPr/>
                </p:nvSpPr>
                <p:spPr bwMode="auto">
                  <a:xfrm>
                    <a:off x="1098" y="3186"/>
                    <a:ext cx="56" cy="259"/>
                  </a:xfrm>
                  <a:custGeom>
                    <a:avLst/>
                    <a:gdLst>
                      <a:gd name="T0" fmla="*/ 0 w 249"/>
                      <a:gd name="T1" fmla="*/ 0 h 1144"/>
                      <a:gd name="T2" fmla="*/ 0 w 249"/>
                      <a:gd name="T3" fmla="*/ 0 h 1144"/>
                      <a:gd name="T4" fmla="*/ 0 w 249"/>
                      <a:gd name="T5" fmla="*/ 0 h 1144"/>
                      <a:gd name="T6" fmla="*/ 0 w 249"/>
                      <a:gd name="T7" fmla="*/ 0 h 1144"/>
                      <a:gd name="T8" fmla="*/ 0 w 249"/>
                      <a:gd name="T9" fmla="*/ 0 h 1144"/>
                      <a:gd name="T10" fmla="*/ 0 w 249"/>
                      <a:gd name="T11" fmla="*/ 0 h 1144"/>
                      <a:gd name="T12" fmla="*/ 0 w 249"/>
                      <a:gd name="T13" fmla="*/ 0 h 1144"/>
                      <a:gd name="T14" fmla="*/ 0 w 249"/>
                      <a:gd name="T15" fmla="*/ 0 h 1144"/>
                      <a:gd name="T16" fmla="*/ 0 w 249"/>
                      <a:gd name="T17" fmla="*/ 0 h 1144"/>
                      <a:gd name="T18" fmla="*/ 0 w 249"/>
                      <a:gd name="T19" fmla="*/ 0 h 1144"/>
                      <a:gd name="T20" fmla="*/ 0 w 249"/>
                      <a:gd name="T21" fmla="*/ 0 h 1144"/>
                      <a:gd name="T22" fmla="*/ 0 w 249"/>
                      <a:gd name="T23" fmla="*/ 0 h 1144"/>
                      <a:gd name="T24" fmla="*/ 0 w 249"/>
                      <a:gd name="T25" fmla="*/ 0 h 1144"/>
                      <a:gd name="T26" fmla="*/ 0 w 249"/>
                      <a:gd name="T27" fmla="*/ 0 h 1144"/>
                      <a:gd name="T28" fmla="*/ 0 w 249"/>
                      <a:gd name="T29" fmla="*/ 0 h 1144"/>
                      <a:gd name="T30" fmla="*/ 0 w 249"/>
                      <a:gd name="T31" fmla="*/ 0 h 1144"/>
                      <a:gd name="T32" fmla="*/ 0 w 249"/>
                      <a:gd name="T33" fmla="*/ 0 h 1144"/>
                      <a:gd name="T34" fmla="*/ 0 w 249"/>
                      <a:gd name="T35" fmla="*/ 0 h 1144"/>
                      <a:gd name="T36" fmla="*/ 0 w 249"/>
                      <a:gd name="T37" fmla="*/ 0 h 1144"/>
                      <a:gd name="T38" fmla="*/ 0 w 249"/>
                      <a:gd name="T39" fmla="*/ 0 h 1144"/>
                      <a:gd name="T40" fmla="*/ 0 w 249"/>
                      <a:gd name="T41" fmla="*/ 0 h 1144"/>
                      <a:gd name="T42" fmla="*/ 0 w 249"/>
                      <a:gd name="T43" fmla="*/ 0 h 1144"/>
                      <a:gd name="T44" fmla="*/ 0 w 249"/>
                      <a:gd name="T45" fmla="*/ 0 h 1144"/>
                      <a:gd name="T46" fmla="*/ 0 w 249"/>
                      <a:gd name="T47" fmla="*/ 0 h 1144"/>
                      <a:gd name="T48" fmla="*/ 0 w 249"/>
                      <a:gd name="T49" fmla="*/ 0 h 1144"/>
                      <a:gd name="T50" fmla="*/ 0 w 249"/>
                      <a:gd name="T51" fmla="*/ 0 h 1144"/>
                      <a:gd name="T52" fmla="*/ 0 w 249"/>
                      <a:gd name="T53" fmla="*/ 0 h 1144"/>
                      <a:gd name="T54" fmla="*/ 0 w 249"/>
                      <a:gd name="T55" fmla="*/ 0 h 1144"/>
                      <a:gd name="T56" fmla="*/ 0 w 249"/>
                      <a:gd name="T57" fmla="*/ 0 h 1144"/>
                      <a:gd name="T58" fmla="*/ 0 w 249"/>
                      <a:gd name="T59" fmla="*/ 0 h 1144"/>
                      <a:gd name="T60" fmla="*/ 0 w 249"/>
                      <a:gd name="T61" fmla="*/ 0 h 1144"/>
                      <a:gd name="T62" fmla="*/ 0 w 249"/>
                      <a:gd name="T63" fmla="*/ 0 h 1144"/>
                      <a:gd name="T64" fmla="*/ 0 w 249"/>
                      <a:gd name="T65" fmla="*/ 0 h 1144"/>
                      <a:gd name="T66" fmla="*/ 0 w 249"/>
                      <a:gd name="T67" fmla="*/ 0 h 1144"/>
                      <a:gd name="T68" fmla="*/ 0 w 249"/>
                      <a:gd name="T69" fmla="*/ 0 h 1144"/>
                      <a:gd name="T70" fmla="*/ 0 w 249"/>
                      <a:gd name="T71" fmla="*/ 0 h 1144"/>
                      <a:gd name="T72" fmla="*/ 0 w 249"/>
                      <a:gd name="T73" fmla="*/ 0 h 1144"/>
                      <a:gd name="T74" fmla="*/ 0 w 249"/>
                      <a:gd name="T75" fmla="*/ 0 h 1144"/>
                      <a:gd name="T76" fmla="*/ 0 w 249"/>
                      <a:gd name="T77" fmla="*/ 0 h 1144"/>
                      <a:gd name="T78" fmla="*/ 0 w 249"/>
                      <a:gd name="T79" fmla="*/ 0 h 1144"/>
                      <a:gd name="T80" fmla="*/ 0 w 249"/>
                      <a:gd name="T81" fmla="*/ 0 h 1144"/>
                      <a:gd name="T82" fmla="*/ 0 w 249"/>
                      <a:gd name="T83" fmla="*/ 0 h 1144"/>
                      <a:gd name="T84" fmla="*/ 0 w 249"/>
                      <a:gd name="T85" fmla="*/ 0 h 1144"/>
                      <a:gd name="T86" fmla="*/ 0 w 249"/>
                      <a:gd name="T87" fmla="*/ 0 h 1144"/>
                      <a:gd name="T88" fmla="*/ 0 w 249"/>
                      <a:gd name="T89" fmla="*/ 0 h 1144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9"/>
                      <a:gd name="T136" fmla="*/ 0 h 1144"/>
                      <a:gd name="T137" fmla="*/ 249 w 249"/>
                      <a:gd name="T138" fmla="*/ 1144 h 1144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9" h="1144">
                        <a:moveTo>
                          <a:pt x="49" y="1143"/>
                        </a:moveTo>
                        <a:lnTo>
                          <a:pt x="73" y="1098"/>
                        </a:lnTo>
                        <a:lnTo>
                          <a:pt x="98" y="1048"/>
                        </a:lnTo>
                        <a:lnTo>
                          <a:pt x="124" y="1000"/>
                        </a:lnTo>
                        <a:lnTo>
                          <a:pt x="146" y="956"/>
                        </a:lnTo>
                        <a:lnTo>
                          <a:pt x="161" y="893"/>
                        </a:lnTo>
                        <a:lnTo>
                          <a:pt x="181" y="840"/>
                        </a:lnTo>
                        <a:lnTo>
                          <a:pt x="193" y="783"/>
                        </a:lnTo>
                        <a:lnTo>
                          <a:pt x="207" y="725"/>
                        </a:lnTo>
                        <a:lnTo>
                          <a:pt x="219" y="668"/>
                        </a:lnTo>
                        <a:lnTo>
                          <a:pt x="230" y="611"/>
                        </a:lnTo>
                        <a:lnTo>
                          <a:pt x="240" y="556"/>
                        </a:lnTo>
                        <a:lnTo>
                          <a:pt x="243" y="499"/>
                        </a:lnTo>
                        <a:lnTo>
                          <a:pt x="246" y="448"/>
                        </a:lnTo>
                        <a:lnTo>
                          <a:pt x="243" y="383"/>
                        </a:lnTo>
                        <a:lnTo>
                          <a:pt x="248" y="328"/>
                        </a:lnTo>
                        <a:lnTo>
                          <a:pt x="244" y="270"/>
                        </a:lnTo>
                        <a:lnTo>
                          <a:pt x="238" y="220"/>
                        </a:lnTo>
                        <a:lnTo>
                          <a:pt x="224" y="158"/>
                        </a:lnTo>
                        <a:lnTo>
                          <a:pt x="211" y="105"/>
                        </a:lnTo>
                        <a:lnTo>
                          <a:pt x="203" y="58"/>
                        </a:lnTo>
                        <a:lnTo>
                          <a:pt x="185" y="0"/>
                        </a:lnTo>
                        <a:lnTo>
                          <a:pt x="127" y="49"/>
                        </a:lnTo>
                        <a:lnTo>
                          <a:pt x="140" y="86"/>
                        </a:lnTo>
                        <a:lnTo>
                          <a:pt x="153" y="146"/>
                        </a:lnTo>
                        <a:lnTo>
                          <a:pt x="160" y="195"/>
                        </a:lnTo>
                        <a:lnTo>
                          <a:pt x="169" y="234"/>
                        </a:lnTo>
                        <a:lnTo>
                          <a:pt x="175" y="288"/>
                        </a:lnTo>
                        <a:lnTo>
                          <a:pt x="182" y="339"/>
                        </a:lnTo>
                        <a:lnTo>
                          <a:pt x="184" y="399"/>
                        </a:lnTo>
                        <a:lnTo>
                          <a:pt x="182" y="444"/>
                        </a:lnTo>
                        <a:lnTo>
                          <a:pt x="182" y="509"/>
                        </a:lnTo>
                        <a:lnTo>
                          <a:pt x="174" y="550"/>
                        </a:lnTo>
                        <a:lnTo>
                          <a:pt x="172" y="602"/>
                        </a:lnTo>
                        <a:lnTo>
                          <a:pt x="160" y="657"/>
                        </a:lnTo>
                        <a:lnTo>
                          <a:pt x="149" y="708"/>
                        </a:lnTo>
                        <a:lnTo>
                          <a:pt x="138" y="762"/>
                        </a:lnTo>
                        <a:lnTo>
                          <a:pt x="123" y="820"/>
                        </a:lnTo>
                        <a:lnTo>
                          <a:pt x="106" y="859"/>
                        </a:lnTo>
                        <a:lnTo>
                          <a:pt x="88" y="912"/>
                        </a:lnTo>
                        <a:lnTo>
                          <a:pt x="69" y="962"/>
                        </a:lnTo>
                        <a:lnTo>
                          <a:pt x="47" y="1005"/>
                        </a:lnTo>
                        <a:lnTo>
                          <a:pt x="22" y="1049"/>
                        </a:lnTo>
                        <a:lnTo>
                          <a:pt x="0" y="1097"/>
                        </a:lnTo>
                        <a:lnTo>
                          <a:pt x="49" y="1143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29" name="Freeform 112"/>
                  <p:cNvSpPr>
                    <a:spLocks noChangeArrowheads="1"/>
                  </p:cNvSpPr>
                  <p:nvPr/>
                </p:nvSpPr>
                <p:spPr bwMode="auto">
                  <a:xfrm>
                    <a:off x="752" y="3069"/>
                    <a:ext cx="430" cy="465"/>
                  </a:xfrm>
                  <a:custGeom>
                    <a:avLst/>
                    <a:gdLst>
                      <a:gd name="T0" fmla="*/ 0 w 1897"/>
                      <a:gd name="T1" fmla="*/ 0 h 2050"/>
                      <a:gd name="T2" fmla="*/ 0 w 1897"/>
                      <a:gd name="T3" fmla="*/ 0 h 2050"/>
                      <a:gd name="T4" fmla="*/ 0 w 1897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50"/>
                      <a:gd name="T11" fmla="*/ 1897 w 1897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50">
                        <a:moveTo>
                          <a:pt x="1896" y="0"/>
                        </a:moveTo>
                        <a:lnTo>
                          <a:pt x="0" y="2049"/>
                        </a:lnTo>
                        <a:lnTo>
                          <a:pt x="18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25" name="Group 113"/>
                <p:cNvGrpSpPr>
                  <a:grpSpLocks/>
                </p:cNvGrpSpPr>
                <p:nvPr/>
              </p:nvGrpSpPr>
              <p:grpSpPr bwMode="auto">
                <a:xfrm>
                  <a:off x="696" y="3178"/>
                  <a:ext cx="394" cy="226"/>
                  <a:chOff x="696" y="3178"/>
                  <a:chExt cx="394" cy="226"/>
                </a:xfrm>
              </p:grpSpPr>
              <p:sp>
                <p:nvSpPr>
                  <p:cNvPr id="44126" name="Freeform 114"/>
                  <p:cNvSpPr>
                    <a:spLocks noChangeArrowheads="1"/>
                  </p:cNvSpPr>
                  <p:nvPr/>
                </p:nvSpPr>
                <p:spPr bwMode="auto">
                  <a:xfrm>
                    <a:off x="1046" y="3257"/>
                    <a:ext cx="30" cy="104"/>
                  </a:xfrm>
                  <a:custGeom>
                    <a:avLst/>
                    <a:gdLst>
                      <a:gd name="T0" fmla="*/ 0 w 131"/>
                      <a:gd name="T1" fmla="*/ 0 h 460"/>
                      <a:gd name="T2" fmla="*/ 0 w 131"/>
                      <a:gd name="T3" fmla="*/ 0 h 460"/>
                      <a:gd name="T4" fmla="*/ 0 w 131"/>
                      <a:gd name="T5" fmla="*/ 0 h 460"/>
                      <a:gd name="T6" fmla="*/ 0 w 131"/>
                      <a:gd name="T7" fmla="*/ 0 h 460"/>
                      <a:gd name="T8" fmla="*/ 0 w 131"/>
                      <a:gd name="T9" fmla="*/ 0 h 460"/>
                      <a:gd name="T10" fmla="*/ 0 w 131"/>
                      <a:gd name="T11" fmla="*/ 0 h 460"/>
                      <a:gd name="T12" fmla="*/ 0 w 131"/>
                      <a:gd name="T13" fmla="*/ 0 h 460"/>
                      <a:gd name="T14" fmla="*/ 0 w 131"/>
                      <a:gd name="T15" fmla="*/ 0 h 460"/>
                      <a:gd name="T16" fmla="*/ 0 w 131"/>
                      <a:gd name="T17" fmla="*/ 0 h 460"/>
                      <a:gd name="T18" fmla="*/ 0 w 131"/>
                      <a:gd name="T19" fmla="*/ 0 h 460"/>
                      <a:gd name="T20" fmla="*/ 0 w 131"/>
                      <a:gd name="T21" fmla="*/ 0 h 460"/>
                      <a:gd name="T22" fmla="*/ 0 w 131"/>
                      <a:gd name="T23" fmla="*/ 0 h 460"/>
                      <a:gd name="T24" fmla="*/ 0 w 131"/>
                      <a:gd name="T25" fmla="*/ 0 h 460"/>
                      <a:gd name="T26" fmla="*/ 0 w 131"/>
                      <a:gd name="T27" fmla="*/ 0 h 460"/>
                      <a:gd name="T28" fmla="*/ 0 w 131"/>
                      <a:gd name="T29" fmla="*/ 0 h 460"/>
                      <a:gd name="T30" fmla="*/ 0 w 131"/>
                      <a:gd name="T31" fmla="*/ 0 h 460"/>
                      <a:gd name="T32" fmla="*/ 0 w 131"/>
                      <a:gd name="T33" fmla="*/ 0 h 460"/>
                      <a:gd name="T34" fmla="*/ 0 w 131"/>
                      <a:gd name="T35" fmla="*/ 0 h 460"/>
                      <a:gd name="T36" fmla="*/ 0 w 131"/>
                      <a:gd name="T37" fmla="*/ 0 h 460"/>
                      <a:gd name="T38" fmla="*/ 0 w 131"/>
                      <a:gd name="T39" fmla="*/ 0 h 460"/>
                      <a:gd name="T40" fmla="*/ 0 w 131"/>
                      <a:gd name="T41" fmla="*/ 0 h 460"/>
                      <a:gd name="T42" fmla="*/ 0 w 131"/>
                      <a:gd name="T43" fmla="*/ 0 h 460"/>
                      <a:gd name="T44" fmla="*/ 0 w 131"/>
                      <a:gd name="T45" fmla="*/ 0 h 460"/>
                      <a:gd name="T46" fmla="*/ 0 w 131"/>
                      <a:gd name="T47" fmla="*/ 0 h 460"/>
                      <a:gd name="T48" fmla="*/ 0 w 131"/>
                      <a:gd name="T49" fmla="*/ 0 h 460"/>
                      <a:gd name="T50" fmla="*/ 0 w 131"/>
                      <a:gd name="T51" fmla="*/ 0 h 460"/>
                      <a:gd name="T52" fmla="*/ 0 w 131"/>
                      <a:gd name="T53" fmla="*/ 0 h 460"/>
                      <a:gd name="T54" fmla="*/ 0 w 131"/>
                      <a:gd name="T55" fmla="*/ 0 h 460"/>
                      <a:gd name="T56" fmla="*/ 0 w 131"/>
                      <a:gd name="T57" fmla="*/ 0 h 460"/>
                      <a:gd name="T58" fmla="*/ 0 w 131"/>
                      <a:gd name="T59" fmla="*/ 0 h 460"/>
                      <a:gd name="T60" fmla="*/ 0 w 131"/>
                      <a:gd name="T61" fmla="*/ 0 h 460"/>
                      <a:gd name="T62" fmla="*/ 0 w 131"/>
                      <a:gd name="T63" fmla="*/ 0 h 460"/>
                      <a:gd name="T64" fmla="*/ 0 w 131"/>
                      <a:gd name="T65" fmla="*/ 0 h 460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1"/>
                      <a:gd name="T100" fmla="*/ 0 h 460"/>
                      <a:gd name="T101" fmla="*/ 131 w 131"/>
                      <a:gd name="T102" fmla="*/ 460 h 460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1" h="460">
                        <a:moveTo>
                          <a:pt x="36" y="459"/>
                        </a:moveTo>
                        <a:lnTo>
                          <a:pt x="51" y="432"/>
                        </a:lnTo>
                        <a:lnTo>
                          <a:pt x="71" y="403"/>
                        </a:lnTo>
                        <a:lnTo>
                          <a:pt x="91" y="381"/>
                        </a:lnTo>
                        <a:lnTo>
                          <a:pt x="108" y="350"/>
                        </a:lnTo>
                        <a:lnTo>
                          <a:pt x="113" y="311"/>
                        </a:lnTo>
                        <a:lnTo>
                          <a:pt x="120" y="287"/>
                        </a:lnTo>
                        <a:lnTo>
                          <a:pt x="127" y="251"/>
                        </a:lnTo>
                        <a:lnTo>
                          <a:pt x="122" y="225"/>
                        </a:lnTo>
                        <a:lnTo>
                          <a:pt x="130" y="191"/>
                        </a:lnTo>
                        <a:lnTo>
                          <a:pt x="130" y="158"/>
                        </a:lnTo>
                        <a:lnTo>
                          <a:pt x="126" y="126"/>
                        </a:lnTo>
                        <a:lnTo>
                          <a:pt x="126" y="100"/>
                        </a:lnTo>
                        <a:lnTo>
                          <a:pt x="118" y="65"/>
                        </a:lnTo>
                        <a:lnTo>
                          <a:pt x="106" y="29"/>
                        </a:lnTo>
                        <a:lnTo>
                          <a:pt x="90" y="0"/>
                        </a:lnTo>
                        <a:lnTo>
                          <a:pt x="50" y="18"/>
                        </a:lnTo>
                        <a:lnTo>
                          <a:pt x="55" y="36"/>
                        </a:lnTo>
                        <a:lnTo>
                          <a:pt x="74" y="74"/>
                        </a:lnTo>
                        <a:lnTo>
                          <a:pt x="88" y="91"/>
                        </a:lnTo>
                        <a:lnTo>
                          <a:pt x="86" y="129"/>
                        </a:lnTo>
                        <a:lnTo>
                          <a:pt x="93" y="161"/>
                        </a:lnTo>
                        <a:lnTo>
                          <a:pt x="87" y="189"/>
                        </a:lnTo>
                        <a:lnTo>
                          <a:pt x="90" y="220"/>
                        </a:lnTo>
                        <a:lnTo>
                          <a:pt x="75" y="246"/>
                        </a:lnTo>
                        <a:lnTo>
                          <a:pt x="77" y="285"/>
                        </a:lnTo>
                        <a:lnTo>
                          <a:pt x="76" y="307"/>
                        </a:lnTo>
                        <a:lnTo>
                          <a:pt x="62" y="330"/>
                        </a:lnTo>
                        <a:lnTo>
                          <a:pt x="46" y="369"/>
                        </a:lnTo>
                        <a:lnTo>
                          <a:pt x="26" y="387"/>
                        </a:lnTo>
                        <a:lnTo>
                          <a:pt x="14" y="415"/>
                        </a:lnTo>
                        <a:lnTo>
                          <a:pt x="0" y="447"/>
                        </a:lnTo>
                        <a:lnTo>
                          <a:pt x="36" y="45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27" name="Freeform 115"/>
                  <p:cNvSpPr>
                    <a:spLocks noChangeArrowheads="1"/>
                  </p:cNvSpPr>
                  <p:nvPr/>
                </p:nvSpPr>
                <p:spPr bwMode="auto">
                  <a:xfrm>
                    <a:off x="696" y="3178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1"/>
                      <a:gd name="T2" fmla="*/ 0 w 1744"/>
                      <a:gd name="T3" fmla="*/ 0 h 1001"/>
                      <a:gd name="T4" fmla="*/ 0 w 1744"/>
                      <a:gd name="T5" fmla="*/ 0 h 1001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1"/>
                      <a:gd name="T11" fmla="*/ 1744 w 1744"/>
                      <a:gd name="T12" fmla="*/ 1001 h 100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1">
                        <a:moveTo>
                          <a:pt x="1743" y="0"/>
                        </a:moveTo>
                        <a:lnTo>
                          <a:pt x="0" y="1000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113" name="Group 116"/>
              <p:cNvGrpSpPr>
                <a:grpSpLocks/>
              </p:cNvGrpSpPr>
              <p:nvPr/>
            </p:nvGrpSpPr>
            <p:grpSpPr bwMode="auto">
              <a:xfrm>
                <a:off x="514" y="3008"/>
                <a:ext cx="583" cy="624"/>
                <a:chOff x="514" y="3008"/>
                <a:chExt cx="583" cy="624"/>
              </a:xfrm>
            </p:grpSpPr>
            <p:grpSp>
              <p:nvGrpSpPr>
                <p:cNvPr id="44114" name="Group 117"/>
                <p:cNvGrpSpPr>
                  <a:grpSpLocks/>
                </p:cNvGrpSpPr>
                <p:nvPr/>
              </p:nvGrpSpPr>
              <p:grpSpPr bwMode="auto">
                <a:xfrm>
                  <a:off x="514" y="3008"/>
                  <a:ext cx="521" cy="624"/>
                  <a:chOff x="514" y="3008"/>
                  <a:chExt cx="521" cy="624"/>
                </a:xfrm>
              </p:grpSpPr>
              <p:sp>
                <p:nvSpPr>
                  <p:cNvPr id="44121" name="Freeform 118"/>
                  <p:cNvSpPr>
                    <a:spLocks noChangeArrowheads="1"/>
                  </p:cNvSpPr>
                  <p:nvPr/>
                </p:nvSpPr>
                <p:spPr bwMode="auto">
                  <a:xfrm>
                    <a:off x="550" y="3127"/>
                    <a:ext cx="86" cy="417"/>
                  </a:xfrm>
                  <a:custGeom>
                    <a:avLst/>
                    <a:gdLst>
                      <a:gd name="T0" fmla="*/ 0 w 380"/>
                      <a:gd name="T1" fmla="*/ 0 h 1838"/>
                      <a:gd name="T2" fmla="*/ 0 w 380"/>
                      <a:gd name="T3" fmla="*/ 0 h 1838"/>
                      <a:gd name="T4" fmla="*/ 0 w 380"/>
                      <a:gd name="T5" fmla="*/ 0 h 1838"/>
                      <a:gd name="T6" fmla="*/ 0 w 380"/>
                      <a:gd name="T7" fmla="*/ 0 h 1838"/>
                      <a:gd name="T8" fmla="*/ 0 w 380"/>
                      <a:gd name="T9" fmla="*/ 0 h 1838"/>
                      <a:gd name="T10" fmla="*/ 0 w 380"/>
                      <a:gd name="T11" fmla="*/ 0 h 1838"/>
                      <a:gd name="T12" fmla="*/ 0 w 380"/>
                      <a:gd name="T13" fmla="*/ 0 h 1838"/>
                      <a:gd name="T14" fmla="*/ 0 w 380"/>
                      <a:gd name="T15" fmla="*/ 0 h 1838"/>
                      <a:gd name="T16" fmla="*/ 0 w 380"/>
                      <a:gd name="T17" fmla="*/ 0 h 1838"/>
                      <a:gd name="T18" fmla="*/ 0 w 380"/>
                      <a:gd name="T19" fmla="*/ 0 h 1838"/>
                      <a:gd name="T20" fmla="*/ 0 w 380"/>
                      <a:gd name="T21" fmla="*/ 0 h 1838"/>
                      <a:gd name="T22" fmla="*/ 0 w 380"/>
                      <a:gd name="T23" fmla="*/ 0 h 1838"/>
                      <a:gd name="T24" fmla="*/ 0 w 380"/>
                      <a:gd name="T25" fmla="*/ 0 h 1838"/>
                      <a:gd name="T26" fmla="*/ 0 w 380"/>
                      <a:gd name="T27" fmla="*/ 0 h 1838"/>
                      <a:gd name="T28" fmla="*/ 0 w 380"/>
                      <a:gd name="T29" fmla="*/ 0 h 1838"/>
                      <a:gd name="T30" fmla="*/ 0 w 380"/>
                      <a:gd name="T31" fmla="*/ 0 h 1838"/>
                      <a:gd name="T32" fmla="*/ 0 w 380"/>
                      <a:gd name="T33" fmla="*/ 0 h 1838"/>
                      <a:gd name="T34" fmla="*/ 0 w 380"/>
                      <a:gd name="T35" fmla="*/ 0 h 1838"/>
                      <a:gd name="T36" fmla="*/ 0 w 380"/>
                      <a:gd name="T37" fmla="*/ 0 h 1838"/>
                      <a:gd name="T38" fmla="*/ 0 w 380"/>
                      <a:gd name="T39" fmla="*/ 0 h 1838"/>
                      <a:gd name="T40" fmla="*/ 0 w 380"/>
                      <a:gd name="T41" fmla="*/ 0 h 1838"/>
                      <a:gd name="T42" fmla="*/ 0 w 380"/>
                      <a:gd name="T43" fmla="*/ 0 h 1838"/>
                      <a:gd name="T44" fmla="*/ 0 w 380"/>
                      <a:gd name="T45" fmla="*/ 0 h 1838"/>
                      <a:gd name="T46" fmla="*/ 0 w 380"/>
                      <a:gd name="T47" fmla="*/ 0 h 1838"/>
                      <a:gd name="T48" fmla="*/ 0 w 380"/>
                      <a:gd name="T49" fmla="*/ 0 h 1838"/>
                      <a:gd name="T50" fmla="*/ 0 w 380"/>
                      <a:gd name="T51" fmla="*/ 0 h 1838"/>
                      <a:gd name="T52" fmla="*/ 0 w 380"/>
                      <a:gd name="T53" fmla="*/ 0 h 1838"/>
                      <a:gd name="T54" fmla="*/ 0 w 380"/>
                      <a:gd name="T55" fmla="*/ 0 h 1838"/>
                      <a:gd name="T56" fmla="*/ 0 w 380"/>
                      <a:gd name="T57" fmla="*/ 0 h 1838"/>
                      <a:gd name="T58" fmla="*/ 0 w 380"/>
                      <a:gd name="T59" fmla="*/ 0 h 1838"/>
                      <a:gd name="T60" fmla="*/ 0 w 380"/>
                      <a:gd name="T61" fmla="*/ 0 h 1838"/>
                      <a:gd name="T62" fmla="*/ 0 w 380"/>
                      <a:gd name="T63" fmla="*/ 0 h 1838"/>
                      <a:gd name="T64" fmla="*/ 0 w 380"/>
                      <a:gd name="T65" fmla="*/ 0 h 1838"/>
                      <a:gd name="T66" fmla="*/ 0 w 380"/>
                      <a:gd name="T67" fmla="*/ 0 h 1838"/>
                      <a:gd name="T68" fmla="*/ 0 w 380"/>
                      <a:gd name="T69" fmla="*/ 0 h 1838"/>
                      <a:gd name="T70" fmla="*/ 0 w 380"/>
                      <a:gd name="T71" fmla="*/ 0 h 1838"/>
                      <a:gd name="T72" fmla="*/ 0 w 380"/>
                      <a:gd name="T73" fmla="*/ 0 h 1838"/>
                      <a:gd name="T74" fmla="*/ 0 w 380"/>
                      <a:gd name="T75" fmla="*/ 0 h 1838"/>
                      <a:gd name="T76" fmla="*/ 0 w 380"/>
                      <a:gd name="T77" fmla="*/ 0 h 1838"/>
                      <a:gd name="T78" fmla="*/ 0 w 380"/>
                      <a:gd name="T79" fmla="*/ 0 h 1838"/>
                      <a:gd name="T80" fmla="*/ 0 w 380"/>
                      <a:gd name="T81" fmla="*/ 0 h 1838"/>
                      <a:gd name="T82" fmla="*/ 0 w 380"/>
                      <a:gd name="T83" fmla="*/ 0 h 1838"/>
                      <a:gd name="T84" fmla="*/ 0 w 380"/>
                      <a:gd name="T85" fmla="*/ 0 h 1838"/>
                      <a:gd name="T86" fmla="*/ 0 w 380"/>
                      <a:gd name="T87" fmla="*/ 0 h 1838"/>
                      <a:gd name="T88" fmla="*/ 0 w 380"/>
                      <a:gd name="T89" fmla="*/ 0 h 1838"/>
                      <a:gd name="T90" fmla="*/ 0 w 380"/>
                      <a:gd name="T91" fmla="*/ 0 h 1838"/>
                      <a:gd name="T92" fmla="*/ 0 w 380"/>
                      <a:gd name="T93" fmla="*/ 0 h 1838"/>
                      <a:gd name="T94" fmla="*/ 0 w 380"/>
                      <a:gd name="T95" fmla="*/ 0 h 1838"/>
                      <a:gd name="T96" fmla="*/ 0 w 380"/>
                      <a:gd name="T97" fmla="*/ 0 h 1838"/>
                      <a:gd name="T98" fmla="*/ 0 w 380"/>
                      <a:gd name="T99" fmla="*/ 0 h 1838"/>
                      <a:gd name="T100" fmla="*/ 0 w 380"/>
                      <a:gd name="T101" fmla="*/ 0 h 1838"/>
                      <a:gd name="T102" fmla="*/ 0 w 380"/>
                      <a:gd name="T103" fmla="*/ 0 h 1838"/>
                      <a:gd name="T104" fmla="*/ 0 w 380"/>
                      <a:gd name="T105" fmla="*/ 0 h 1838"/>
                      <a:gd name="T106" fmla="*/ 0 w 380"/>
                      <a:gd name="T107" fmla="*/ 0 h 1838"/>
                      <a:gd name="T108" fmla="*/ 0 w 380"/>
                      <a:gd name="T109" fmla="*/ 0 h 183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0"/>
                      <a:gd name="T166" fmla="*/ 0 h 1838"/>
                      <a:gd name="T167" fmla="*/ 380 w 380"/>
                      <a:gd name="T168" fmla="*/ 1838 h 183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0" h="1838">
                        <a:moveTo>
                          <a:pt x="338" y="1837"/>
                        </a:moveTo>
                        <a:lnTo>
                          <a:pt x="303" y="1782"/>
                        </a:lnTo>
                        <a:lnTo>
                          <a:pt x="254" y="1716"/>
                        </a:lnTo>
                        <a:lnTo>
                          <a:pt x="228" y="1648"/>
                        </a:lnTo>
                        <a:lnTo>
                          <a:pt x="194" y="1593"/>
                        </a:lnTo>
                        <a:lnTo>
                          <a:pt x="167" y="1522"/>
                        </a:lnTo>
                        <a:lnTo>
                          <a:pt x="136" y="1451"/>
                        </a:lnTo>
                        <a:lnTo>
                          <a:pt x="123" y="1388"/>
                        </a:lnTo>
                        <a:lnTo>
                          <a:pt x="94" y="1313"/>
                        </a:lnTo>
                        <a:lnTo>
                          <a:pt x="66" y="1239"/>
                        </a:lnTo>
                        <a:lnTo>
                          <a:pt x="57" y="1162"/>
                        </a:lnTo>
                        <a:lnTo>
                          <a:pt x="34" y="1082"/>
                        </a:lnTo>
                        <a:lnTo>
                          <a:pt x="30" y="1019"/>
                        </a:lnTo>
                        <a:lnTo>
                          <a:pt x="13" y="940"/>
                        </a:lnTo>
                        <a:lnTo>
                          <a:pt x="9" y="860"/>
                        </a:lnTo>
                        <a:lnTo>
                          <a:pt x="6" y="782"/>
                        </a:lnTo>
                        <a:lnTo>
                          <a:pt x="0" y="711"/>
                        </a:lnTo>
                        <a:lnTo>
                          <a:pt x="2" y="640"/>
                        </a:lnTo>
                        <a:lnTo>
                          <a:pt x="6" y="565"/>
                        </a:lnTo>
                        <a:lnTo>
                          <a:pt x="5" y="480"/>
                        </a:lnTo>
                        <a:lnTo>
                          <a:pt x="16" y="412"/>
                        </a:lnTo>
                        <a:lnTo>
                          <a:pt x="25" y="339"/>
                        </a:lnTo>
                        <a:lnTo>
                          <a:pt x="36" y="268"/>
                        </a:lnTo>
                        <a:lnTo>
                          <a:pt x="54" y="198"/>
                        </a:lnTo>
                        <a:lnTo>
                          <a:pt x="72" y="130"/>
                        </a:lnTo>
                        <a:lnTo>
                          <a:pt x="89" y="59"/>
                        </a:lnTo>
                        <a:lnTo>
                          <a:pt x="114" y="0"/>
                        </a:lnTo>
                        <a:lnTo>
                          <a:pt x="177" y="69"/>
                        </a:lnTo>
                        <a:lnTo>
                          <a:pt x="154" y="128"/>
                        </a:lnTo>
                        <a:lnTo>
                          <a:pt x="142" y="184"/>
                        </a:lnTo>
                        <a:lnTo>
                          <a:pt x="125" y="250"/>
                        </a:lnTo>
                        <a:lnTo>
                          <a:pt x="112" y="310"/>
                        </a:lnTo>
                        <a:lnTo>
                          <a:pt x="101" y="383"/>
                        </a:lnTo>
                        <a:lnTo>
                          <a:pt x="95" y="446"/>
                        </a:lnTo>
                        <a:lnTo>
                          <a:pt x="81" y="515"/>
                        </a:lnTo>
                        <a:lnTo>
                          <a:pt x="79" y="581"/>
                        </a:lnTo>
                        <a:lnTo>
                          <a:pt x="71" y="655"/>
                        </a:lnTo>
                        <a:lnTo>
                          <a:pt x="79" y="720"/>
                        </a:lnTo>
                        <a:lnTo>
                          <a:pt x="83" y="792"/>
                        </a:lnTo>
                        <a:lnTo>
                          <a:pt x="75" y="862"/>
                        </a:lnTo>
                        <a:lnTo>
                          <a:pt x="90" y="932"/>
                        </a:lnTo>
                        <a:lnTo>
                          <a:pt x="94" y="997"/>
                        </a:lnTo>
                        <a:lnTo>
                          <a:pt x="105" y="1075"/>
                        </a:lnTo>
                        <a:lnTo>
                          <a:pt x="126" y="1140"/>
                        </a:lnTo>
                        <a:lnTo>
                          <a:pt x="138" y="1214"/>
                        </a:lnTo>
                        <a:lnTo>
                          <a:pt x="160" y="1276"/>
                        </a:lnTo>
                        <a:lnTo>
                          <a:pt x="185" y="1345"/>
                        </a:lnTo>
                        <a:lnTo>
                          <a:pt x="211" y="1407"/>
                        </a:lnTo>
                        <a:lnTo>
                          <a:pt x="228" y="1469"/>
                        </a:lnTo>
                        <a:lnTo>
                          <a:pt x="259" y="1528"/>
                        </a:lnTo>
                        <a:lnTo>
                          <a:pt x="287" y="1590"/>
                        </a:lnTo>
                        <a:lnTo>
                          <a:pt x="319" y="1649"/>
                        </a:lnTo>
                        <a:lnTo>
                          <a:pt x="349" y="1704"/>
                        </a:lnTo>
                        <a:lnTo>
                          <a:pt x="379" y="1763"/>
                        </a:lnTo>
                        <a:lnTo>
                          <a:pt x="338" y="1837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22" name="Freeform 119"/>
                  <p:cNvSpPr>
                    <a:spLocks noChangeArrowheads="1"/>
                  </p:cNvSpPr>
                  <p:nvPr/>
                </p:nvSpPr>
                <p:spPr bwMode="auto">
                  <a:xfrm>
                    <a:off x="514" y="3008"/>
                    <a:ext cx="522" cy="625"/>
                  </a:xfrm>
                  <a:custGeom>
                    <a:avLst/>
                    <a:gdLst>
                      <a:gd name="T0" fmla="*/ 0 w 2300"/>
                      <a:gd name="T1" fmla="*/ 0 h 2755"/>
                      <a:gd name="T2" fmla="*/ 0 w 2300"/>
                      <a:gd name="T3" fmla="*/ 0 h 2755"/>
                      <a:gd name="T4" fmla="*/ 0 w 2300"/>
                      <a:gd name="T5" fmla="*/ 0 h 2755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5"/>
                      <a:gd name="T11" fmla="*/ 2300 w 2300"/>
                      <a:gd name="T12" fmla="*/ 2755 h 275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5">
                        <a:moveTo>
                          <a:pt x="0" y="0"/>
                        </a:moveTo>
                        <a:lnTo>
                          <a:pt x="2299" y="275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15" name="Group 120"/>
                <p:cNvGrpSpPr>
                  <a:grpSpLocks/>
                </p:cNvGrpSpPr>
                <p:nvPr/>
              </p:nvGrpSpPr>
              <p:grpSpPr bwMode="auto">
                <a:xfrm>
                  <a:off x="611" y="3082"/>
                  <a:ext cx="429" cy="461"/>
                  <a:chOff x="611" y="3082"/>
                  <a:chExt cx="429" cy="461"/>
                </a:xfrm>
              </p:grpSpPr>
              <p:sp>
                <p:nvSpPr>
                  <p:cNvPr id="44119" name="Freeform 121"/>
                  <p:cNvSpPr>
                    <a:spLocks noChangeArrowheads="1"/>
                  </p:cNvSpPr>
                  <p:nvPr/>
                </p:nvSpPr>
                <p:spPr bwMode="auto">
                  <a:xfrm>
                    <a:off x="639" y="3200"/>
                    <a:ext cx="56" cy="258"/>
                  </a:xfrm>
                  <a:custGeom>
                    <a:avLst/>
                    <a:gdLst>
                      <a:gd name="T0" fmla="*/ 0 w 246"/>
                      <a:gd name="T1" fmla="*/ 0 h 1139"/>
                      <a:gd name="T2" fmla="*/ 0 w 246"/>
                      <a:gd name="T3" fmla="*/ 0 h 1139"/>
                      <a:gd name="T4" fmla="*/ 0 w 246"/>
                      <a:gd name="T5" fmla="*/ 0 h 1139"/>
                      <a:gd name="T6" fmla="*/ 0 w 246"/>
                      <a:gd name="T7" fmla="*/ 0 h 1139"/>
                      <a:gd name="T8" fmla="*/ 0 w 246"/>
                      <a:gd name="T9" fmla="*/ 0 h 1139"/>
                      <a:gd name="T10" fmla="*/ 0 w 246"/>
                      <a:gd name="T11" fmla="*/ 0 h 1139"/>
                      <a:gd name="T12" fmla="*/ 0 w 246"/>
                      <a:gd name="T13" fmla="*/ 0 h 1139"/>
                      <a:gd name="T14" fmla="*/ 0 w 246"/>
                      <a:gd name="T15" fmla="*/ 0 h 1139"/>
                      <a:gd name="T16" fmla="*/ 0 w 246"/>
                      <a:gd name="T17" fmla="*/ 0 h 1139"/>
                      <a:gd name="T18" fmla="*/ 0 w 246"/>
                      <a:gd name="T19" fmla="*/ 0 h 1139"/>
                      <a:gd name="T20" fmla="*/ 0 w 246"/>
                      <a:gd name="T21" fmla="*/ 0 h 1139"/>
                      <a:gd name="T22" fmla="*/ 0 w 246"/>
                      <a:gd name="T23" fmla="*/ 0 h 1139"/>
                      <a:gd name="T24" fmla="*/ 0 w 246"/>
                      <a:gd name="T25" fmla="*/ 0 h 1139"/>
                      <a:gd name="T26" fmla="*/ 0 w 246"/>
                      <a:gd name="T27" fmla="*/ 0 h 1139"/>
                      <a:gd name="T28" fmla="*/ 0 w 246"/>
                      <a:gd name="T29" fmla="*/ 0 h 1139"/>
                      <a:gd name="T30" fmla="*/ 0 w 246"/>
                      <a:gd name="T31" fmla="*/ 0 h 1139"/>
                      <a:gd name="T32" fmla="*/ 0 w 246"/>
                      <a:gd name="T33" fmla="*/ 0 h 1139"/>
                      <a:gd name="T34" fmla="*/ 0 w 246"/>
                      <a:gd name="T35" fmla="*/ 0 h 1139"/>
                      <a:gd name="T36" fmla="*/ 0 w 246"/>
                      <a:gd name="T37" fmla="*/ 0 h 1139"/>
                      <a:gd name="T38" fmla="*/ 0 w 246"/>
                      <a:gd name="T39" fmla="*/ 0 h 1139"/>
                      <a:gd name="T40" fmla="*/ 0 w 246"/>
                      <a:gd name="T41" fmla="*/ 0 h 1139"/>
                      <a:gd name="T42" fmla="*/ 0 w 246"/>
                      <a:gd name="T43" fmla="*/ 0 h 1139"/>
                      <a:gd name="T44" fmla="*/ 0 w 246"/>
                      <a:gd name="T45" fmla="*/ 0 h 1139"/>
                      <a:gd name="T46" fmla="*/ 0 w 246"/>
                      <a:gd name="T47" fmla="*/ 0 h 1139"/>
                      <a:gd name="T48" fmla="*/ 0 w 246"/>
                      <a:gd name="T49" fmla="*/ 0 h 1139"/>
                      <a:gd name="T50" fmla="*/ 0 w 246"/>
                      <a:gd name="T51" fmla="*/ 0 h 1139"/>
                      <a:gd name="T52" fmla="*/ 0 w 246"/>
                      <a:gd name="T53" fmla="*/ 0 h 1139"/>
                      <a:gd name="T54" fmla="*/ 0 w 246"/>
                      <a:gd name="T55" fmla="*/ 0 h 1139"/>
                      <a:gd name="T56" fmla="*/ 0 w 246"/>
                      <a:gd name="T57" fmla="*/ 0 h 1139"/>
                      <a:gd name="T58" fmla="*/ 0 w 246"/>
                      <a:gd name="T59" fmla="*/ 0 h 1139"/>
                      <a:gd name="T60" fmla="*/ 0 w 246"/>
                      <a:gd name="T61" fmla="*/ 0 h 1139"/>
                      <a:gd name="T62" fmla="*/ 0 w 246"/>
                      <a:gd name="T63" fmla="*/ 0 h 1139"/>
                      <a:gd name="T64" fmla="*/ 0 w 246"/>
                      <a:gd name="T65" fmla="*/ 0 h 1139"/>
                      <a:gd name="T66" fmla="*/ 0 w 246"/>
                      <a:gd name="T67" fmla="*/ 0 h 1139"/>
                      <a:gd name="T68" fmla="*/ 0 w 246"/>
                      <a:gd name="T69" fmla="*/ 0 h 1139"/>
                      <a:gd name="T70" fmla="*/ 0 w 246"/>
                      <a:gd name="T71" fmla="*/ 0 h 1139"/>
                      <a:gd name="T72" fmla="*/ 0 w 246"/>
                      <a:gd name="T73" fmla="*/ 0 h 1139"/>
                      <a:gd name="T74" fmla="*/ 0 w 246"/>
                      <a:gd name="T75" fmla="*/ 0 h 1139"/>
                      <a:gd name="T76" fmla="*/ 0 w 246"/>
                      <a:gd name="T77" fmla="*/ 0 h 1139"/>
                      <a:gd name="T78" fmla="*/ 0 w 246"/>
                      <a:gd name="T79" fmla="*/ 0 h 1139"/>
                      <a:gd name="T80" fmla="*/ 0 w 246"/>
                      <a:gd name="T81" fmla="*/ 0 h 1139"/>
                      <a:gd name="T82" fmla="*/ 0 w 246"/>
                      <a:gd name="T83" fmla="*/ 0 h 1139"/>
                      <a:gd name="T84" fmla="*/ 0 w 246"/>
                      <a:gd name="T85" fmla="*/ 0 h 1139"/>
                      <a:gd name="T86" fmla="*/ 0 w 246"/>
                      <a:gd name="T87" fmla="*/ 0 h 1139"/>
                      <a:gd name="T88" fmla="*/ 0 w 246"/>
                      <a:gd name="T89" fmla="*/ 0 h 1139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6"/>
                      <a:gd name="T136" fmla="*/ 0 h 1139"/>
                      <a:gd name="T137" fmla="*/ 246 w 246"/>
                      <a:gd name="T138" fmla="*/ 1139 h 1139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6" h="1139">
                        <a:moveTo>
                          <a:pt x="197" y="1138"/>
                        </a:moveTo>
                        <a:lnTo>
                          <a:pt x="169" y="1088"/>
                        </a:lnTo>
                        <a:lnTo>
                          <a:pt x="150" y="1051"/>
                        </a:lnTo>
                        <a:lnTo>
                          <a:pt x="128" y="996"/>
                        </a:lnTo>
                        <a:lnTo>
                          <a:pt x="103" y="940"/>
                        </a:lnTo>
                        <a:lnTo>
                          <a:pt x="83" y="884"/>
                        </a:lnTo>
                        <a:lnTo>
                          <a:pt x="60" y="837"/>
                        </a:lnTo>
                        <a:lnTo>
                          <a:pt x="51" y="784"/>
                        </a:lnTo>
                        <a:lnTo>
                          <a:pt x="33" y="723"/>
                        </a:lnTo>
                        <a:lnTo>
                          <a:pt x="21" y="667"/>
                        </a:lnTo>
                        <a:lnTo>
                          <a:pt x="11" y="608"/>
                        </a:lnTo>
                        <a:lnTo>
                          <a:pt x="4" y="551"/>
                        </a:lnTo>
                        <a:lnTo>
                          <a:pt x="2" y="491"/>
                        </a:lnTo>
                        <a:lnTo>
                          <a:pt x="0" y="438"/>
                        </a:lnTo>
                        <a:lnTo>
                          <a:pt x="1" y="382"/>
                        </a:lnTo>
                        <a:lnTo>
                          <a:pt x="1" y="323"/>
                        </a:lnTo>
                        <a:lnTo>
                          <a:pt x="5" y="264"/>
                        </a:lnTo>
                        <a:lnTo>
                          <a:pt x="9" y="212"/>
                        </a:lnTo>
                        <a:lnTo>
                          <a:pt x="23" y="151"/>
                        </a:lnTo>
                        <a:lnTo>
                          <a:pt x="30" y="103"/>
                        </a:lnTo>
                        <a:lnTo>
                          <a:pt x="47" y="52"/>
                        </a:lnTo>
                        <a:lnTo>
                          <a:pt x="61" y="0"/>
                        </a:lnTo>
                        <a:lnTo>
                          <a:pt x="120" y="35"/>
                        </a:lnTo>
                        <a:lnTo>
                          <a:pt x="102" y="85"/>
                        </a:lnTo>
                        <a:lnTo>
                          <a:pt x="94" y="134"/>
                        </a:lnTo>
                        <a:lnTo>
                          <a:pt x="96" y="179"/>
                        </a:lnTo>
                        <a:lnTo>
                          <a:pt x="74" y="229"/>
                        </a:lnTo>
                        <a:lnTo>
                          <a:pt x="69" y="287"/>
                        </a:lnTo>
                        <a:lnTo>
                          <a:pt x="64" y="337"/>
                        </a:lnTo>
                        <a:lnTo>
                          <a:pt x="67" y="396"/>
                        </a:lnTo>
                        <a:lnTo>
                          <a:pt x="70" y="445"/>
                        </a:lnTo>
                        <a:lnTo>
                          <a:pt x="63" y="493"/>
                        </a:lnTo>
                        <a:lnTo>
                          <a:pt x="66" y="549"/>
                        </a:lnTo>
                        <a:lnTo>
                          <a:pt x="73" y="597"/>
                        </a:lnTo>
                        <a:lnTo>
                          <a:pt x="98" y="651"/>
                        </a:lnTo>
                        <a:lnTo>
                          <a:pt x="96" y="708"/>
                        </a:lnTo>
                        <a:lnTo>
                          <a:pt x="110" y="756"/>
                        </a:lnTo>
                        <a:lnTo>
                          <a:pt x="120" y="811"/>
                        </a:lnTo>
                        <a:lnTo>
                          <a:pt x="144" y="863"/>
                        </a:lnTo>
                        <a:lnTo>
                          <a:pt x="156" y="910"/>
                        </a:lnTo>
                        <a:lnTo>
                          <a:pt x="174" y="957"/>
                        </a:lnTo>
                        <a:lnTo>
                          <a:pt x="203" y="1009"/>
                        </a:lnTo>
                        <a:lnTo>
                          <a:pt x="223" y="1047"/>
                        </a:lnTo>
                        <a:lnTo>
                          <a:pt x="245" y="1094"/>
                        </a:lnTo>
                        <a:lnTo>
                          <a:pt x="197" y="11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20" name="Freeform 122"/>
                  <p:cNvSpPr>
                    <a:spLocks noChangeArrowheads="1"/>
                  </p:cNvSpPr>
                  <p:nvPr/>
                </p:nvSpPr>
                <p:spPr bwMode="auto">
                  <a:xfrm>
                    <a:off x="611" y="3082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16" name="Group 123"/>
                <p:cNvGrpSpPr>
                  <a:grpSpLocks/>
                </p:cNvGrpSpPr>
                <p:nvPr/>
              </p:nvGrpSpPr>
              <p:grpSpPr bwMode="auto">
                <a:xfrm>
                  <a:off x="702" y="3191"/>
                  <a:ext cx="394" cy="229"/>
                  <a:chOff x="702" y="3191"/>
                  <a:chExt cx="394" cy="229"/>
                </a:xfrm>
              </p:grpSpPr>
              <p:sp>
                <p:nvSpPr>
                  <p:cNvPr id="44117" name="Freeform 124"/>
                  <p:cNvSpPr>
                    <a:spLocks noChangeArrowheads="1"/>
                  </p:cNvSpPr>
                  <p:nvPr/>
                </p:nvSpPr>
                <p:spPr bwMode="auto">
                  <a:xfrm>
                    <a:off x="716" y="3270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2"/>
                      <a:gd name="T2" fmla="*/ 0 w 139"/>
                      <a:gd name="T3" fmla="*/ 0 h 462"/>
                      <a:gd name="T4" fmla="*/ 0 w 139"/>
                      <a:gd name="T5" fmla="*/ 0 h 462"/>
                      <a:gd name="T6" fmla="*/ 0 w 139"/>
                      <a:gd name="T7" fmla="*/ 0 h 462"/>
                      <a:gd name="T8" fmla="*/ 0 w 139"/>
                      <a:gd name="T9" fmla="*/ 0 h 462"/>
                      <a:gd name="T10" fmla="*/ 0 w 139"/>
                      <a:gd name="T11" fmla="*/ 0 h 462"/>
                      <a:gd name="T12" fmla="*/ 0 w 139"/>
                      <a:gd name="T13" fmla="*/ 0 h 462"/>
                      <a:gd name="T14" fmla="*/ 0 w 139"/>
                      <a:gd name="T15" fmla="*/ 0 h 462"/>
                      <a:gd name="T16" fmla="*/ 0 w 139"/>
                      <a:gd name="T17" fmla="*/ 0 h 462"/>
                      <a:gd name="T18" fmla="*/ 0 w 139"/>
                      <a:gd name="T19" fmla="*/ 0 h 462"/>
                      <a:gd name="T20" fmla="*/ 0 w 139"/>
                      <a:gd name="T21" fmla="*/ 0 h 462"/>
                      <a:gd name="T22" fmla="*/ 0 w 139"/>
                      <a:gd name="T23" fmla="*/ 0 h 462"/>
                      <a:gd name="T24" fmla="*/ 0 w 139"/>
                      <a:gd name="T25" fmla="*/ 0 h 462"/>
                      <a:gd name="T26" fmla="*/ 0 w 139"/>
                      <a:gd name="T27" fmla="*/ 0 h 462"/>
                      <a:gd name="T28" fmla="*/ 0 w 139"/>
                      <a:gd name="T29" fmla="*/ 0 h 462"/>
                      <a:gd name="T30" fmla="*/ 0 w 139"/>
                      <a:gd name="T31" fmla="*/ 0 h 462"/>
                      <a:gd name="T32" fmla="*/ 0 w 139"/>
                      <a:gd name="T33" fmla="*/ 0 h 462"/>
                      <a:gd name="T34" fmla="*/ 0 w 139"/>
                      <a:gd name="T35" fmla="*/ 0 h 462"/>
                      <a:gd name="T36" fmla="*/ 0 w 139"/>
                      <a:gd name="T37" fmla="*/ 0 h 462"/>
                      <a:gd name="T38" fmla="*/ 0 w 139"/>
                      <a:gd name="T39" fmla="*/ 0 h 462"/>
                      <a:gd name="T40" fmla="*/ 0 w 139"/>
                      <a:gd name="T41" fmla="*/ 0 h 462"/>
                      <a:gd name="T42" fmla="*/ 0 w 139"/>
                      <a:gd name="T43" fmla="*/ 0 h 462"/>
                      <a:gd name="T44" fmla="*/ 0 w 139"/>
                      <a:gd name="T45" fmla="*/ 0 h 462"/>
                      <a:gd name="T46" fmla="*/ 0 w 139"/>
                      <a:gd name="T47" fmla="*/ 0 h 462"/>
                      <a:gd name="T48" fmla="*/ 0 w 139"/>
                      <a:gd name="T49" fmla="*/ 0 h 462"/>
                      <a:gd name="T50" fmla="*/ 0 w 139"/>
                      <a:gd name="T51" fmla="*/ 0 h 462"/>
                      <a:gd name="T52" fmla="*/ 0 w 139"/>
                      <a:gd name="T53" fmla="*/ 0 h 462"/>
                      <a:gd name="T54" fmla="*/ 0 w 139"/>
                      <a:gd name="T55" fmla="*/ 0 h 462"/>
                      <a:gd name="T56" fmla="*/ 0 w 139"/>
                      <a:gd name="T57" fmla="*/ 0 h 462"/>
                      <a:gd name="T58" fmla="*/ 0 w 139"/>
                      <a:gd name="T59" fmla="*/ 0 h 462"/>
                      <a:gd name="T60" fmla="*/ 0 w 139"/>
                      <a:gd name="T61" fmla="*/ 0 h 462"/>
                      <a:gd name="T62" fmla="*/ 0 w 139"/>
                      <a:gd name="T63" fmla="*/ 0 h 462"/>
                      <a:gd name="T64" fmla="*/ 0 w 139"/>
                      <a:gd name="T65" fmla="*/ 0 h 462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2"/>
                      <a:gd name="T101" fmla="*/ 139 w 139"/>
                      <a:gd name="T102" fmla="*/ 462 h 462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2">
                        <a:moveTo>
                          <a:pt x="98" y="461"/>
                        </a:moveTo>
                        <a:lnTo>
                          <a:pt x="80" y="436"/>
                        </a:lnTo>
                        <a:lnTo>
                          <a:pt x="63" y="406"/>
                        </a:lnTo>
                        <a:lnTo>
                          <a:pt x="44" y="377"/>
                        </a:lnTo>
                        <a:lnTo>
                          <a:pt x="30" y="350"/>
                        </a:lnTo>
                        <a:lnTo>
                          <a:pt x="19" y="317"/>
                        </a:lnTo>
                        <a:lnTo>
                          <a:pt x="14" y="289"/>
                        </a:lnTo>
                        <a:lnTo>
                          <a:pt x="4" y="252"/>
                        </a:lnTo>
                        <a:lnTo>
                          <a:pt x="2" y="233"/>
                        </a:lnTo>
                        <a:lnTo>
                          <a:pt x="0" y="191"/>
                        </a:lnTo>
                        <a:lnTo>
                          <a:pt x="4" y="160"/>
                        </a:lnTo>
                        <a:lnTo>
                          <a:pt x="2" y="132"/>
                        </a:lnTo>
                        <a:lnTo>
                          <a:pt x="13" y="100"/>
                        </a:lnTo>
                        <a:lnTo>
                          <a:pt x="16" y="66"/>
                        </a:lnTo>
                        <a:lnTo>
                          <a:pt x="28" y="35"/>
                        </a:lnTo>
                        <a:lnTo>
                          <a:pt x="42" y="0"/>
                        </a:lnTo>
                        <a:lnTo>
                          <a:pt x="87" y="14"/>
                        </a:lnTo>
                        <a:lnTo>
                          <a:pt x="72" y="42"/>
                        </a:lnTo>
                        <a:lnTo>
                          <a:pt x="63" y="66"/>
                        </a:lnTo>
                        <a:lnTo>
                          <a:pt x="56" y="100"/>
                        </a:lnTo>
                        <a:lnTo>
                          <a:pt x="54" y="131"/>
                        </a:lnTo>
                        <a:lnTo>
                          <a:pt x="40" y="155"/>
                        </a:lnTo>
                        <a:lnTo>
                          <a:pt x="53" y="191"/>
                        </a:lnTo>
                        <a:lnTo>
                          <a:pt x="50" y="221"/>
                        </a:lnTo>
                        <a:lnTo>
                          <a:pt x="55" y="252"/>
                        </a:lnTo>
                        <a:lnTo>
                          <a:pt x="56" y="290"/>
                        </a:lnTo>
                        <a:lnTo>
                          <a:pt x="64" y="308"/>
                        </a:lnTo>
                        <a:lnTo>
                          <a:pt x="75" y="338"/>
                        </a:lnTo>
                        <a:lnTo>
                          <a:pt x="87" y="372"/>
                        </a:lnTo>
                        <a:lnTo>
                          <a:pt x="103" y="393"/>
                        </a:lnTo>
                        <a:lnTo>
                          <a:pt x="114" y="415"/>
                        </a:lnTo>
                        <a:lnTo>
                          <a:pt x="138" y="447"/>
                        </a:lnTo>
                        <a:lnTo>
                          <a:pt x="98" y="461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18" name="Freeform 125"/>
                  <p:cNvSpPr>
                    <a:spLocks noChangeArrowheads="1"/>
                  </p:cNvSpPr>
                  <p:nvPr/>
                </p:nvSpPr>
                <p:spPr bwMode="auto">
                  <a:xfrm>
                    <a:off x="702" y="3191"/>
                    <a:ext cx="395" cy="230"/>
                  </a:xfrm>
                  <a:custGeom>
                    <a:avLst/>
                    <a:gdLst>
                      <a:gd name="T0" fmla="*/ 0 w 1744"/>
                      <a:gd name="T1" fmla="*/ 0 h 1015"/>
                      <a:gd name="T2" fmla="*/ 0 w 1744"/>
                      <a:gd name="T3" fmla="*/ 0 h 1015"/>
                      <a:gd name="T4" fmla="*/ 0 w 1744"/>
                      <a:gd name="T5" fmla="*/ 0 h 1015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15"/>
                      <a:gd name="T11" fmla="*/ 1744 w 1744"/>
                      <a:gd name="T12" fmla="*/ 1015 h 10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15">
                        <a:moveTo>
                          <a:pt x="0" y="0"/>
                        </a:moveTo>
                        <a:lnTo>
                          <a:pt x="1743" y="101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4049" name="Group 126"/>
            <p:cNvGrpSpPr>
              <a:grpSpLocks/>
            </p:cNvGrpSpPr>
            <p:nvPr/>
          </p:nvGrpSpPr>
          <p:grpSpPr bwMode="auto">
            <a:xfrm>
              <a:off x="168" y="2343"/>
              <a:ext cx="763" cy="640"/>
              <a:chOff x="168" y="2343"/>
              <a:chExt cx="763" cy="640"/>
            </a:xfrm>
          </p:grpSpPr>
          <p:grpSp>
            <p:nvGrpSpPr>
              <p:cNvPr id="44092" name="Group 127"/>
              <p:cNvGrpSpPr>
                <a:grpSpLocks/>
              </p:cNvGrpSpPr>
              <p:nvPr/>
            </p:nvGrpSpPr>
            <p:grpSpPr bwMode="auto">
              <a:xfrm>
                <a:off x="350" y="2343"/>
                <a:ext cx="582" cy="629"/>
                <a:chOff x="350" y="2343"/>
                <a:chExt cx="582" cy="629"/>
              </a:xfrm>
            </p:grpSpPr>
            <p:grpSp>
              <p:nvGrpSpPr>
                <p:cNvPr id="44103" name="Group 128"/>
                <p:cNvGrpSpPr>
                  <a:grpSpLocks/>
                </p:cNvGrpSpPr>
                <p:nvPr/>
              </p:nvGrpSpPr>
              <p:grpSpPr bwMode="auto">
                <a:xfrm>
                  <a:off x="412" y="2343"/>
                  <a:ext cx="519" cy="629"/>
                  <a:chOff x="412" y="2343"/>
                  <a:chExt cx="519" cy="629"/>
                </a:xfrm>
              </p:grpSpPr>
              <p:sp>
                <p:nvSpPr>
                  <p:cNvPr id="44110" name="Freeform 129"/>
                  <p:cNvSpPr>
                    <a:spLocks noChangeArrowheads="1"/>
                  </p:cNvSpPr>
                  <p:nvPr/>
                </p:nvSpPr>
                <p:spPr bwMode="auto">
                  <a:xfrm>
                    <a:off x="809" y="2465"/>
                    <a:ext cx="88" cy="417"/>
                  </a:xfrm>
                  <a:custGeom>
                    <a:avLst/>
                    <a:gdLst>
                      <a:gd name="T0" fmla="*/ 0 w 389"/>
                      <a:gd name="T1" fmla="*/ 0 h 1839"/>
                      <a:gd name="T2" fmla="*/ 0 w 389"/>
                      <a:gd name="T3" fmla="*/ 0 h 1839"/>
                      <a:gd name="T4" fmla="*/ 0 w 389"/>
                      <a:gd name="T5" fmla="*/ 0 h 1839"/>
                      <a:gd name="T6" fmla="*/ 0 w 389"/>
                      <a:gd name="T7" fmla="*/ 0 h 1839"/>
                      <a:gd name="T8" fmla="*/ 0 w 389"/>
                      <a:gd name="T9" fmla="*/ 0 h 1839"/>
                      <a:gd name="T10" fmla="*/ 0 w 389"/>
                      <a:gd name="T11" fmla="*/ 0 h 1839"/>
                      <a:gd name="T12" fmla="*/ 0 w 389"/>
                      <a:gd name="T13" fmla="*/ 0 h 1839"/>
                      <a:gd name="T14" fmla="*/ 0 w 389"/>
                      <a:gd name="T15" fmla="*/ 0 h 1839"/>
                      <a:gd name="T16" fmla="*/ 0 w 389"/>
                      <a:gd name="T17" fmla="*/ 0 h 1839"/>
                      <a:gd name="T18" fmla="*/ 0 w 389"/>
                      <a:gd name="T19" fmla="*/ 0 h 1839"/>
                      <a:gd name="T20" fmla="*/ 0 w 389"/>
                      <a:gd name="T21" fmla="*/ 0 h 1839"/>
                      <a:gd name="T22" fmla="*/ 0 w 389"/>
                      <a:gd name="T23" fmla="*/ 0 h 1839"/>
                      <a:gd name="T24" fmla="*/ 0 w 389"/>
                      <a:gd name="T25" fmla="*/ 0 h 1839"/>
                      <a:gd name="T26" fmla="*/ 0 w 389"/>
                      <a:gd name="T27" fmla="*/ 0 h 1839"/>
                      <a:gd name="T28" fmla="*/ 0 w 389"/>
                      <a:gd name="T29" fmla="*/ 0 h 1839"/>
                      <a:gd name="T30" fmla="*/ 0 w 389"/>
                      <a:gd name="T31" fmla="*/ 0 h 1839"/>
                      <a:gd name="T32" fmla="*/ 0 w 389"/>
                      <a:gd name="T33" fmla="*/ 0 h 1839"/>
                      <a:gd name="T34" fmla="*/ 0 w 389"/>
                      <a:gd name="T35" fmla="*/ 0 h 1839"/>
                      <a:gd name="T36" fmla="*/ 0 w 389"/>
                      <a:gd name="T37" fmla="*/ 0 h 1839"/>
                      <a:gd name="T38" fmla="*/ 0 w 389"/>
                      <a:gd name="T39" fmla="*/ 0 h 1839"/>
                      <a:gd name="T40" fmla="*/ 0 w 389"/>
                      <a:gd name="T41" fmla="*/ 0 h 1839"/>
                      <a:gd name="T42" fmla="*/ 0 w 389"/>
                      <a:gd name="T43" fmla="*/ 0 h 1839"/>
                      <a:gd name="T44" fmla="*/ 0 w 389"/>
                      <a:gd name="T45" fmla="*/ 0 h 1839"/>
                      <a:gd name="T46" fmla="*/ 0 w 389"/>
                      <a:gd name="T47" fmla="*/ 0 h 1839"/>
                      <a:gd name="T48" fmla="*/ 0 w 389"/>
                      <a:gd name="T49" fmla="*/ 0 h 1839"/>
                      <a:gd name="T50" fmla="*/ 0 w 389"/>
                      <a:gd name="T51" fmla="*/ 0 h 1839"/>
                      <a:gd name="T52" fmla="*/ 0 w 389"/>
                      <a:gd name="T53" fmla="*/ 0 h 1839"/>
                      <a:gd name="T54" fmla="*/ 0 w 389"/>
                      <a:gd name="T55" fmla="*/ 0 h 1839"/>
                      <a:gd name="T56" fmla="*/ 0 w 389"/>
                      <a:gd name="T57" fmla="*/ 0 h 1839"/>
                      <a:gd name="T58" fmla="*/ 0 w 389"/>
                      <a:gd name="T59" fmla="*/ 0 h 1839"/>
                      <a:gd name="T60" fmla="*/ 0 w 389"/>
                      <a:gd name="T61" fmla="*/ 0 h 1839"/>
                      <a:gd name="T62" fmla="*/ 0 w 389"/>
                      <a:gd name="T63" fmla="*/ 0 h 1839"/>
                      <a:gd name="T64" fmla="*/ 0 w 389"/>
                      <a:gd name="T65" fmla="*/ 0 h 1839"/>
                      <a:gd name="T66" fmla="*/ 0 w 389"/>
                      <a:gd name="T67" fmla="*/ 0 h 1839"/>
                      <a:gd name="T68" fmla="*/ 0 w 389"/>
                      <a:gd name="T69" fmla="*/ 0 h 1839"/>
                      <a:gd name="T70" fmla="*/ 0 w 389"/>
                      <a:gd name="T71" fmla="*/ 0 h 1839"/>
                      <a:gd name="T72" fmla="*/ 0 w 389"/>
                      <a:gd name="T73" fmla="*/ 0 h 1839"/>
                      <a:gd name="T74" fmla="*/ 0 w 389"/>
                      <a:gd name="T75" fmla="*/ 0 h 1839"/>
                      <a:gd name="T76" fmla="*/ 0 w 389"/>
                      <a:gd name="T77" fmla="*/ 0 h 1839"/>
                      <a:gd name="T78" fmla="*/ 0 w 389"/>
                      <a:gd name="T79" fmla="*/ 0 h 1839"/>
                      <a:gd name="T80" fmla="*/ 0 w 389"/>
                      <a:gd name="T81" fmla="*/ 0 h 1839"/>
                      <a:gd name="T82" fmla="*/ 0 w 389"/>
                      <a:gd name="T83" fmla="*/ 0 h 1839"/>
                      <a:gd name="T84" fmla="*/ 0 w 389"/>
                      <a:gd name="T85" fmla="*/ 0 h 1839"/>
                      <a:gd name="T86" fmla="*/ 0 w 389"/>
                      <a:gd name="T87" fmla="*/ 0 h 1839"/>
                      <a:gd name="T88" fmla="*/ 0 w 389"/>
                      <a:gd name="T89" fmla="*/ 0 h 1839"/>
                      <a:gd name="T90" fmla="*/ 0 w 389"/>
                      <a:gd name="T91" fmla="*/ 0 h 1839"/>
                      <a:gd name="T92" fmla="*/ 0 w 389"/>
                      <a:gd name="T93" fmla="*/ 0 h 1839"/>
                      <a:gd name="T94" fmla="*/ 0 w 389"/>
                      <a:gd name="T95" fmla="*/ 0 h 1839"/>
                      <a:gd name="T96" fmla="*/ 0 w 389"/>
                      <a:gd name="T97" fmla="*/ 0 h 1839"/>
                      <a:gd name="T98" fmla="*/ 0 w 389"/>
                      <a:gd name="T99" fmla="*/ 0 h 1839"/>
                      <a:gd name="T100" fmla="*/ 0 w 389"/>
                      <a:gd name="T101" fmla="*/ 0 h 1839"/>
                      <a:gd name="T102" fmla="*/ 0 w 389"/>
                      <a:gd name="T103" fmla="*/ 0 h 1839"/>
                      <a:gd name="T104" fmla="*/ 0 w 389"/>
                      <a:gd name="T105" fmla="*/ 0 h 1839"/>
                      <a:gd name="T106" fmla="*/ 0 w 389"/>
                      <a:gd name="T107" fmla="*/ 0 h 1839"/>
                      <a:gd name="T108" fmla="*/ 0 w 389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9"/>
                      <a:gd name="T166" fmla="*/ 0 h 1839"/>
                      <a:gd name="T167" fmla="*/ 389 w 389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9" h="1839">
                        <a:moveTo>
                          <a:pt x="46" y="1838"/>
                        </a:moveTo>
                        <a:lnTo>
                          <a:pt x="84" y="1771"/>
                        </a:lnTo>
                        <a:lnTo>
                          <a:pt x="117" y="1717"/>
                        </a:lnTo>
                        <a:lnTo>
                          <a:pt x="149" y="1657"/>
                        </a:lnTo>
                        <a:lnTo>
                          <a:pt x="186" y="1585"/>
                        </a:lnTo>
                        <a:lnTo>
                          <a:pt x="212" y="1522"/>
                        </a:lnTo>
                        <a:lnTo>
                          <a:pt x="240" y="1461"/>
                        </a:lnTo>
                        <a:lnTo>
                          <a:pt x="262" y="1383"/>
                        </a:lnTo>
                        <a:lnTo>
                          <a:pt x="287" y="1314"/>
                        </a:lnTo>
                        <a:lnTo>
                          <a:pt x="312" y="1244"/>
                        </a:lnTo>
                        <a:lnTo>
                          <a:pt x="327" y="1158"/>
                        </a:lnTo>
                        <a:lnTo>
                          <a:pt x="336" y="1086"/>
                        </a:lnTo>
                        <a:lnTo>
                          <a:pt x="356" y="1024"/>
                        </a:lnTo>
                        <a:lnTo>
                          <a:pt x="367" y="928"/>
                        </a:lnTo>
                        <a:lnTo>
                          <a:pt x="370" y="860"/>
                        </a:lnTo>
                        <a:lnTo>
                          <a:pt x="377" y="788"/>
                        </a:lnTo>
                        <a:lnTo>
                          <a:pt x="388" y="707"/>
                        </a:lnTo>
                        <a:lnTo>
                          <a:pt x="382" y="635"/>
                        </a:lnTo>
                        <a:lnTo>
                          <a:pt x="377" y="561"/>
                        </a:lnTo>
                        <a:lnTo>
                          <a:pt x="367" y="478"/>
                        </a:lnTo>
                        <a:lnTo>
                          <a:pt x="368" y="418"/>
                        </a:lnTo>
                        <a:lnTo>
                          <a:pt x="353" y="340"/>
                        </a:lnTo>
                        <a:lnTo>
                          <a:pt x="348" y="265"/>
                        </a:lnTo>
                        <a:lnTo>
                          <a:pt x="327" y="195"/>
                        </a:lnTo>
                        <a:lnTo>
                          <a:pt x="313" y="128"/>
                        </a:lnTo>
                        <a:lnTo>
                          <a:pt x="286" y="65"/>
                        </a:lnTo>
                        <a:lnTo>
                          <a:pt x="259" y="0"/>
                        </a:lnTo>
                        <a:lnTo>
                          <a:pt x="199" y="68"/>
                        </a:lnTo>
                        <a:lnTo>
                          <a:pt x="220" y="127"/>
                        </a:lnTo>
                        <a:lnTo>
                          <a:pt x="245" y="181"/>
                        </a:lnTo>
                        <a:lnTo>
                          <a:pt x="256" y="247"/>
                        </a:lnTo>
                        <a:lnTo>
                          <a:pt x="269" y="311"/>
                        </a:lnTo>
                        <a:lnTo>
                          <a:pt x="279" y="381"/>
                        </a:lnTo>
                        <a:lnTo>
                          <a:pt x="287" y="441"/>
                        </a:lnTo>
                        <a:lnTo>
                          <a:pt x="299" y="514"/>
                        </a:lnTo>
                        <a:lnTo>
                          <a:pt x="304" y="583"/>
                        </a:lnTo>
                        <a:lnTo>
                          <a:pt x="308" y="642"/>
                        </a:lnTo>
                        <a:lnTo>
                          <a:pt x="307" y="725"/>
                        </a:lnTo>
                        <a:lnTo>
                          <a:pt x="298" y="791"/>
                        </a:lnTo>
                        <a:lnTo>
                          <a:pt x="290" y="860"/>
                        </a:lnTo>
                        <a:lnTo>
                          <a:pt x="288" y="926"/>
                        </a:lnTo>
                        <a:lnTo>
                          <a:pt x="279" y="1004"/>
                        </a:lnTo>
                        <a:lnTo>
                          <a:pt x="275" y="1067"/>
                        </a:lnTo>
                        <a:lnTo>
                          <a:pt x="249" y="1140"/>
                        </a:lnTo>
                        <a:lnTo>
                          <a:pt x="238" y="1207"/>
                        </a:lnTo>
                        <a:lnTo>
                          <a:pt x="224" y="1275"/>
                        </a:lnTo>
                        <a:lnTo>
                          <a:pt x="196" y="1348"/>
                        </a:lnTo>
                        <a:lnTo>
                          <a:pt x="177" y="1410"/>
                        </a:lnTo>
                        <a:lnTo>
                          <a:pt x="149" y="1469"/>
                        </a:lnTo>
                        <a:lnTo>
                          <a:pt x="125" y="1536"/>
                        </a:lnTo>
                        <a:lnTo>
                          <a:pt x="95" y="1591"/>
                        </a:lnTo>
                        <a:lnTo>
                          <a:pt x="68" y="1655"/>
                        </a:lnTo>
                        <a:lnTo>
                          <a:pt x="28" y="1704"/>
                        </a:lnTo>
                        <a:lnTo>
                          <a:pt x="0" y="1754"/>
                        </a:lnTo>
                        <a:lnTo>
                          <a:pt x="46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11" name="Freeform 130"/>
                  <p:cNvSpPr>
                    <a:spLocks noChangeArrowheads="1"/>
                  </p:cNvSpPr>
                  <p:nvPr/>
                </p:nvSpPr>
                <p:spPr bwMode="auto">
                  <a:xfrm>
                    <a:off x="412" y="2343"/>
                    <a:ext cx="520" cy="630"/>
                  </a:xfrm>
                  <a:custGeom>
                    <a:avLst/>
                    <a:gdLst>
                      <a:gd name="T0" fmla="*/ 0 w 2295"/>
                      <a:gd name="T1" fmla="*/ 0 h 2776"/>
                      <a:gd name="T2" fmla="*/ 0 w 2295"/>
                      <a:gd name="T3" fmla="*/ 0 h 2776"/>
                      <a:gd name="T4" fmla="*/ 0 w 2295"/>
                      <a:gd name="T5" fmla="*/ 0 h 2776"/>
                      <a:gd name="T6" fmla="*/ 0 60000 65536"/>
                      <a:gd name="T7" fmla="*/ 0 60000 65536"/>
                      <a:gd name="T8" fmla="*/ 0 60000 65536"/>
                      <a:gd name="T9" fmla="*/ 0 w 2295"/>
                      <a:gd name="T10" fmla="*/ 0 h 2776"/>
                      <a:gd name="T11" fmla="*/ 2295 w 2295"/>
                      <a:gd name="T12" fmla="*/ 2776 h 27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5" h="2776">
                        <a:moveTo>
                          <a:pt x="2294" y="0"/>
                        </a:moveTo>
                        <a:lnTo>
                          <a:pt x="0" y="2775"/>
                        </a:lnTo>
                        <a:lnTo>
                          <a:pt x="22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04" name="Group 131"/>
                <p:cNvGrpSpPr>
                  <a:grpSpLocks/>
                </p:cNvGrpSpPr>
                <p:nvPr/>
              </p:nvGrpSpPr>
              <p:grpSpPr bwMode="auto">
                <a:xfrm>
                  <a:off x="406" y="2420"/>
                  <a:ext cx="429" cy="464"/>
                  <a:chOff x="406" y="2420"/>
                  <a:chExt cx="429" cy="464"/>
                </a:xfrm>
              </p:grpSpPr>
              <p:sp>
                <p:nvSpPr>
                  <p:cNvPr id="44108" name="Freeform 132"/>
                  <p:cNvSpPr>
                    <a:spLocks noChangeArrowheads="1"/>
                  </p:cNvSpPr>
                  <p:nvPr/>
                </p:nvSpPr>
                <p:spPr bwMode="auto">
                  <a:xfrm>
                    <a:off x="753" y="2536"/>
                    <a:ext cx="56" cy="260"/>
                  </a:xfrm>
                  <a:custGeom>
                    <a:avLst/>
                    <a:gdLst>
                      <a:gd name="T0" fmla="*/ 0 w 248"/>
                      <a:gd name="T1" fmla="*/ 0 h 1146"/>
                      <a:gd name="T2" fmla="*/ 0 w 248"/>
                      <a:gd name="T3" fmla="*/ 0 h 1146"/>
                      <a:gd name="T4" fmla="*/ 0 w 248"/>
                      <a:gd name="T5" fmla="*/ 0 h 1146"/>
                      <a:gd name="T6" fmla="*/ 0 w 248"/>
                      <a:gd name="T7" fmla="*/ 0 h 1146"/>
                      <a:gd name="T8" fmla="*/ 0 w 248"/>
                      <a:gd name="T9" fmla="*/ 0 h 1146"/>
                      <a:gd name="T10" fmla="*/ 0 w 248"/>
                      <a:gd name="T11" fmla="*/ 0 h 1146"/>
                      <a:gd name="T12" fmla="*/ 0 w 248"/>
                      <a:gd name="T13" fmla="*/ 0 h 1146"/>
                      <a:gd name="T14" fmla="*/ 0 w 248"/>
                      <a:gd name="T15" fmla="*/ 0 h 1146"/>
                      <a:gd name="T16" fmla="*/ 0 w 248"/>
                      <a:gd name="T17" fmla="*/ 0 h 1146"/>
                      <a:gd name="T18" fmla="*/ 0 w 248"/>
                      <a:gd name="T19" fmla="*/ 0 h 1146"/>
                      <a:gd name="T20" fmla="*/ 0 w 248"/>
                      <a:gd name="T21" fmla="*/ 0 h 1146"/>
                      <a:gd name="T22" fmla="*/ 0 w 248"/>
                      <a:gd name="T23" fmla="*/ 0 h 1146"/>
                      <a:gd name="T24" fmla="*/ 0 w 248"/>
                      <a:gd name="T25" fmla="*/ 0 h 1146"/>
                      <a:gd name="T26" fmla="*/ 0 w 248"/>
                      <a:gd name="T27" fmla="*/ 0 h 1146"/>
                      <a:gd name="T28" fmla="*/ 0 w 248"/>
                      <a:gd name="T29" fmla="*/ 0 h 1146"/>
                      <a:gd name="T30" fmla="*/ 0 w 248"/>
                      <a:gd name="T31" fmla="*/ 0 h 1146"/>
                      <a:gd name="T32" fmla="*/ 0 w 248"/>
                      <a:gd name="T33" fmla="*/ 0 h 1146"/>
                      <a:gd name="T34" fmla="*/ 0 w 248"/>
                      <a:gd name="T35" fmla="*/ 0 h 1146"/>
                      <a:gd name="T36" fmla="*/ 0 w 248"/>
                      <a:gd name="T37" fmla="*/ 0 h 1146"/>
                      <a:gd name="T38" fmla="*/ 0 w 248"/>
                      <a:gd name="T39" fmla="*/ 0 h 1146"/>
                      <a:gd name="T40" fmla="*/ 0 w 248"/>
                      <a:gd name="T41" fmla="*/ 0 h 1146"/>
                      <a:gd name="T42" fmla="*/ 0 w 248"/>
                      <a:gd name="T43" fmla="*/ 0 h 1146"/>
                      <a:gd name="T44" fmla="*/ 0 w 248"/>
                      <a:gd name="T45" fmla="*/ 0 h 1146"/>
                      <a:gd name="T46" fmla="*/ 0 w 248"/>
                      <a:gd name="T47" fmla="*/ 0 h 1146"/>
                      <a:gd name="T48" fmla="*/ 0 w 248"/>
                      <a:gd name="T49" fmla="*/ 0 h 1146"/>
                      <a:gd name="T50" fmla="*/ 0 w 248"/>
                      <a:gd name="T51" fmla="*/ 0 h 1146"/>
                      <a:gd name="T52" fmla="*/ 0 w 248"/>
                      <a:gd name="T53" fmla="*/ 0 h 1146"/>
                      <a:gd name="T54" fmla="*/ 0 w 248"/>
                      <a:gd name="T55" fmla="*/ 0 h 1146"/>
                      <a:gd name="T56" fmla="*/ 0 w 248"/>
                      <a:gd name="T57" fmla="*/ 0 h 1146"/>
                      <a:gd name="T58" fmla="*/ 0 w 248"/>
                      <a:gd name="T59" fmla="*/ 0 h 1146"/>
                      <a:gd name="T60" fmla="*/ 0 w 248"/>
                      <a:gd name="T61" fmla="*/ 0 h 1146"/>
                      <a:gd name="T62" fmla="*/ 0 w 248"/>
                      <a:gd name="T63" fmla="*/ 0 h 1146"/>
                      <a:gd name="T64" fmla="*/ 0 w 248"/>
                      <a:gd name="T65" fmla="*/ 0 h 1146"/>
                      <a:gd name="T66" fmla="*/ 0 w 248"/>
                      <a:gd name="T67" fmla="*/ 0 h 1146"/>
                      <a:gd name="T68" fmla="*/ 0 w 248"/>
                      <a:gd name="T69" fmla="*/ 0 h 1146"/>
                      <a:gd name="T70" fmla="*/ 0 w 248"/>
                      <a:gd name="T71" fmla="*/ 0 h 1146"/>
                      <a:gd name="T72" fmla="*/ 0 w 248"/>
                      <a:gd name="T73" fmla="*/ 0 h 1146"/>
                      <a:gd name="T74" fmla="*/ 0 w 248"/>
                      <a:gd name="T75" fmla="*/ 0 h 1146"/>
                      <a:gd name="T76" fmla="*/ 0 w 248"/>
                      <a:gd name="T77" fmla="*/ 0 h 1146"/>
                      <a:gd name="T78" fmla="*/ 0 w 248"/>
                      <a:gd name="T79" fmla="*/ 0 h 1146"/>
                      <a:gd name="T80" fmla="*/ 0 w 248"/>
                      <a:gd name="T81" fmla="*/ 0 h 1146"/>
                      <a:gd name="T82" fmla="*/ 0 w 248"/>
                      <a:gd name="T83" fmla="*/ 0 h 1146"/>
                      <a:gd name="T84" fmla="*/ 0 w 248"/>
                      <a:gd name="T85" fmla="*/ 0 h 1146"/>
                      <a:gd name="T86" fmla="*/ 0 w 248"/>
                      <a:gd name="T87" fmla="*/ 0 h 1146"/>
                      <a:gd name="T88" fmla="*/ 0 w 248"/>
                      <a:gd name="T89" fmla="*/ 0 h 114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8"/>
                      <a:gd name="T136" fmla="*/ 0 h 1146"/>
                      <a:gd name="T137" fmla="*/ 248 w 248"/>
                      <a:gd name="T138" fmla="*/ 1146 h 114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8" h="1146">
                        <a:moveTo>
                          <a:pt x="49" y="1145"/>
                        </a:moveTo>
                        <a:lnTo>
                          <a:pt x="71" y="1099"/>
                        </a:lnTo>
                        <a:lnTo>
                          <a:pt x="98" y="1048"/>
                        </a:lnTo>
                        <a:lnTo>
                          <a:pt x="122" y="1002"/>
                        </a:lnTo>
                        <a:lnTo>
                          <a:pt x="146" y="958"/>
                        </a:lnTo>
                        <a:lnTo>
                          <a:pt x="161" y="895"/>
                        </a:lnTo>
                        <a:lnTo>
                          <a:pt x="181" y="842"/>
                        </a:lnTo>
                        <a:lnTo>
                          <a:pt x="193" y="785"/>
                        </a:lnTo>
                        <a:lnTo>
                          <a:pt x="205" y="726"/>
                        </a:lnTo>
                        <a:lnTo>
                          <a:pt x="219" y="670"/>
                        </a:lnTo>
                        <a:lnTo>
                          <a:pt x="230" y="613"/>
                        </a:lnTo>
                        <a:lnTo>
                          <a:pt x="240" y="558"/>
                        </a:lnTo>
                        <a:lnTo>
                          <a:pt x="243" y="501"/>
                        </a:lnTo>
                        <a:lnTo>
                          <a:pt x="246" y="450"/>
                        </a:lnTo>
                        <a:lnTo>
                          <a:pt x="243" y="385"/>
                        </a:lnTo>
                        <a:lnTo>
                          <a:pt x="247" y="330"/>
                        </a:lnTo>
                        <a:lnTo>
                          <a:pt x="241" y="272"/>
                        </a:lnTo>
                        <a:lnTo>
                          <a:pt x="235" y="222"/>
                        </a:lnTo>
                        <a:lnTo>
                          <a:pt x="224" y="160"/>
                        </a:lnTo>
                        <a:lnTo>
                          <a:pt x="211" y="107"/>
                        </a:lnTo>
                        <a:lnTo>
                          <a:pt x="203" y="60"/>
                        </a:lnTo>
                        <a:lnTo>
                          <a:pt x="185" y="0"/>
                        </a:lnTo>
                        <a:lnTo>
                          <a:pt x="127" y="51"/>
                        </a:lnTo>
                        <a:lnTo>
                          <a:pt x="140" y="86"/>
                        </a:lnTo>
                        <a:lnTo>
                          <a:pt x="153" y="146"/>
                        </a:lnTo>
                        <a:lnTo>
                          <a:pt x="160" y="197"/>
                        </a:lnTo>
                        <a:lnTo>
                          <a:pt x="169" y="236"/>
                        </a:lnTo>
                        <a:lnTo>
                          <a:pt x="175" y="290"/>
                        </a:lnTo>
                        <a:lnTo>
                          <a:pt x="182" y="339"/>
                        </a:lnTo>
                        <a:lnTo>
                          <a:pt x="181" y="401"/>
                        </a:lnTo>
                        <a:lnTo>
                          <a:pt x="182" y="446"/>
                        </a:lnTo>
                        <a:lnTo>
                          <a:pt x="182" y="511"/>
                        </a:lnTo>
                        <a:lnTo>
                          <a:pt x="174" y="552"/>
                        </a:lnTo>
                        <a:lnTo>
                          <a:pt x="172" y="604"/>
                        </a:lnTo>
                        <a:lnTo>
                          <a:pt x="160" y="659"/>
                        </a:lnTo>
                        <a:lnTo>
                          <a:pt x="149" y="710"/>
                        </a:lnTo>
                        <a:lnTo>
                          <a:pt x="136" y="763"/>
                        </a:lnTo>
                        <a:lnTo>
                          <a:pt x="123" y="822"/>
                        </a:lnTo>
                        <a:lnTo>
                          <a:pt x="104" y="861"/>
                        </a:lnTo>
                        <a:lnTo>
                          <a:pt x="88" y="914"/>
                        </a:lnTo>
                        <a:lnTo>
                          <a:pt x="69" y="962"/>
                        </a:lnTo>
                        <a:lnTo>
                          <a:pt x="45" y="1007"/>
                        </a:lnTo>
                        <a:lnTo>
                          <a:pt x="22" y="1050"/>
                        </a:lnTo>
                        <a:lnTo>
                          <a:pt x="0" y="1099"/>
                        </a:lnTo>
                        <a:lnTo>
                          <a:pt x="49" y="1145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09" name="Freeform 133"/>
                  <p:cNvSpPr>
                    <a:spLocks noChangeArrowheads="1"/>
                  </p:cNvSpPr>
                  <p:nvPr/>
                </p:nvSpPr>
                <p:spPr bwMode="auto">
                  <a:xfrm>
                    <a:off x="406" y="2420"/>
                    <a:ext cx="430" cy="465"/>
                  </a:xfrm>
                  <a:custGeom>
                    <a:avLst/>
                    <a:gdLst>
                      <a:gd name="T0" fmla="*/ 0 w 1897"/>
                      <a:gd name="T1" fmla="*/ 0 h 2050"/>
                      <a:gd name="T2" fmla="*/ 0 w 1897"/>
                      <a:gd name="T3" fmla="*/ 0 h 2050"/>
                      <a:gd name="T4" fmla="*/ 0 w 1897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50"/>
                      <a:gd name="T11" fmla="*/ 1897 w 1897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50">
                        <a:moveTo>
                          <a:pt x="1896" y="0"/>
                        </a:moveTo>
                        <a:lnTo>
                          <a:pt x="0" y="2049"/>
                        </a:lnTo>
                        <a:lnTo>
                          <a:pt x="18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05" name="Group 134"/>
                <p:cNvGrpSpPr>
                  <a:grpSpLocks/>
                </p:cNvGrpSpPr>
                <p:nvPr/>
              </p:nvGrpSpPr>
              <p:grpSpPr bwMode="auto">
                <a:xfrm>
                  <a:off x="350" y="2529"/>
                  <a:ext cx="394" cy="226"/>
                  <a:chOff x="350" y="2529"/>
                  <a:chExt cx="394" cy="226"/>
                </a:xfrm>
              </p:grpSpPr>
              <p:sp>
                <p:nvSpPr>
                  <p:cNvPr id="44106" name="Freeform 135"/>
                  <p:cNvSpPr>
                    <a:spLocks noChangeArrowheads="1"/>
                  </p:cNvSpPr>
                  <p:nvPr/>
                </p:nvSpPr>
                <p:spPr bwMode="auto">
                  <a:xfrm>
                    <a:off x="700" y="2608"/>
                    <a:ext cx="29" cy="104"/>
                  </a:xfrm>
                  <a:custGeom>
                    <a:avLst/>
                    <a:gdLst>
                      <a:gd name="T0" fmla="*/ 0 w 130"/>
                      <a:gd name="T1" fmla="*/ 0 h 460"/>
                      <a:gd name="T2" fmla="*/ 0 w 130"/>
                      <a:gd name="T3" fmla="*/ 0 h 460"/>
                      <a:gd name="T4" fmla="*/ 0 w 130"/>
                      <a:gd name="T5" fmla="*/ 0 h 460"/>
                      <a:gd name="T6" fmla="*/ 0 w 130"/>
                      <a:gd name="T7" fmla="*/ 0 h 460"/>
                      <a:gd name="T8" fmla="*/ 0 w 130"/>
                      <a:gd name="T9" fmla="*/ 0 h 460"/>
                      <a:gd name="T10" fmla="*/ 0 w 130"/>
                      <a:gd name="T11" fmla="*/ 0 h 460"/>
                      <a:gd name="T12" fmla="*/ 0 w 130"/>
                      <a:gd name="T13" fmla="*/ 0 h 460"/>
                      <a:gd name="T14" fmla="*/ 0 w 130"/>
                      <a:gd name="T15" fmla="*/ 0 h 460"/>
                      <a:gd name="T16" fmla="*/ 0 w 130"/>
                      <a:gd name="T17" fmla="*/ 0 h 460"/>
                      <a:gd name="T18" fmla="*/ 0 w 130"/>
                      <a:gd name="T19" fmla="*/ 0 h 460"/>
                      <a:gd name="T20" fmla="*/ 0 w 130"/>
                      <a:gd name="T21" fmla="*/ 0 h 460"/>
                      <a:gd name="T22" fmla="*/ 0 w 130"/>
                      <a:gd name="T23" fmla="*/ 0 h 460"/>
                      <a:gd name="T24" fmla="*/ 0 w 130"/>
                      <a:gd name="T25" fmla="*/ 0 h 460"/>
                      <a:gd name="T26" fmla="*/ 0 w 130"/>
                      <a:gd name="T27" fmla="*/ 0 h 460"/>
                      <a:gd name="T28" fmla="*/ 0 w 130"/>
                      <a:gd name="T29" fmla="*/ 0 h 460"/>
                      <a:gd name="T30" fmla="*/ 0 w 130"/>
                      <a:gd name="T31" fmla="*/ 0 h 460"/>
                      <a:gd name="T32" fmla="*/ 0 w 130"/>
                      <a:gd name="T33" fmla="*/ 0 h 460"/>
                      <a:gd name="T34" fmla="*/ 0 w 130"/>
                      <a:gd name="T35" fmla="*/ 0 h 460"/>
                      <a:gd name="T36" fmla="*/ 0 w 130"/>
                      <a:gd name="T37" fmla="*/ 0 h 460"/>
                      <a:gd name="T38" fmla="*/ 0 w 130"/>
                      <a:gd name="T39" fmla="*/ 0 h 460"/>
                      <a:gd name="T40" fmla="*/ 0 w 130"/>
                      <a:gd name="T41" fmla="*/ 0 h 460"/>
                      <a:gd name="T42" fmla="*/ 0 w 130"/>
                      <a:gd name="T43" fmla="*/ 0 h 460"/>
                      <a:gd name="T44" fmla="*/ 0 w 130"/>
                      <a:gd name="T45" fmla="*/ 0 h 460"/>
                      <a:gd name="T46" fmla="*/ 0 w 130"/>
                      <a:gd name="T47" fmla="*/ 0 h 460"/>
                      <a:gd name="T48" fmla="*/ 0 w 130"/>
                      <a:gd name="T49" fmla="*/ 0 h 460"/>
                      <a:gd name="T50" fmla="*/ 0 w 130"/>
                      <a:gd name="T51" fmla="*/ 0 h 460"/>
                      <a:gd name="T52" fmla="*/ 0 w 130"/>
                      <a:gd name="T53" fmla="*/ 0 h 460"/>
                      <a:gd name="T54" fmla="*/ 0 w 130"/>
                      <a:gd name="T55" fmla="*/ 0 h 460"/>
                      <a:gd name="T56" fmla="*/ 0 w 130"/>
                      <a:gd name="T57" fmla="*/ 0 h 460"/>
                      <a:gd name="T58" fmla="*/ 0 w 130"/>
                      <a:gd name="T59" fmla="*/ 0 h 460"/>
                      <a:gd name="T60" fmla="*/ 0 w 130"/>
                      <a:gd name="T61" fmla="*/ 0 h 460"/>
                      <a:gd name="T62" fmla="*/ 0 w 130"/>
                      <a:gd name="T63" fmla="*/ 0 h 460"/>
                      <a:gd name="T64" fmla="*/ 0 w 130"/>
                      <a:gd name="T65" fmla="*/ 0 h 460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0"/>
                      <a:gd name="T100" fmla="*/ 0 h 460"/>
                      <a:gd name="T101" fmla="*/ 130 w 130"/>
                      <a:gd name="T102" fmla="*/ 460 h 460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0" h="460">
                        <a:moveTo>
                          <a:pt x="35" y="459"/>
                        </a:moveTo>
                        <a:lnTo>
                          <a:pt x="51" y="431"/>
                        </a:lnTo>
                        <a:lnTo>
                          <a:pt x="70" y="401"/>
                        </a:lnTo>
                        <a:lnTo>
                          <a:pt x="90" y="380"/>
                        </a:lnTo>
                        <a:lnTo>
                          <a:pt x="107" y="348"/>
                        </a:lnTo>
                        <a:lnTo>
                          <a:pt x="112" y="311"/>
                        </a:lnTo>
                        <a:lnTo>
                          <a:pt x="119" y="285"/>
                        </a:lnTo>
                        <a:lnTo>
                          <a:pt x="126" y="251"/>
                        </a:lnTo>
                        <a:lnTo>
                          <a:pt x="121" y="225"/>
                        </a:lnTo>
                        <a:lnTo>
                          <a:pt x="129" y="191"/>
                        </a:lnTo>
                        <a:lnTo>
                          <a:pt x="129" y="158"/>
                        </a:lnTo>
                        <a:lnTo>
                          <a:pt x="125" y="126"/>
                        </a:lnTo>
                        <a:lnTo>
                          <a:pt x="125" y="100"/>
                        </a:lnTo>
                        <a:lnTo>
                          <a:pt x="117" y="63"/>
                        </a:lnTo>
                        <a:lnTo>
                          <a:pt x="105" y="29"/>
                        </a:lnTo>
                        <a:lnTo>
                          <a:pt x="89" y="0"/>
                        </a:lnTo>
                        <a:lnTo>
                          <a:pt x="49" y="16"/>
                        </a:lnTo>
                        <a:lnTo>
                          <a:pt x="54" y="36"/>
                        </a:lnTo>
                        <a:lnTo>
                          <a:pt x="73" y="72"/>
                        </a:lnTo>
                        <a:lnTo>
                          <a:pt x="87" y="91"/>
                        </a:lnTo>
                        <a:lnTo>
                          <a:pt x="85" y="127"/>
                        </a:lnTo>
                        <a:lnTo>
                          <a:pt x="92" y="159"/>
                        </a:lnTo>
                        <a:lnTo>
                          <a:pt x="86" y="189"/>
                        </a:lnTo>
                        <a:lnTo>
                          <a:pt x="89" y="220"/>
                        </a:lnTo>
                        <a:lnTo>
                          <a:pt x="74" y="246"/>
                        </a:lnTo>
                        <a:lnTo>
                          <a:pt x="76" y="283"/>
                        </a:lnTo>
                        <a:lnTo>
                          <a:pt x="77" y="305"/>
                        </a:lnTo>
                        <a:lnTo>
                          <a:pt x="61" y="330"/>
                        </a:lnTo>
                        <a:lnTo>
                          <a:pt x="45" y="369"/>
                        </a:lnTo>
                        <a:lnTo>
                          <a:pt x="25" y="387"/>
                        </a:lnTo>
                        <a:lnTo>
                          <a:pt x="13" y="415"/>
                        </a:lnTo>
                        <a:lnTo>
                          <a:pt x="0" y="445"/>
                        </a:lnTo>
                        <a:lnTo>
                          <a:pt x="35" y="45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07" name="Freeform 136"/>
                  <p:cNvSpPr>
                    <a:spLocks noChangeArrowheads="1"/>
                  </p:cNvSpPr>
                  <p:nvPr/>
                </p:nvSpPr>
                <p:spPr bwMode="auto">
                  <a:xfrm>
                    <a:off x="350" y="2529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1"/>
                      <a:gd name="T2" fmla="*/ 0 w 1744"/>
                      <a:gd name="T3" fmla="*/ 0 h 1001"/>
                      <a:gd name="T4" fmla="*/ 0 w 1744"/>
                      <a:gd name="T5" fmla="*/ 0 h 1001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1"/>
                      <a:gd name="T11" fmla="*/ 1744 w 1744"/>
                      <a:gd name="T12" fmla="*/ 1001 h 100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1">
                        <a:moveTo>
                          <a:pt x="1743" y="0"/>
                        </a:moveTo>
                        <a:lnTo>
                          <a:pt x="0" y="1000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093" name="Group 137"/>
              <p:cNvGrpSpPr>
                <a:grpSpLocks/>
              </p:cNvGrpSpPr>
              <p:nvPr/>
            </p:nvGrpSpPr>
            <p:grpSpPr bwMode="auto">
              <a:xfrm>
                <a:off x="168" y="2360"/>
                <a:ext cx="583" cy="623"/>
                <a:chOff x="168" y="2360"/>
                <a:chExt cx="583" cy="623"/>
              </a:xfrm>
            </p:grpSpPr>
            <p:grpSp>
              <p:nvGrpSpPr>
                <p:cNvPr id="44094" name="Group 138"/>
                <p:cNvGrpSpPr>
                  <a:grpSpLocks/>
                </p:cNvGrpSpPr>
                <p:nvPr/>
              </p:nvGrpSpPr>
              <p:grpSpPr bwMode="auto">
                <a:xfrm>
                  <a:off x="168" y="2360"/>
                  <a:ext cx="521" cy="623"/>
                  <a:chOff x="168" y="2360"/>
                  <a:chExt cx="521" cy="623"/>
                </a:xfrm>
              </p:grpSpPr>
              <p:sp>
                <p:nvSpPr>
                  <p:cNvPr id="44101" name="Freeform 139"/>
                  <p:cNvSpPr>
                    <a:spLocks noChangeArrowheads="1"/>
                  </p:cNvSpPr>
                  <p:nvPr/>
                </p:nvSpPr>
                <p:spPr bwMode="auto">
                  <a:xfrm>
                    <a:off x="205" y="2478"/>
                    <a:ext cx="86" cy="417"/>
                  </a:xfrm>
                  <a:custGeom>
                    <a:avLst/>
                    <a:gdLst>
                      <a:gd name="T0" fmla="*/ 0 w 381"/>
                      <a:gd name="T1" fmla="*/ 0 h 1838"/>
                      <a:gd name="T2" fmla="*/ 0 w 381"/>
                      <a:gd name="T3" fmla="*/ 0 h 1838"/>
                      <a:gd name="T4" fmla="*/ 0 w 381"/>
                      <a:gd name="T5" fmla="*/ 0 h 1838"/>
                      <a:gd name="T6" fmla="*/ 0 w 381"/>
                      <a:gd name="T7" fmla="*/ 0 h 1838"/>
                      <a:gd name="T8" fmla="*/ 0 w 381"/>
                      <a:gd name="T9" fmla="*/ 0 h 1838"/>
                      <a:gd name="T10" fmla="*/ 0 w 381"/>
                      <a:gd name="T11" fmla="*/ 0 h 1838"/>
                      <a:gd name="T12" fmla="*/ 0 w 381"/>
                      <a:gd name="T13" fmla="*/ 0 h 1838"/>
                      <a:gd name="T14" fmla="*/ 0 w 381"/>
                      <a:gd name="T15" fmla="*/ 0 h 1838"/>
                      <a:gd name="T16" fmla="*/ 0 w 381"/>
                      <a:gd name="T17" fmla="*/ 0 h 1838"/>
                      <a:gd name="T18" fmla="*/ 0 w 381"/>
                      <a:gd name="T19" fmla="*/ 0 h 1838"/>
                      <a:gd name="T20" fmla="*/ 0 w 381"/>
                      <a:gd name="T21" fmla="*/ 0 h 1838"/>
                      <a:gd name="T22" fmla="*/ 0 w 381"/>
                      <a:gd name="T23" fmla="*/ 0 h 1838"/>
                      <a:gd name="T24" fmla="*/ 0 w 381"/>
                      <a:gd name="T25" fmla="*/ 0 h 1838"/>
                      <a:gd name="T26" fmla="*/ 0 w 381"/>
                      <a:gd name="T27" fmla="*/ 0 h 1838"/>
                      <a:gd name="T28" fmla="*/ 0 w 381"/>
                      <a:gd name="T29" fmla="*/ 0 h 1838"/>
                      <a:gd name="T30" fmla="*/ 0 w 381"/>
                      <a:gd name="T31" fmla="*/ 0 h 1838"/>
                      <a:gd name="T32" fmla="*/ 0 w 381"/>
                      <a:gd name="T33" fmla="*/ 0 h 1838"/>
                      <a:gd name="T34" fmla="*/ 0 w 381"/>
                      <a:gd name="T35" fmla="*/ 0 h 1838"/>
                      <a:gd name="T36" fmla="*/ 0 w 381"/>
                      <a:gd name="T37" fmla="*/ 0 h 1838"/>
                      <a:gd name="T38" fmla="*/ 0 w 381"/>
                      <a:gd name="T39" fmla="*/ 0 h 1838"/>
                      <a:gd name="T40" fmla="*/ 0 w 381"/>
                      <a:gd name="T41" fmla="*/ 0 h 1838"/>
                      <a:gd name="T42" fmla="*/ 0 w 381"/>
                      <a:gd name="T43" fmla="*/ 0 h 1838"/>
                      <a:gd name="T44" fmla="*/ 0 w 381"/>
                      <a:gd name="T45" fmla="*/ 0 h 1838"/>
                      <a:gd name="T46" fmla="*/ 0 w 381"/>
                      <a:gd name="T47" fmla="*/ 0 h 1838"/>
                      <a:gd name="T48" fmla="*/ 0 w 381"/>
                      <a:gd name="T49" fmla="*/ 0 h 1838"/>
                      <a:gd name="T50" fmla="*/ 0 w 381"/>
                      <a:gd name="T51" fmla="*/ 0 h 1838"/>
                      <a:gd name="T52" fmla="*/ 0 w 381"/>
                      <a:gd name="T53" fmla="*/ 0 h 1838"/>
                      <a:gd name="T54" fmla="*/ 0 w 381"/>
                      <a:gd name="T55" fmla="*/ 0 h 1838"/>
                      <a:gd name="T56" fmla="*/ 0 w 381"/>
                      <a:gd name="T57" fmla="*/ 0 h 1838"/>
                      <a:gd name="T58" fmla="*/ 0 w 381"/>
                      <a:gd name="T59" fmla="*/ 0 h 1838"/>
                      <a:gd name="T60" fmla="*/ 0 w 381"/>
                      <a:gd name="T61" fmla="*/ 0 h 1838"/>
                      <a:gd name="T62" fmla="*/ 0 w 381"/>
                      <a:gd name="T63" fmla="*/ 0 h 1838"/>
                      <a:gd name="T64" fmla="*/ 0 w 381"/>
                      <a:gd name="T65" fmla="*/ 0 h 1838"/>
                      <a:gd name="T66" fmla="*/ 0 w 381"/>
                      <a:gd name="T67" fmla="*/ 0 h 1838"/>
                      <a:gd name="T68" fmla="*/ 0 w 381"/>
                      <a:gd name="T69" fmla="*/ 0 h 1838"/>
                      <a:gd name="T70" fmla="*/ 0 w 381"/>
                      <a:gd name="T71" fmla="*/ 0 h 1838"/>
                      <a:gd name="T72" fmla="*/ 0 w 381"/>
                      <a:gd name="T73" fmla="*/ 0 h 1838"/>
                      <a:gd name="T74" fmla="*/ 0 w 381"/>
                      <a:gd name="T75" fmla="*/ 0 h 1838"/>
                      <a:gd name="T76" fmla="*/ 0 w 381"/>
                      <a:gd name="T77" fmla="*/ 0 h 1838"/>
                      <a:gd name="T78" fmla="*/ 0 w 381"/>
                      <a:gd name="T79" fmla="*/ 0 h 1838"/>
                      <a:gd name="T80" fmla="*/ 0 w 381"/>
                      <a:gd name="T81" fmla="*/ 0 h 1838"/>
                      <a:gd name="T82" fmla="*/ 0 w 381"/>
                      <a:gd name="T83" fmla="*/ 0 h 1838"/>
                      <a:gd name="T84" fmla="*/ 0 w 381"/>
                      <a:gd name="T85" fmla="*/ 0 h 1838"/>
                      <a:gd name="T86" fmla="*/ 0 w 381"/>
                      <a:gd name="T87" fmla="*/ 0 h 1838"/>
                      <a:gd name="T88" fmla="*/ 0 w 381"/>
                      <a:gd name="T89" fmla="*/ 0 h 1838"/>
                      <a:gd name="T90" fmla="*/ 0 w 381"/>
                      <a:gd name="T91" fmla="*/ 0 h 1838"/>
                      <a:gd name="T92" fmla="*/ 0 w 381"/>
                      <a:gd name="T93" fmla="*/ 0 h 1838"/>
                      <a:gd name="T94" fmla="*/ 0 w 381"/>
                      <a:gd name="T95" fmla="*/ 0 h 1838"/>
                      <a:gd name="T96" fmla="*/ 0 w 381"/>
                      <a:gd name="T97" fmla="*/ 0 h 1838"/>
                      <a:gd name="T98" fmla="*/ 0 w 381"/>
                      <a:gd name="T99" fmla="*/ 0 h 1838"/>
                      <a:gd name="T100" fmla="*/ 0 w 381"/>
                      <a:gd name="T101" fmla="*/ 0 h 1838"/>
                      <a:gd name="T102" fmla="*/ 0 w 381"/>
                      <a:gd name="T103" fmla="*/ 0 h 1838"/>
                      <a:gd name="T104" fmla="*/ 0 w 381"/>
                      <a:gd name="T105" fmla="*/ 0 h 1838"/>
                      <a:gd name="T106" fmla="*/ 0 w 381"/>
                      <a:gd name="T107" fmla="*/ 0 h 1838"/>
                      <a:gd name="T108" fmla="*/ 0 w 381"/>
                      <a:gd name="T109" fmla="*/ 0 h 183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1"/>
                      <a:gd name="T166" fmla="*/ 0 h 1838"/>
                      <a:gd name="T167" fmla="*/ 381 w 381"/>
                      <a:gd name="T168" fmla="*/ 1838 h 183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1" h="1838">
                        <a:moveTo>
                          <a:pt x="340" y="1837"/>
                        </a:moveTo>
                        <a:lnTo>
                          <a:pt x="305" y="1781"/>
                        </a:lnTo>
                        <a:lnTo>
                          <a:pt x="256" y="1716"/>
                        </a:lnTo>
                        <a:lnTo>
                          <a:pt x="228" y="1648"/>
                        </a:lnTo>
                        <a:lnTo>
                          <a:pt x="194" y="1593"/>
                        </a:lnTo>
                        <a:lnTo>
                          <a:pt x="167" y="1522"/>
                        </a:lnTo>
                        <a:lnTo>
                          <a:pt x="138" y="1451"/>
                        </a:lnTo>
                        <a:lnTo>
                          <a:pt x="124" y="1388"/>
                        </a:lnTo>
                        <a:lnTo>
                          <a:pt x="96" y="1313"/>
                        </a:lnTo>
                        <a:lnTo>
                          <a:pt x="68" y="1238"/>
                        </a:lnTo>
                        <a:lnTo>
                          <a:pt x="57" y="1162"/>
                        </a:lnTo>
                        <a:lnTo>
                          <a:pt x="35" y="1082"/>
                        </a:lnTo>
                        <a:lnTo>
                          <a:pt x="32" y="1019"/>
                        </a:lnTo>
                        <a:lnTo>
                          <a:pt x="13" y="940"/>
                        </a:lnTo>
                        <a:lnTo>
                          <a:pt x="9" y="860"/>
                        </a:lnTo>
                        <a:lnTo>
                          <a:pt x="6" y="782"/>
                        </a:lnTo>
                        <a:lnTo>
                          <a:pt x="0" y="711"/>
                        </a:lnTo>
                        <a:lnTo>
                          <a:pt x="4" y="640"/>
                        </a:lnTo>
                        <a:lnTo>
                          <a:pt x="7" y="565"/>
                        </a:lnTo>
                        <a:lnTo>
                          <a:pt x="7" y="479"/>
                        </a:lnTo>
                        <a:lnTo>
                          <a:pt x="16" y="412"/>
                        </a:lnTo>
                        <a:lnTo>
                          <a:pt x="27" y="341"/>
                        </a:lnTo>
                        <a:lnTo>
                          <a:pt x="36" y="268"/>
                        </a:lnTo>
                        <a:lnTo>
                          <a:pt x="56" y="198"/>
                        </a:lnTo>
                        <a:lnTo>
                          <a:pt x="74" y="130"/>
                        </a:lnTo>
                        <a:lnTo>
                          <a:pt x="89" y="59"/>
                        </a:lnTo>
                        <a:lnTo>
                          <a:pt x="115" y="0"/>
                        </a:lnTo>
                        <a:lnTo>
                          <a:pt x="177" y="69"/>
                        </a:lnTo>
                        <a:lnTo>
                          <a:pt x="154" y="128"/>
                        </a:lnTo>
                        <a:lnTo>
                          <a:pt x="143" y="183"/>
                        </a:lnTo>
                        <a:lnTo>
                          <a:pt x="127" y="250"/>
                        </a:lnTo>
                        <a:lnTo>
                          <a:pt x="114" y="310"/>
                        </a:lnTo>
                        <a:lnTo>
                          <a:pt x="103" y="383"/>
                        </a:lnTo>
                        <a:lnTo>
                          <a:pt x="95" y="446"/>
                        </a:lnTo>
                        <a:lnTo>
                          <a:pt x="81" y="515"/>
                        </a:lnTo>
                        <a:lnTo>
                          <a:pt x="79" y="581"/>
                        </a:lnTo>
                        <a:lnTo>
                          <a:pt x="71" y="655"/>
                        </a:lnTo>
                        <a:lnTo>
                          <a:pt x="79" y="720"/>
                        </a:lnTo>
                        <a:lnTo>
                          <a:pt x="84" y="792"/>
                        </a:lnTo>
                        <a:lnTo>
                          <a:pt x="75" y="862"/>
                        </a:lnTo>
                        <a:lnTo>
                          <a:pt x="91" y="932"/>
                        </a:lnTo>
                        <a:lnTo>
                          <a:pt x="96" y="996"/>
                        </a:lnTo>
                        <a:lnTo>
                          <a:pt x="106" y="1075"/>
                        </a:lnTo>
                        <a:lnTo>
                          <a:pt x="127" y="1140"/>
                        </a:lnTo>
                        <a:lnTo>
                          <a:pt x="139" y="1214"/>
                        </a:lnTo>
                        <a:lnTo>
                          <a:pt x="162" y="1276"/>
                        </a:lnTo>
                        <a:lnTo>
                          <a:pt x="185" y="1345"/>
                        </a:lnTo>
                        <a:lnTo>
                          <a:pt x="211" y="1407"/>
                        </a:lnTo>
                        <a:lnTo>
                          <a:pt x="229" y="1469"/>
                        </a:lnTo>
                        <a:lnTo>
                          <a:pt x="259" y="1528"/>
                        </a:lnTo>
                        <a:lnTo>
                          <a:pt x="289" y="1590"/>
                        </a:lnTo>
                        <a:lnTo>
                          <a:pt x="319" y="1649"/>
                        </a:lnTo>
                        <a:lnTo>
                          <a:pt x="351" y="1704"/>
                        </a:lnTo>
                        <a:lnTo>
                          <a:pt x="380" y="1762"/>
                        </a:lnTo>
                        <a:lnTo>
                          <a:pt x="340" y="1837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02" name="Freeform 140"/>
                  <p:cNvSpPr>
                    <a:spLocks noChangeArrowheads="1"/>
                  </p:cNvSpPr>
                  <p:nvPr/>
                </p:nvSpPr>
                <p:spPr bwMode="auto">
                  <a:xfrm>
                    <a:off x="168" y="2360"/>
                    <a:ext cx="522" cy="624"/>
                  </a:xfrm>
                  <a:custGeom>
                    <a:avLst/>
                    <a:gdLst>
                      <a:gd name="T0" fmla="*/ 0 w 2300"/>
                      <a:gd name="T1" fmla="*/ 0 h 2753"/>
                      <a:gd name="T2" fmla="*/ 0 w 2300"/>
                      <a:gd name="T3" fmla="*/ 0 h 2753"/>
                      <a:gd name="T4" fmla="*/ 0 w 2300"/>
                      <a:gd name="T5" fmla="*/ 0 h 2753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3"/>
                      <a:gd name="T11" fmla="*/ 2300 w 2300"/>
                      <a:gd name="T12" fmla="*/ 2753 h 275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3">
                        <a:moveTo>
                          <a:pt x="0" y="0"/>
                        </a:moveTo>
                        <a:lnTo>
                          <a:pt x="2299" y="275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95" name="Group 141"/>
                <p:cNvGrpSpPr>
                  <a:grpSpLocks/>
                </p:cNvGrpSpPr>
                <p:nvPr/>
              </p:nvGrpSpPr>
              <p:grpSpPr bwMode="auto">
                <a:xfrm>
                  <a:off x="266" y="2433"/>
                  <a:ext cx="429" cy="461"/>
                  <a:chOff x="266" y="2433"/>
                  <a:chExt cx="429" cy="461"/>
                </a:xfrm>
              </p:grpSpPr>
              <p:sp>
                <p:nvSpPr>
                  <p:cNvPr id="44099" name="Freeform 142"/>
                  <p:cNvSpPr>
                    <a:spLocks noChangeArrowheads="1"/>
                  </p:cNvSpPr>
                  <p:nvPr/>
                </p:nvSpPr>
                <p:spPr bwMode="auto">
                  <a:xfrm>
                    <a:off x="293" y="2551"/>
                    <a:ext cx="56" cy="259"/>
                  </a:xfrm>
                  <a:custGeom>
                    <a:avLst/>
                    <a:gdLst>
                      <a:gd name="T0" fmla="*/ 0 w 247"/>
                      <a:gd name="T1" fmla="*/ 0 h 1141"/>
                      <a:gd name="T2" fmla="*/ 0 w 247"/>
                      <a:gd name="T3" fmla="*/ 0 h 1141"/>
                      <a:gd name="T4" fmla="*/ 0 w 247"/>
                      <a:gd name="T5" fmla="*/ 0 h 1141"/>
                      <a:gd name="T6" fmla="*/ 0 w 247"/>
                      <a:gd name="T7" fmla="*/ 0 h 1141"/>
                      <a:gd name="T8" fmla="*/ 0 w 247"/>
                      <a:gd name="T9" fmla="*/ 0 h 1141"/>
                      <a:gd name="T10" fmla="*/ 0 w 247"/>
                      <a:gd name="T11" fmla="*/ 0 h 1141"/>
                      <a:gd name="T12" fmla="*/ 0 w 247"/>
                      <a:gd name="T13" fmla="*/ 0 h 1141"/>
                      <a:gd name="T14" fmla="*/ 0 w 247"/>
                      <a:gd name="T15" fmla="*/ 0 h 1141"/>
                      <a:gd name="T16" fmla="*/ 0 w 247"/>
                      <a:gd name="T17" fmla="*/ 0 h 1141"/>
                      <a:gd name="T18" fmla="*/ 0 w 247"/>
                      <a:gd name="T19" fmla="*/ 0 h 1141"/>
                      <a:gd name="T20" fmla="*/ 0 w 247"/>
                      <a:gd name="T21" fmla="*/ 0 h 1141"/>
                      <a:gd name="T22" fmla="*/ 0 w 247"/>
                      <a:gd name="T23" fmla="*/ 0 h 1141"/>
                      <a:gd name="T24" fmla="*/ 0 w 247"/>
                      <a:gd name="T25" fmla="*/ 0 h 1141"/>
                      <a:gd name="T26" fmla="*/ 0 w 247"/>
                      <a:gd name="T27" fmla="*/ 0 h 1141"/>
                      <a:gd name="T28" fmla="*/ 0 w 247"/>
                      <a:gd name="T29" fmla="*/ 0 h 1141"/>
                      <a:gd name="T30" fmla="*/ 0 w 247"/>
                      <a:gd name="T31" fmla="*/ 0 h 1141"/>
                      <a:gd name="T32" fmla="*/ 0 w 247"/>
                      <a:gd name="T33" fmla="*/ 0 h 1141"/>
                      <a:gd name="T34" fmla="*/ 0 w 247"/>
                      <a:gd name="T35" fmla="*/ 0 h 1141"/>
                      <a:gd name="T36" fmla="*/ 0 w 247"/>
                      <a:gd name="T37" fmla="*/ 0 h 1141"/>
                      <a:gd name="T38" fmla="*/ 0 w 247"/>
                      <a:gd name="T39" fmla="*/ 0 h 1141"/>
                      <a:gd name="T40" fmla="*/ 0 w 247"/>
                      <a:gd name="T41" fmla="*/ 0 h 1141"/>
                      <a:gd name="T42" fmla="*/ 0 w 247"/>
                      <a:gd name="T43" fmla="*/ 0 h 1141"/>
                      <a:gd name="T44" fmla="*/ 0 w 247"/>
                      <a:gd name="T45" fmla="*/ 0 h 1141"/>
                      <a:gd name="T46" fmla="*/ 0 w 247"/>
                      <a:gd name="T47" fmla="*/ 0 h 1141"/>
                      <a:gd name="T48" fmla="*/ 0 w 247"/>
                      <a:gd name="T49" fmla="*/ 0 h 1141"/>
                      <a:gd name="T50" fmla="*/ 0 w 247"/>
                      <a:gd name="T51" fmla="*/ 0 h 1141"/>
                      <a:gd name="T52" fmla="*/ 0 w 247"/>
                      <a:gd name="T53" fmla="*/ 0 h 1141"/>
                      <a:gd name="T54" fmla="*/ 0 w 247"/>
                      <a:gd name="T55" fmla="*/ 0 h 1141"/>
                      <a:gd name="T56" fmla="*/ 0 w 247"/>
                      <a:gd name="T57" fmla="*/ 0 h 1141"/>
                      <a:gd name="T58" fmla="*/ 0 w 247"/>
                      <a:gd name="T59" fmla="*/ 0 h 1141"/>
                      <a:gd name="T60" fmla="*/ 0 w 247"/>
                      <a:gd name="T61" fmla="*/ 0 h 1141"/>
                      <a:gd name="T62" fmla="*/ 0 w 247"/>
                      <a:gd name="T63" fmla="*/ 0 h 1141"/>
                      <a:gd name="T64" fmla="*/ 0 w 247"/>
                      <a:gd name="T65" fmla="*/ 0 h 1141"/>
                      <a:gd name="T66" fmla="*/ 0 w 247"/>
                      <a:gd name="T67" fmla="*/ 0 h 1141"/>
                      <a:gd name="T68" fmla="*/ 0 w 247"/>
                      <a:gd name="T69" fmla="*/ 0 h 1141"/>
                      <a:gd name="T70" fmla="*/ 0 w 247"/>
                      <a:gd name="T71" fmla="*/ 0 h 1141"/>
                      <a:gd name="T72" fmla="*/ 0 w 247"/>
                      <a:gd name="T73" fmla="*/ 0 h 1141"/>
                      <a:gd name="T74" fmla="*/ 0 w 247"/>
                      <a:gd name="T75" fmla="*/ 0 h 1141"/>
                      <a:gd name="T76" fmla="*/ 0 w 247"/>
                      <a:gd name="T77" fmla="*/ 0 h 1141"/>
                      <a:gd name="T78" fmla="*/ 0 w 247"/>
                      <a:gd name="T79" fmla="*/ 0 h 1141"/>
                      <a:gd name="T80" fmla="*/ 0 w 247"/>
                      <a:gd name="T81" fmla="*/ 0 h 1141"/>
                      <a:gd name="T82" fmla="*/ 0 w 247"/>
                      <a:gd name="T83" fmla="*/ 0 h 1141"/>
                      <a:gd name="T84" fmla="*/ 0 w 247"/>
                      <a:gd name="T85" fmla="*/ 0 h 1141"/>
                      <a:gd name="T86" fmla="*/ 0 w 247"/>
                      <a:gd name="T87" fmla="*/ 0 h 1141"/>
                      <a:gd name="T88" fmla="*/ 0 w 247"/>
                      <a:gd name="T89" fmla="*/ 0 h 1141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1141"/>
                      <a:gd name="T137" fmla="*/ 247 w 247"/>
                      <a:gd name="T138" fmla="*/ 1141 h 1141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1141">
                        <a:moveTo>
                          <a:pt x="198" y="1140"/>
                        </a:moveTo>
                        <a:lnTo>
                          <a:pt x="172" y="1089"/>
                        </a:lnTo>
                        <a:lnTo>
                          <a:pt x="150" y="1053"/>
                        </a:lnTo>
                        <a:lnTo>
                          <a:pt x="131" y="997"/>
                        </a:lnTo>
                        <a:lnTo>
                          <a:pt x="105" y="941"/>
                        </a:lnTo>
                        <a:lnTo>
                          <a:pt x="86" y="885"/>
                        </a:lnTo>
                        <a:lnTo>
                          <a:pt x="63" y="837"/>
                        </a:lnTo>
                        <a:lnTo>
                          <a:pt x="52" y="785"/>
                        </a:lnTo>
                        <a:lnTo>
                          <a:pt x="36" y="724"/>
                        </a:lnTo>
                        <a:lnTo>
                          <a:pt x="24" y="668"/>
                        </a:lnTo>
                        <a:lnTo>
                          <a:pt x="14" y="609"/>
                        </a:lnTo>
                        <a:lnTo>
                          <a:pt x="5" y="553"/>
                        </a:lnTo>
                        <a:lnTo>
                          <a:pt x="5" y="492"/>
                        </a:lnTo>
                        <a:lnTo>
                          <a:pt x="0" y="439"/>
                        </a:lnTo>
                        <a:lnTo>
                          <a:pt x="1" y="383"/>
                        </a:lnTo>
                        <a:lnTo>
                          <a:pt x="0" y="323"/>
                        </a:lnTo>
                        <a:lnTo>
                          <a:pt x="5" y="264"/>
                        </a:lnTo>
                        <a:lnTo>
                          <a:pt x="12" y="213"/>
                        </a:lnTo>
                        <a:lnTo>
                          <a:pt x="26" y="152"/>
                        </a:lnTo>
                        <a:lnTo>
                          <a:pt x="33" y="104"/>
                        </a:lnTo>
                        <a:lnTo>
                          <a:pt x="50" y="52"/>
                        </a:lnTo>
                        <a:lnTo>
                          <a:pt x="64" y="0"/>
                        </a:lnTo>
                        <a:lnTo>
                          <a:pt x="121" y="36"/>
                        </a:lnTo>
                        <a:lnTo>
                          <a:pt x="103" y="86"/>
                        </a:lnTo>
                        <a:lnTo>
                          <a:pt x="94" y="135"/>
                        </a:lnTo>
                        <a:lnTo>
                          <a:pt x="99" y="180"/>
                        </a:lnTo>
                        <a:lnTo>
                          <a:pt x="75" y="230"/>
                        </a:lnTo>
                        <a:lnTo>
                          <a:pt x="70" y="288"/>
                        </a:lnTo>
                        <a:lnTo>
                          <a:pt x="65" y="338"/>
                        </a:lnTo>
                        <a:lnTo>
                          <a:pt x="70" y="396"/>
                        </a:lnTo>
                        <a:lnTo>
                          <a:pt x="73" y="446"/>
                        </a:lnTo>
                        <a:lnTo>
                          <a:pt x="63" y="495"/>
                        </a:lnTo>
                        <a:lnTo>
                          <a:pt x="67" y="550"/>
                        </a:lnTo>
                        <a:lnTo>
                          <a:pt x="74" y="599"/>
                        </a:lnTo>
                        <a:lnTo>
                          <a:pt x="101" y="651"/>
                        </a:lnTo>
                        <a:lnTo>
                          <a:pt x="99" y="709"/>
                        </a:lnTo>
                        <a:lnTo>
                          <a:pt x="109" y="756"/>
                        </a:lnTo>
                        <a:lnTo>
                          <a:pt x="121" y="811"/>
                        </a:lnTo>
                        <a:lnTo>
                          <a:pt x="145" y="864"/>
                        </a:lnTo>
                        <a:lnTo>
                          <a:pt x="157" y="911"/>
                        </a:lnTo>
                        <a:lnTo>
                          <a:pt x="175" y="958"/>
                        </a:lnTo>
                        <a:lnTo>
                          <a:pt x="206" y="1010"/>
                        </a:lnTo>
                        <a:lnTo>
                          <a:pt x="223" y="1048"/>
                        </a:lnTo>
                        <a:lnTo>
                          <a:pt x="246" y="1095"/>
                        </a:lnTo>
                        <a:lnTo>
                          <a:pt x="198" y="1140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00" name="Freeform 143"/>
                  <p:cNvSpPr>
                    <a:spLocks noChangeArrowheads="1"/>
                  </p:cNvSpPr>
                  <p:nvPr/>
                </p:nvSpPr>
                <p:spPr bwMode="auto">
                  <a:xfrm>
                    <a:off x="266" y="2433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96" name="Group 144"/>
                <p:cNvGrpSpPr>
                  <a:grpSpLocks/>
                </p:cNvGrpSpPr>
                <p:nvPr/>
              </p:nvGrpSpPr>
              <p:grpSpPr bwMode="auto">
                <a:xfrm>
                  <a:off x="357" y="2542"/>
                  <a:ext cx="394" cy="229"/>
                  <a:chOff x="357" y="2542"/>
                  <a:chExt cx="394" cy="229"/>
                </a:xfrm>
              </p:grpSpPr>
              <p:sp>
                <p:nvSpPr>
                  <p:cNvPr id="44097" name="Freeform 145"/>
                  <p:cNvSpPr>
                    <a:spLocks noChangeArrowheads="1"/>
                  </p:cNvSpPr>
                  <p:nvPr/>
                </p:nvSpPr>
                <p:spPr bwMode="auto">
                  <a:xfrm>
                    <a:off x="371" y="2621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2"/>
                      <a:gd name="T2" fmla="*/ 0 w 139"/>
                      <a:gd name="T3" fmla="*/ 0 h 462"/>
                      <a:gd name="T4" fmla="*/ 0 w 139"/>
                      <a:gd name="T5" fmla="*/ 0 h 462"/>
                      <a:gd name="T6" fmla="*/ 0 w 139"/>
                      <a:gd name="T7" fmla="*/ 0 h 462"/>
                      <a:gd name="T8" fmla="*/ 0 w 139"/>
                      <a:gd name="T9" fmla="*/ 0 h 462"/>
                      <a:gd name="T10" fmla="*/ 0 w 139"/>
                      <a:gd name="T11" fmla="*/ 0 h 462"/>
                      <a:gd name="T12" fmla="*/ 0 w 139"/>
                      <a:gd name="T13" fmla="*/ 0 h 462"/>
                      <a:gd name="T14" fmla="*/ 0 w 139"/>
                      <a:gd name="T15" fmla="*/ 0 h 462"/>
                      <a:gd name="T16" fmla="*/ 0 w 139"/>
                      <a:gd name="T17" fmla="*/ 0 h 462"/>
                      <a:gd name="T18" fmla="*/ 0 w 139"/>
                      <a:gd name="T19" fmla="*/ 0 h 462"/>
                      <a:gd name="T20" fmla="*/ 0 w 139"/>
                      <a:gd name="T21" fmla="*/ 0 h 462"/>
                      <a:gd name="T22" fmla="*/ 0 w 139"/>
                      <a:gd name="T23" fmla="*/ 0 h 462"/>
                      <a:gd name="T24" fmla="*/ 0 w 139"/>
                      <a:gd name="T25" fmla="*/ 0 h 462"/>
                      <a:gd name="T26" fmla="*/ 0 w 139"/>
                      <a:gd name="T27" fmla="*/ 0 h 462"/>
                      <a:gd name="T28" fmla="*/ 0 w 139"/>
                      <a:gd name="T29" fmla="*/ 0 h 462"/>
                      <a:gd name="T30" fmla="*/ 0 w 139"/>
                      <a:gd name="T31" fmla="*/ 0 h 462"/>
                      <a:gd name="T32" fmla="*/ 0 w 139"/>
                      <a:gd name="T33" fmla="*/ 0 h 462"/>
                      <a:gd name="T34" fmla="*/ 0 w 139"/>
                      <a:gd name="T35" fmla="*/ 0 h 462"/>
                      <a:gd name="T36" fmla="*/ 0 w 139"/>
                      <a:gd name="T37" fmla="*/ 0 h 462"/>
                      <a:gd name="T38" fmla="*/ 0 w 139"/>
                      <a:gd name="T39" fmla="*/ 0 h 462"/>
                      <a:gd name="T40" fmla="*/ 0 w 139"/>
                      <a:gd name="T41" fmla="*/ 0 h 462"/>
                      <a:gd name="T42" fmla="*/ 0 w 139"/>
                      <a:gd name="T43" fmla="*/ 0 h 462"/>
                      <a:gd name="T44" fmla="*/ 0 w 139"/>
                      <a:gd name="T45" fmla="*/ 0 h 462"/>
                      <a:gd name="T46" fmla="*/ 0 w 139"/>
                      <a:gd name="T47" fmla="*/ 0 h 462"/>
                      <a:gd name="T48" fmla="*/ 0 w 139"/>
                      <a:gd name="T49" fmla="*/ 0 h 462"/>
                      <a:gd name="T50" fmla="*/ 0 w 139"/>
                      <a:gd name="T51" fmla="*/ 0 h 462"/>
                      <a:gd name="T52" fmla="*/ 0 w 139"/>
                      <a:gd name="T53" fmla="*/ 0 h 462"/>
                      <a:gd name="T54" fmla="*/ 0 w 139"/>
                      <a:gd name="T55" fmla="*/ 0 h 462"/>
                      <a:gd name="T56" fmla="*/ 0 w 139"/>
                      <a:gd name="T57" fmla="*/ 0 h 462"/>
                      <a:gd name="T58" fmla="*/ 0 w 139"/>
                      <a:gd name="T59" fmla="*/ 0 h 462"/>
                      <a:gd name="T60" fmla="*/ 0 w 139"/>
                      <a:gd name="T61" fmla="*/ 0 h 462"/>
                      <a:gd name="T62" fmla="*/ 0 w 139"/>
                      <a:gd name="T63" fmla="*/ 0 h 462"/>
                      <a:gd name="T64" fmla="*/ 0 w 139"/>
                      <a:gd name="T65" fmla="*/ 0 h 462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2"/>
                      <a:gd name="T101" fmla="*/ 139 w 139"/>
                      <a:gd name="T102" fmla="*/ 462 h 462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2">
                        <a:moveTo>
                          <a:pt x="96" y="461"/>
                        </a:moveTo>
                        <a:lnTo>
                          <a:pt x="78" y="436"/>
                        </a:lnTo>
                        <a:lnTo>
                          <a:pt x="61" y="404"/>
                        </a:lnTo>
                        <a:lnTo>
                          <a:pt x="44" y="376"/>
                        </a:lnTo>
                        <a:lnTo>
                          <a:pt x="30" y="350"/>
                        </a:lnTo>
                        <a:lnTo>
                          <a:pt x="19" y="317"/>
                        </a:lnTo>
                        <a:lnTo>
                          <a:pt x="12" y="289"/>
                        </a:lnTo>
                        <a:lnTo>
                          <a:pt x="4" y="251"/>
                        </a:lnTo>
                        <a:lnTo>
                          <a:pt x="0" y="233"/>
                        </a:lnTo>
                        <a:lnTo>
                          <a:pt x="0" y="190"/>
                        </a:lnTo>
                        <a:lnTo>
                          <a:pt x="2" y="160"/>
                        </a:lnTo>
                        <a:lnTo>
                          <a:pt x="2" y="131"/>
                        </a:lnTo>
                        <a:lnTo>
                          <a:pt x="12" y="100"/>
                        </a:lnTo>
                        <a:lnTo>
                          <a:pt x="14" y="66"/>
                        </a:lnTo>
                        <a:lnTo>
                          <a:pt x="28" y="35"/>
                        </a:lnTo>
                        <a:lnTo>
                          <a:pt x="40" y="0"/>
                        </a:lnTo>
                        <a:lnTo>
                          <a:pt x="85" y="14"/>
                        </a:lnTo>
                        <a:lnTo>
                          <a:pt x="72" y="42"/>
                        </a:lnTo>
                        <a:lnTo>
                          <a:pt x="61" y="66"/>
                        </a:lnTo>
                        <a:lnTo>
                          <a:pt x="54" y="100"/>
                        </a:lnTo>
                        <a:lnTo>
                          <a:pt x="52" y="131"/>
                        </a:lnTo>
                        <a:lnTo>
                          <a:pt x="40" y="154"/>
                        </a:lnTo>
                        <a:lnTo>
                          <a:pt x="51" y="191"/>
                        </a:lnTo>
                        <a:lnTo>
                          <a:pt x="49" y="221"/>
                        </a:lnTo>
                        <a:lnTo>
                          <a:pt x="53" y="252"/>
                        </a:lnTo>
                        <a:lnTo>
                          <a:pt x="55" y="289"/>
                        </a:lnTo>
                        <a:lnTo>
                          <a:pt x="65" y="309"/>
                        </a:lnTo>
                        <a:lnTo>
                          <a:pt x="73" y="338"/>
                        </a:lnTo>
                        <a:lnTo>
                          <a:pt x="85" y="372"/>
                        </a:lnTo>
                        <a:lnTo>
                          <a:pt x="101" y="393"/>
                        </a:lnTo>
                        <a:lnTo>
                          <a:pt x="114" y="414"/>
                        </a:lnTo>
                        <a:lnTo>
                          <a:pt x="138" y="447"/>
                        </a:lnTo>
                        <a:lnTo>
                          <a:pt x="96" y="461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98" name="Freeform 146"/>
                  <p:cNvSpPr>
                    <a:spLocks noChangeArrowheads="1"/>
                  </p:cNvSpPr>
                  <p:nvPr/>
                </p:nvSpPr>
                <p:spPr bwMode="auto">
                  <a:xfrm>
                    <a:off x="357" y="2542"/>
                    <a:ext cx="395" cy="230"/>
                  </a:xfrm>
                  <a:custGeom>
                    <a:avLst/>
                    <a:gdLst>
                      <a:gd name="T0" fmla="*/ 0 w 1744"/>
                      <a:gd name="T1" fmla="*/ 0 h 1014"/>
                      <a:gd name="T2" fmla="*/ 0 w 1744"/>
                      <a:gd name="T3" fmla="*/ 0 h 1014"/>
                      <a:gd name="T4" fmla="*/ 0 w 1744"/>
                      <a:gd name="T5" fmla="*/ 0 h 1014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14"/>
                      <a:gd name="T11" fmla="*/ 1744 w 1744"/>
                      <a:gd name="T12" fmla="*/ 1014 h 101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14">
                        <a:moveTo>
                          <a:pt x="0" y="0"/>
                        </a:moveTo>
                        <a:lnTo>
                          <a:pt x="1743" y="1013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4050" name="Group 147"/>
            <p:cNvGrpSpPr>
              <a:grpSpLocks/>
            </p:cNvGrpSpPr>
            <p:nvPr/>
          </p:nvGrpSpPr>
          <p:grpSpPr bwMode="auto">
            <a:xfrm>
              <a:off x="323" y="1752"/>
              <a:ext cx="763" cy="640"/>
              <a:chOff x="323" y="1752"/>
              <a:chExt cx="763" cy="640"/>
            </a:xfrm>
          </p:grpSpPr>
          <p:grpSp>
            <p:nvGrpSpPr>
              <p:cNvPr id="44072" name="Group 148"/>
              <p:cNvGrpSpPr>
                <a:grpSpLocks/>
              </p:cNvGrpSpPr>
              <p:nvPr/>
            </p:nvGrpSpPr>
            <p:grpSpPr bwMode="auto">
              <a:xfrm>
                <a:off x="505" y="1752"/>
                <a:ext cx="582" cy="628"/>
                <a:chOff x="505" y="1752"/>
                <a:chExt cx="582" cy="628"/>
              </a:xfrm>
            </p:grpSpPr>
            <p:grpSp>
              <p:nvGrpSpPr>
                <p:cNvPr id="44083" name="Group 149"/>
                <p:cNvGrpSpPr>
                  <a:grpSpLocks/>
                </p:cNvGrpSpPr>
                <p:nvPr/>
              </p:nvGrpSpPr>
              <p:grpSpPr bwMode="auto">
                <a:xfrm>
                  <a:off x="567" y="1752"/>
                  <a:ext cx="519" cy="628"/>
                  <a:chOff x="567" y="1752"/>
                  <a:chExt cx="519" cy="628"/>
                </a:xfrm>
              </p:grpSpPr>
              <p:sp>
                <p:nvSpPr>
                  <p:cNvPr id="44090" name="Freeform 150"/>
                  <p:cNvSpPr>
                    <a:spLocks noChangeArrowheads="1"/>
                  </p:cNvSpPr>
                  <p:nvPr/>
                </p:nvSpPr>
                <p:spPr bwMode="auto">
                  <a:xfrm>
                    <a:off x="963" y="1873"/>
                    <a:ext cx="88" cy="417"/>
                  </a:xfrm>
                  <a:custGeom>
                    <a:avLst/>
                    <a:gdLst>
                      <a:gd name="T0" fmla="*/ 0 w 389"/>
                      <a:gd name="T1" fmla="*/ 0 h 1839"/>
                      <a:gd name="T2" fmla="*/ 0 w 389"/>
                      <a:gd name="T3" fmla="*/ 0 h 1839"/>
                      <a:gd name="T4" fmla="*/ 0 w 389"/>
                      <a:gd name="T5" fmla="*/ 0 h 1839"/>
                      <a:gd name="T6" fmla="*/ 0 w 389"/>
                      <a:gd name="T7" fmla="*/ 0 h 1839"/>
                      <a:gd name="T8" fmla="*/ 0 w 389"/>
                      <a:gd name="T9" fmla="*/ 0 h 1839"/>
                      <a:gd name="T10" fmla="*/ 0 w 389"/>
                      <a:gd name="T11" fmla="*/ 0 h 1839"/>
                      <a:gd name="T12" fmla="*/ 0 w 389"/>
                      <a:gd name="T13" fmla="*/ 0 h 1839"/>
                      <a:gd name="T14" fmla="*/ 0 w 389"/>
                      <a:gd name="T15" fmla="*/ 0 h 1839"/>
                      <a:gd name="T16" fmla="*/ 0 w 389"/>
                      <a:gd name="T17" fmla="*/ 0 h 1839"/>
                      <a:gd name="T18" fmla="*/ 0 w 389"/>
                      <a:gd name="T19" fmla="*/ 0 h 1839"/>
                      <a:gd name="T20" fmla="*/ 0 w 389"/>
                      <a:gd name="T21" fmla="*/ 0 h 1839"/>
                      <a:gd name="T22" fmla="*/ 0 w 389"/>
                      <a:gd name="T23" fmla="*/ 0 h 1839"/>
                      <a:gd name="T24" fmla="*/ 0 w 389"/>
                      <a:gd name="T25" fmla="*/ 0 h 1839"/>
                      <a:gd name="T26" fmla="*/ 0 w 389"/>
                      <a:gd name="T27" fmla="*/ 0 h 1839"/>
                      <a:gd name="T28" fmla="*/ 0 w 389"/>
                      <a:gd name="T29" fmla="*/ 0 h 1839"/>
                      <a:gd name="T30" fmla="*/ 0 w 389"/>
                      <a:gd name="T31" fmla="*/ 0 h 1839"/>
                      <a:gd name="T32" fmla="*/ 0 w 389"/>
                      <a:gd name="T33" fmla="*/ 0 h 1839"/>
                      <a:gd name="T34" fmla="*/ 0 w 389"/>
                      <a:gd name="T35" fmla="*/ 0 h 1839"/>
                      <a:gd name="T36" fmla="*/ 0 w 389"/>
                      <a:gd name="T37" fmla="*/ 0 h 1839"/>
                      <a:gd name="T38" fmla="*/ 0 w 389"/>
                      <a:gd name="T39" fmla="*/ 0 h 1839"/>
                      <a:gd name="T40" fmla="*/ 0 w 389"/>
                      <a:gd name="T41" fmla="*/ 0 h 1839"/>
                      <a:gd name="T42" fmla="*/ 0 w 389"/>
                      <a:gd name="T43" fmla="*/ 0 h 1839"/>
                      <a:gd name="T44" fmla="*/ 0 w 389"/>
                      <a:gd name="T45" fmla="*/ 0 h 1839"/>
                      <a:gd name="T46" fmla="*/ 0 w 389"/>
                      <a:gd name="T47" fmla="*/ 0 h 1839"/>
                      <a:gd name="T48" fmla="*/ 0 w 389"/>
                      <a:gd name="T49" fmla="*/ 0 h 1839"/>
                      <a:gd name="T50" fmla="*/ 0 w 389"/>
                      <a:gd name="T51" fmla="*/ 0 h 1839"/>
                      <a:gd name="T52" fmla="*/ 0 w 389"/>
                      <a:gd name="T53" fmla="*/ 0 h 1839"/>
                      <a:gd name="T54" fmla="*/ 0 w 389"/>
                      <a:gd name="T55" fmla="*/ 0 h 1839"/>
                      <a:gd name="T56" fmla="*/ 0 w 389"/>
                      <a:gd name="T57" fmla="*/ 0 h 1839"/>
                      <a:gd name="T58" fmla="*/ 0 w 389"/>
                      <a:gd name="T59" fmla="*/ 0 h 1839"/>
                      <a:gd name="T60" fmla="*/ 0 w 389"/>
                      <a:gd name="T61" fmla="*/ 0 h 1839"/>
                      <a:gd name="T62" fmla="*/ 0 w 389"/>
                      <a:gd name="T63" fmla="*/ 0 h 1839"/>
                      <a:gd name="T64" fmla="*/ 0 w 389"/>
                      <a:gd name="T65" fmla="*/ 0 h 1839"/>
                      <a:gd name="T66" fmla="*/ 0 w 389"/>
                      <a:gd name="T67" fmla="*/ 0 h 1839"/>
                      <a:gd name="T68" fmla="*/ 0 w 389"/>
                      <a:gd name="T69" fmla="*/ 0 h 1839"/>
                      <a:gd name="T70" fmla="*/ 0 w 389"/>
                      <a:gd name="T71" fmla="*/ 0 h 1839"/>
                      <a:gd name="T72" fmla="*/ 0 w 389"/>
                      <a:gd name="T73" fmla="*/ 0 h 1839"/>
                      <a:gd name="T74" fmla="*/ 0 w 389"/>
                      <a:gd name="T75" fmla="*/ 0 h 1839"/>
                      <a:gd name="T76" fmla="*/ 0 w 389"/>
                      <a:gd name="T77" fmla="*/ 0 h 1839"/>
                      <a:gd name="T78" fmla="*/ 0 w 389"/>
                      <a:gd name="T79" fmla="*/ 0 h 1839"/>
                      <a:gd name="T80" fmla="*/ 0 w 389"/>
                      <a:gd name="T81" fmla="*/ 0 h 1839"/>
                      <a:gd name="T82" fmla="*/ 0 w 389"/>
                      <a:gd name="T83" fmla="*/ 0 h 1839"/>
                      <a:gd name="T84" fmla="*/ 0 w 389"/>
                      <a:gd name="T85" fmla="*/ 0 h 1839"/>
                      <a:gd name="T86" fmla="*/ 0 w 389"/>
                      <a:gd name="T87" fmla="*/ 0 h 1839"/>
                      <a:gd name="T88" fmla="*/ 0 w 389"/>
                      <a:gd name="T89" fmla="*/ 0 h 1839"/>
                      <a:gd name="T90" fmla="*/ 0 w 389"/>
                      <a:gd name="T91" fmla="*/ 0 h 1839"/>
                      <a:gd name="T92" fmla="*/ 0 w 389"/>
                      <a:gd name="T93" fmla="*/ 0 h 1839"/>
                      <a:gd name="T94" fmla="*/ 0 w 389"/>
                      <a:gd name="T95" fmla="*/ 0 h 1839"/>
                      <a:gd name="T96" fmla="*/ 0 w 389"/>
                      <a:gd name="T97" fmla="*/ 0 h 1839"/>
                      <a:gd name="T98" fmla="*/ 0 w 389"/>
                      <a:gd name="T99" fmla="*/ 0 h 1839"/>
                      <a:gd name="T100" fmla="*/ 0 w 389"/>
                      <a:gd name="T101" fmla="*/ 0 h 1839"/>
                      <a:gd name="T102" fmla="*/ 0 w 389"/>
                      <a:gd name="T103" fmla="*/ 0 h 1839"/>
                      <a:gd name="T104" fmla="*/ 0 w 389"/>
                      <a:gd name="T105" fmla="*/ 0 h 1839"/>
                      <a:gd name="T106" fmla="*/ 0 w 389"/>
                      <a:gd name="T107" fmla="*/ 0 h 1839"/>
                      <a:gd name="T108" fmla="*/ 0 w 389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9"/>
                      <a:gd name="T166" fmla="*/ 0 h 1839"/>
                      <a:gd name="T167" fmla="*/ 389 w 389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9" h="1839">
                        <a:moveTo>
                          <a:pt x="48" y="1838"/>
                        </a:moveTo>
                        <a:lnTo>
                          <a:pt x="84" y="1771"/>
                        </a:lnTo>
                        <a:lnTo>
                          <a:pt x="119" y="1717"/>
                        </a:lnTo>
                        <a:lnTo>
                          <a:pt x="149" y="1657"/>
                        </a:lnTo>
                        <a:lnTo>
                          <a:pt x="186" y="1585"/>
                        </a:lnTo>
                        <a:lnTo>
                          <a:pt x="214" y="1523"/>
                        </a:lnTo>
                        <a:lnTo>
                          <a:pt x="241" y="1459"/>
                        </a:lnTo>
                        <a:lnTo>
                          <a:pt x="263" y="1383"/>
                        </a:lnTo>
                        <a:lnTo>
                          <a:pt x="287" y="1314"/>
                        </a:lnTo>
                        <a:lnTo>
                          <a:pt x="312" y="1244"/>
                        </a:lnTo>
                        <a:lnTo>
                          <a:pt x="327" y="1158"/>
                        </a:lnTo>
                        <a:lnTo>
                          <a:pt x="338" y="1084"/>
                        </a:lnTo>
                        <a:lnTo>
                          <a:pt x="356" y="1023"/>
                        </a:lnTo>
                        <a:lnTo>
                          <a:pt x="367" y="928"/>
                        </a:lnTo>
                        <a:lnTo>
                          <a:pt x="372" y="860"/>
                        </a:lnTo>
                        <a:lnTo>
                          <a:pt x="377" y="788"/>
                        </a:lnTo>
                        <a:lnTo>
                          <a:pt x="388" y="707"/>
                        </a:lnTo>
                        <a:lnTo>
                          <a:pt x="384" y="635"/>
                        </a:lnTo>
                        <a:lnTo>
                          <a:pt x="379" y="561"/>
                        </a:lnTo>
                        <a:lnTo>
                          <a:pt x="369" y="478"/>
                        </a:lnTo>
                        <a:lnTo>
                          <a:pt x="368" y="417"/>
                        </a:lnTo>
                        <a:lnTo>
                          <a:pt x="353" y="340"/>
                        </a:lnTo>
                        <a:lnTo>
                          <a:pt x="348" y="265"/>
                        </a:lnTo>
                        <a:lnTo>
                          <a:pt x="327" y="195"/>
                        </a:lnTo>
                        <a:lnTo>
                          <a:pt x="313" y="128"/>
                        </a:lnTo>
                        <a:lnTo>
                          <a:pt x="288" y="65"/>
                        </a:lnTo>
                        <a:lnTo>
                          <a:pt x="259" y="0"/>
                        </a:lnTo>
                        <a:lnTo>
                          <a:pt x="201" y="68"/>
                        </a:lnTo>
                        <a:lnTo>
                          <a:pt x="220" y="125"/>
                        </a:lnTo>
                        <a:lnTo>
                          <a:pt x="245" y="181"/>
                        </a:lnTo>
                        <a:lnTo>
                          <a:pt x="258" y="247"/>
                        </a:lnTo>
                        <a:lnTo>
                          <a:pt x="269" y="311"/>
                        </a:lnTo>
                        <a:lnTo>
                          <a:pt x="281" y="380"/>
                        </a:lnTo>
                        <a:lnTo>
                          <a:pt x="287" y="441"/>
                        </a:lnTo>
                        <a:lnTo>
                          <a:pt x="301" y="514"/>
                        </a:lnTo>
                        <a:lnTo>
                          <a:pt x="306" y="583"/>
                        </a:lnTo>
                        <a:lnTo>
                          <a:pt x="308" y="642"/>
                        </a:lnTo>
                        <a:lnTo>
                          <a:pt x="307" y="725"/>
                        </a:lnTo>
                        <a:lnTo>
                          <a:pt x="298" y="790"/>
                        </a:lnTo>
                        <a:lnTo>
                          <a:pt x="290" y="860"/>
                        </a:lnTo>
                        <a:lnTo>
                          <a:pt x="289" y="924"/>
                        </a:lnTo>
                        <a:lnTo>
                          <a:pt x="281" y="1004"/>
                        </a:lnTo>
                        <a:lnTo>
                          <a:pt x="275" y="1067"/>
                        </a:lnTo>
                        <a:lnTo>
                          <a:pt x="249" y="1139"/>
                        </a:lnTo>
                        <a:lnTo>
                          <a:pt x="238" y="1205"/>
                        </a:lnTo>
                        <a:lnTo>
                          <a:pt x="226" y="1273"/>
                        </a:lnTo>
                        <a:lnTo>
                          <a:pt x="198" y="1346"/>
                        </a:lnTo>
                        <a:lnTo>
                          <a:pt x="177" y="1410"/>
                        </a:lnTo>
                        <a:lnTo>
                          <a:pt x="151" y="1469"/>
                        </a:lnTo>
                        <a:lnTo>
                          <a:pt x="125" y="1536"/>
                        </a:lnTo>
                        <a:lnTo>
                          <a:pt x="97" y="1592"/>
                        </a:lnTo>
                        <a:lnTo>
                          <a:pt x="70" y="1654"/>
                        </a:lnTo>
                        <a:lnTo>
                          <a:pt x="30" y="1704"/>
                        </a:lnTo>
                        <a:lnTo>
                          <a:pt x="0" y="1754"/>
                        </a:lnTo>
                        <a:lnTo>
                          <a:pt x="48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91" name="Freeform 151"/>
                  <p:cNvSpPr>
                    <a:spLocks noChangeArrowheads="1"/>
                  </p:cNvSpPr>
                  <p:nvPr/>
                </p:nvSpPr>
                <p:spPr bwMode="auto">
                  <a:xfrm>
                    <a:off x="567" y="1752"/>
                    <a:ext cx="520" cy="629"/>
                  </a:xfrm>
                  <a:custGeom>
                    <a:avLst/>
                    <a:gdLst>
                      <a:gd name="T0" fmla="*/ 0 w 2295"/>
                      <a:gd name="T1" fmla="*/ 0 h 2774"/>
                      <a:gd name="T2" fmla="*/ 0 w 2295"/>
                      <a:gd name="T3" fmla="*/ 0 h 2774"/>
                      <a:gd name="T4" fmla="*/ 0 w 2295"/>
                      <a:gd name="T5" fmla="*/ 0 h 2774"/>
                      <a:gd name="T6" fmla="*/ 0 60000 65536"/>
                      <a:gd name="T7" fmla="*/ 0 60000 65536"/>
                      <a:gd name="T8" fmla="*/ 0 60000 65536"/>
                      <a:gd name="T9" fmla="*/ 0 w 2295"/>
                      <a:gd name="T10" fmla="*/ 0 h 2774"/>
                      <a:gd name="T11" fmla="*/ 2295 w 2295"/>
                      <a:gd name="T12" fmla="*/ 2774 h 27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5" h="2774">
                        <a:moveTo>
                          <a:pt x="2294" y="0"/>
                        </a:moveTo>
                        <a:lnTo>
                          <a:pt x="0" y="2773"/>
                        </a:lnTo>
                        <a:lnTo>
                          <a:pt x="22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84" name="Group 152"/>
                <p:cNvGrpSpPr>
                  <a:grpSpLocks/>
                </p:cNvGrpSpPr>
                <p:nvPr/>
              </p:nvGrpSpPr>
              <p:grpSpPr bwMode="auto">
                <a:xfrm>
                  <a:off x="561" y="1828"/>
                  <a:ext cx="429" cy="464"/>
                  <a:chOff x="561" y="1828"/>
                  <a:chExt cx="429" cy="464"/>
                </a:xfrm>
              </p:grpSpPr>
              <p:sp>
                <p:nvSpPr>
                  <p:cNvPr id="44088" name="Freeform 153"/>
                  <p:cNvSpPr>
                    <a:spLocks noChangeArrowheads="1"/>
                  </p:cNvSpPr>
                  <p:nvPr/>
                </p:nvSpPr>
                <p:spPr bwMode="auto">
                  <a:xfrm>
                    <a:off x="908" y="1946"/>
                    <a:ext cx="57" cy="259"/>
                  </a:xfrm>
                  <a:custGeom>
                    <a:avLst/>
                    <a:gdLst>
                      <a:gd name="T0" fmla="*/ 0 w 251"/>
                      <a:gd name="T1" fmla="*/ 0 h 1143"/>
                      <a:gd name="T2" fmla="*/ 0 w 251"/>
                      <a:gd name="T3" fmla="*/ 0 h 1143"/>
                      <a:gd name="T4" fmla="*/ 0 w 251"/>
                      <a:gd name="T5" fmla="*/ 0 h 1143"/>
                      <a:gd name="T6" fmla="*/ 0 w 251"/>
                      <a:gd name="T7" fmla="*/ 0 h 1143"/>
                      <a:gd name="T8" fmla="*/ 0 w 251"/>
                      <a:gd name="T9" fmla="*/ 0 h 1143"/>
                      <a:gd name="T10" fmla="*/ 0 w 251"/>
                      <a:gd name="T11" fmla="*/ 0 h 1143"/>
                      <a:gd name="T12" fmla="*/ 0 w 251"/>
                      <a:gd name="T13" fmla="*/ 0 h 1143"/>
                      <a:gd name="T14" fmla="*/ 0 w 251"/>
                      <a:gd name="T15" fmla="*/ 0 h 1143"/>
                      <a:gd name="T16" fmla="*/ 0 w 251"/>
                      <a:gd name="T17" fmla="*/ 0 h 1143"/>
                      <a:gd name="T18" fmla="*/ 0 w 251"/>
                      <a:gd name="T19" fmla="*/ 0 h 1143"/>
                      <a:gd name="T20" fmla="*/ 0 w 251"/>
                      <a:gd name="T21" fmla="*/ 0 h 1143"/>
                      <a:gd name="T22" fmla="*/ 0 w 251"/>
                      <a:gd name="T23" fmla="*/ 0 h 1143"/>
                      <a:gd name="T24" fmla="*/ 0 w 251"/>
                      <a:gd name="T25" fmla="*/ 0 h 1143"/>
                      <a:gd name="T26" fmla="*/ 0 w 251"/>
                      <a:gd name="T27" fmla="*/ 0 h 1143"/>
                      <a:gd name="T28" fmla="*/ 0 w 251"/>
                      <a:gd name="T29" fmla="*/ 0 h 1143"/>
                      <a:gd name="T30" fmla="*/ 0 w 251"/>
                      <a:gd name="T31" fmla="*/ 0 h 1143"/>
                      <a:gd name="T32" fmla="*/ 0 w 251"/>
                      <a:gd name="T33" fmla="*/ 0 h 1143"/>
                      <a:gd name="T34" fmla="*/ 0 w 251"/>
                      <a:gd name="T35" fmla="*/ 0 h 1143"/>
                      <a:gd name="T36" fmla="*/ 0 w 251"/>
                      <a:gd name="T37" fmla="*/ 0 h 1143"/>
                      <a:gd name="T38" fmla="*/ 0 w 251"/>
                      <a:gd name="T39" fmla="*/ 0 h 1143"/>
                      <a:gd name="T40" fmla="*/ 0 w 251"/>
                      <a:gd name="T41" fmla="*/ 0 h 1143"/>
                      <a:gd name="T42" fmla="*/ 0 w 251"/>
                      <a:gd name="T43" fmla="*/ 0 h 1143"/>
                      <a:gd name="T44" fmla="*/ 0 w 251"/>
                      <a:gd name="T45" fmla="*/ 0 h 1143"/>
                      <a:gd name="T46" fmla="*/ 0 w 251"/>
                      <a:gd name="T47" fmla="*/ 0 h 1143"/>
                      <a:gd name="T48" fmla="*/ 0 w 251"/>
                      <a:gd name="T49" fmla="*/ 0 h 1143"/>
                      <a:gd name="T50" fmla="*/ 0 w 251"/>
                      <a:gd name="T51" fmla="*/ 0 h 1143"/>
                      <a:gd name="T52" fmla="*/ 0 w 251"/>
                      <a:gd name="T53" fmla="*/ 0 h 1143"/>
                      <a:gd name="T54" fmla="*/ 0 w 251"/>
                      <a:gd name="T55" fmla="*/ 0 h 1143"/>
                      <a:gd name="T56" fmla="*/ 0 w 251"/>
                      <a:gd name="T57" fmla="*/ 0 h 1143"/>
                      <a:gd name="T58" fmla="*/ 0 w 251"/>
                      <a:gd name="T59" fmla="*/ 0 h 1143"/>
                      <a:gd name="T60" fmla="*/ 0 w 251"/>
                      <a:gd name="T61" fmla="*/ 0 h 1143"/>
                      <a:gd name="T62" fmla="*/ 0 w 251"/>
                      <a:gd name="T63" fmla="*/ 0 h 1143"/>
                      <a:gd name="T64" fmla="*/ 0 w 251"/>
                      <a:gd name="T65" fmla="*/ 0 h 1143"/>
                      <a:gd name="T66" fmla="*/ 0 w 251"/>
                      <a:gd name="T67" fmla="*/ 0 h 1143"/>
                      <a:gd name="T68" fmla="*/ 0 w 251"/>
                      <a:gd name="T69" fmla="*/ 0 h 1143"/>
                      <a:gd name="T70" fmla="*/ 0 w 251"/>
                      <a:gd name="T71" fmla="*/ 0 h 1143"/>
                      <a:gd name="T72" fmla="*/ 0 w 251"/>
                      <a:gd name="T73" fmla="*/ 0 h 1143"/>
                      <a:gd name="T74" fmla="*/ 0 w 251"/>
                      <a:gd name="T75" fmla="*/ 0 h 1143"/>
                      <a:gd name="T76" fmla="*/ 0 w 251"/>
                      <a:gd name="T77" fmla="*/ 0 h 1143"/>
                      <a:gd name="T78" fmla="*/ 0 w 251"/>
                      <a:gd name="T79" fmla="*/ 0 h 1143"/>
                      <a:gd name="T80" fmla="*/ 0 w 251"/>
                      <a:gd name="T81" fmla="*/ 0 h 1143"/>
                      <a:gd name="T82" fmla="*/ 0 w 251"/>
                      <a:gd name="T83" fmla="*/ 0 h 1143"/>
                      <a:gd name="T84" fmla="*/ 0 w 251"/>
                      <a:gd name="T85" fmla="*/ 0 h 1143"/>
                      <a:gd name="T86" fmla="*/ 0 w 251"/>
                      <a:gd name="T87" fmla="*/ 0 h 1143"/>
                      <a:gd name="T88" fmla="*/ 0 w 251"/>
                      <a:gd name="T89" fmla="*/ 0 h 1143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51"/>
                      <a:gd name="T136" fmla="*/ 0 h 1143"/>
                      <a:gd name="T137" fmla="*/ 251 w 251"/>
                      <a:gd name="T138" fmla="*/ 1143 h 1143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51" h="1143">
                        <a:moveTo>
                          <a:pt x="51" y="1142"/>
                        </a:moveTo>
                        <a:lnTo>
                          <a:pt x="73" y="1099"/>
                        </a:lnTo>
                        <a:lnTo>
                          <a:pt x="99" y="1048"/>
                        </a:lnTo>
                        <a:lnTo>
                          <a:pt x="126" y="999"/>
                        </a:lnTo>
                        <a:lnTo>
                          <a:pt x="147" y="957"/>
                        </a:lnTo>
                        <a:lnTo>
                          <a:pt x="163" y="892"/>
                        </a:lnTo>
                        <a:lnTo>
                          <a:pt x="181" y="839"/>
                        </a:lnTo>
                        <a:lnTo>
                          <a:pt x="193" y="782"/>
                        </a:lnTo>
                        <a:lnTo>
                          <a:pt x="207" y="724"/>
                        </a:lnTo>
                        <a:lnTo>
                          <a:pt x="219" y="667"/>
                        </a:lnTo>
                        <a:lnTo>
                          <a:pt x="230" y="610"/>
                        </a:lnTo>
                        <a:lnTo>
                          <a:pt x="240" y="555"/>
                        </a:lnTo>
                        <a:lnTo>
                          <a:pt x="243" y="498"/>
                        </a:lnTo>
                        <a:lnTo>
                          <a:pt x="246" y="447"/>
                        </a:lnTo>
                        <a:lnTo>
                          <a:pt x="243" y="382"/>
                        </a:lnTo>
                        <a:lnTo>
                          <a:pt x="250" y="327"/>
                        </a:lnTo>
                        <a:lnTo>
                          <a:pt x="244" y="269"/>
                        </a:lnTo>
                        <a:lnTo>
                          <a:pt x="238" y="219"/>
                        </a:lnTo>
                        <a:lnTo>
                          <a:pt x="224" y="157"/>
                        </a:lnTo>
                        <a:lnTo>
                          <a:pt x="211" y="104"/>
                        </a:lnTo>
                        <a:lnTo>
                          <a:pt x="205" y="58"/>
                        </a:lnTo>
                        <a:lnTo>
                          <a:pt x="187" y="0"/>
                        </a:lnTo>
                        <a:lnTo>
                          <a:pt x="127" y="50"/>
                        </a:lnTo>
                        <a:lnTo>
                          <a:pt x="140" y="85"/>
                        </a:lnTo>
                        <a:lnTo>
                          <a:pt x="153" y="145"/>
                        </a:lnTo>
                        <a:lnTo>
                          <a:pt x="160" y="196"/>
                        </a:lnTo>
                        <a:lnTo>
                          <a:pt x="169" y="233"/>
                        </a:lnTo>
                        <a:lnTo>
                          <a:pt x="175" y="287"/>
                        </a:lnTo>
                        <a:lnTo>
                          <a:pt x="182" y="338"/>
                        </a:lnTo>
                        <a:lnTo>
                          <a:pt x="184" y="398"/>
                        </a:lnTo>
                        <a:lnTo>
                          <a:pt x="182" y="443"/>
                        </a:lnTo>
                        <a:lnTo>
                          <a:pt x="182" y="510"/>
                        </a:lnTo>
                        <a:lnTo>
                          <a:pt x="174" y="549"/>
                        </a:lnTo>
                        <a:lnTo>
                          <a:pt x="172" y="601"/>
                        </a:lnTo>
                        <a:lnTo>
                          <a:pt x="160" y="656"/>
                        </a:lnTo>
                        <a:lnTo>
                          <a:pt x="149" y="707"/>
                        </a:lnTo>
                        <a:lnTo>
                          <a:pt x="138" y="761"/>
                        </a:lnTo>
                        <a:lnTo>
                          <a:pt x="123" y="821"/>
                        </a:lnTo>
                        <a:lnTo>
                          <a:pt x="106" y="858"/>
                        </a:lnTo>
                        <a:lnTo>
                          <a:pt x="88" y="911"/>
                        </a:lnTo>
                        <a:lnTo>
                          <a:pt x="71" y="962"/>
                        </a:lnTo>
                        <a:lnTo>
                          <a:pt x="47" y="1004"/>
                        </a:lnTo>
                        <a:lnTo>
                          <a:pt x="22" y="1048"/>
                        </a:lnTo>
                        <a:lnTo>
                          <a:pt x="0" y="1096"/>
                        </a:lnTo>
                        <a:lnTo>
                          <a:pt x="51" y="1142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89" name="Freeform 154"/>
                  <p:cNvSpPr>
                    <a:spLocks noChangeArrowheads="1"/>
                  </p:cNvSpPr>
                  <p:nvPr/>
                </p:nvSpPr>
                <p:spPr bwMode="auto">
                  <a:xfrm>
                    <a:off x="561" y="1828"/>
                    <a:ext cx="430" cy="465"/>
                  </a:xfrm>
                  <a:custGeom>
                    <a:avLst/>
                    <a:gdLst>
                      <a:gd name="T0" fmla="*/ 0 w 1895"/>
                      <a:gd name="T1" fmla="*/ 0 h 2050"/>
                      <a:gd name="T2" fmla="*/ 0 w 1895"/>
                      <a:gd name="T3" fmla="*/ 0 h 2050"/>
                      <a:gd name="T4" fmla="*/ 0 w 1895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5"/>
                      <a:gd name="T10" fmla="*/ 0 h 2050"/>
                      <a:gd name="T11" fmla="*/ 1895 w 1895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5" h="2050">
                        <a:moveTo>
                          <a:pt x="1894" y="0"/>
                        </a:moveTo>
                        <a:lnTo>
                          <a:pt x="0" y="2049"/>
                        </a:lnTo>
                        <a:lnTo>
                          <a:pt x="18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85" name="Group 155"/>
                <p:cNvGrpSpPr>
                  <a:grpSpLocks/>
                </p:cNvGrpSpPr>
                <p:nvPr/>
              </p:nvGrpSpPr>
              <p:grpSpPr bwMode="auto">
                <a:xfrm>
                  <a:off x="505" y="1938"/>
                  <a:ext cx="394" cy="226"/>
                  <a:chOff x="505" y="1938"/>
                  <a:chExt cx="394" cy="226"/>
                </a:xfrm>
              </p:grpSpPr>
              <p:sp>
                <p:nvSpPr>
                  <p:cNvPr id="44086" name="Freeform 156"/>
                  <p:cNvSpPr>
                    <a:spLocks noChangeArrowheads="1"/>
                  </p:cNvSpPr>
                  <p:nvPr/>
                </p:nvSpPr>
                <p:spPr bwMode="auto">
                  <a:xfrm>
                    <a:off x="855" y="2017"/>
                    <a:ext cx="30" cy="104"/>
                  </a:xfrm>
                  <a:custGeom>
                    <a:avLst/>
                    <a:gdLst>
                      <a:gd name="T0" fmla="*/ 0 w 133"/>
                      <a:gd name="T1" fmla="*/ 0 h 460"/>
                      <a:gd name="T2" fmla="*/ 0 w 133"/>
                      <a:gd name="T3" fmla="*/ 0 h 460"/>
                      <a:gd name="T4" fmla="*/ 0 w 133"/>
                      <a:gd name="T5" fmla="*/ 0 h 460"/>
                      <a:gd name="T6" fmla="*/ 0 w 133"/>
                      <a:gd name="T7" fmla="*/ 0 h 460"/>
                      <a:gd name="T8" fmla="*/ 0 w 133"/>
                      <a:gd name="T9" fmla="*/ 0 h 460"/>
                      <a:gd name="T10" fmla="*/ 0 w 133"/>
                      <a:gd name="T11" fmla="*/ 0 h 460"/>
                      <a:gd name="T12" fmla="*/ 0 w 133"/>
                      <a:gd name="T13" fmla="*/ 0 h 460"/>
                      <a:gd name="T14" fmla="*/ 0 w 133"/>
                      <a:gd name="T15" fmla="*/ 0 h 460"/>
                      <a:gd name="T16" fmla="*/ 0 w 133"/>
                      <a:gd name="T17" fmla="*/ 0 h 460"/>
                      <a:gd name="T18" fmla="*/ 0 w 133"/>
                      <a:gd name="T19" fmla="*/ 0 h 460"/>
                      <a:gd name="T20" fmla="*/ 0 w 133"/>
                      <a:gd name="T21" fmla="*/ 0 h 460"/>
                      <a:gd name="T22" fmla="*/ 0 w 133"/>
                      <a:gd name="T23" fmla="*/ 0 h 460"/>
                      <a:gd name="T24" fmla="*/ 0 w 133"/>
                      <a:gd name="T25" fmla="*/ 0 h 460"/>
                      <a:gd name="T26" fmla="*/ 0 w 133"/>
                      <a:gd name="T27" fmla="*/ 0 h 460"/>
                      <a:gd name="T28" fmla="*/ 0 w 133"/>
                      <a:gd name="T29" fmla="*/ 0 h 460"/>
                      <a:gd name="T30" fmla="*/ 0 w 133"/>
                      <a:gd name="T31" fmla="*/ 0 h 460"/>
                      <a:gd name="T32" fmla="*/ 0 w 133"/>
                      <a:gd name="T33" fmla="*/ 0 h 460"/>
                      <a:gd name="T34" fmla="*/ 0 w 133"/>
                      <a:gd name="T35" fmla="*/ 0 h 460"/>
                      <a:gd name="T36" fmla="*/ 0 w 133"/>
                      <a:gd name="T37" fmla="*/ 0 h 460"/>
                      <a:gd name="T38" fmla="*/ 0 w 133"/>
                      <a:gd name="T39" fmla="*/ 0 h 460"/>
                      <a:gd name="T40" fmla="*/ 0 w 133"/>
                      <a:gd name="T41" fmla="*/ 0 h 460"/>
                      <a:gd name="T42" fmla="*/ 0 w 133"/>
                      <a:gd name="T43" fmla="*/ 0 h 460"/>
                      <a:gd name="T44" fmla="*/ 0 w 133"/>
                      <a:gd name="T45" fmla="*/ 0 h 460"/>
                      <a:gd name="T46" fmla="*/ 0 w 133"/>
                      <a:gd name="T47" fmla="*/ 0 h 460"/>
                      <a:gd name="T48" fmla="*/ 0 w 133"/>
                      <a:gd name="T49" fmla="*/ 0 h 460"/>
                      <a:gd name="T50" fmla="*/ 0 w 133"/>
                      <a:gd name="T51" fmla="*/ 0 h 460"/>
                      <a:gd name="T52" fmla="*/ 0 w 133"/>
                      <a:gd name="T53" fmla="*/ 0 h 460"/>
                      <a:gd name="T54" fmla="*/ 0 w 133"/>
                      <a:gd name="T55" fmla="*/ 0 h 460"/>
                      <a:gd name="T56" fmla="*/ 0 w 133"/>
                      <a:gd name="T57" fmla="*/ 0 h 460"/>
                      <a:gd name="T58" fmla="*/ 0 w 133"/>
                      <a:gd name="T59" fmla="*/ 0 h 460"/>
                      <a:gd name="T60" fmla="*/ 0 w 133"/>
                      <a:gd name="T61" fmla="*/ 0 h 460"/>
                      <a:gd name="T62" fmla="*/ 0 w 133"/>
                      <a:gd name="T63" fmla="*/ 0 h 460"/>
                      <a:gd name="T64" fmla="*/ 0 w 133"/>
                      <a:gd name="T65" fmla="*/ 0 h 460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3"/>
                      <a:gd name="T100" fmla="*/ 0 h 460"/>
                      <a:gd name="T101" fmla="*/ 133 w 133"/>
                      <a:gd name="T102" fmla="*/ 460 h 460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3" h="460">
                        <a:moveTo>
                          <a:pt x="38" y="459"/>
                        </a:moveTo>
                        <a:lnTo>
                          <a:pt x="52" y="431"/>
                        </a:lnTo>
                        <a:lnTo>
                          <a:pt x="73" y="401"/>
                        </a:lnTo>
                        <a:lnTo>
                          <a:pt x="93" y="380"/>
                        </a:lnTo>
                        <a:lnTo>
                          <a:pt x="110" y="348"/>
                        </a:lnTo>
                        <a:lnTo>
                          <a:pt x="115" y="311"/>
                        </a:lnTo>
                        <a:lnTo>
                          <a:pt x="122" y="285"/>
                        </a:lnTo>
                        <a:lnTo>
                          <a:pt x="129" y="251"/>
                        </a:lnTo>
                        <a:lnTo>
                          <a:pt x="122" y="224"/>
                        </a:lnTo>
                        <a:lnTo>
                          <a:pt x="132" y="191"/>
                        </a:lnTo>
                        <a:lnTo>
                          <a:pt x="132" y="158"/>
                        </a:lnTo>
                        <a:lnTo>
                          <a:pt x="128" y="126"/>
                        </a:lnTo>
                        <a:lnTo>
                          <a:pt x="128" y="100"/>
                        </a:lnTo>
                        <a:lnTo>
                          <a:pt x="120" y="63"/>
                        </a:lnTo>
                        <a:lnTo>
                          <a:pt x="108" y="29"/>
                        </a:lnTo>
                        <a:lnTo>
                          <a:pt x="92" y="0"/>
                        </a:lnTo>
                        <a:lnTo>
                          <a:pt x="52" y="18"/>
                        </a:lnTo>
                        <a:lnTo>
                          <a:pt x="57" y="36"/>
                        </a:lnTo>
                        <a:lnTo>
                          <a:pt x="76" y="72"/>
                        </a:lnTo>
                        <a:lnTo>
                          <a:pt x="88" y="91"/>
                        </a:lnTo>
                        <a:lnTo>
                          <a:pt x="88" y="129"/>
                        </a:lnTo>
                        <a:lnTo>
                          <a:pt x="94" y="161"/>
                        </a:lnTo>
                        <a:lnTo>
                          <a:pt x="89" y="189"/>
                        </a:lnTo>
                        <a:lnTo>
                          <a:pt x="91" y="220"/>
                        </a:lnTo>
                        <a:lnTo>
                          <a:pt x="77" y="245"/>
                        </a:lnTo>
                        <a:lnTo>
                          <a:pt x="79" y="285"/>
                        </a:lnTo>
                        <a:lnTo>
                          <a:pt x="78" y="305"/>
                        </a:lnTo>
                        <a:lnTo>
                          <a:pt x="62" y="330"/>
                        </a:lnTo>
                        <a:lnTo>
                          <a:pt x="48" y="369"/>
                        </a:lnTo>
                        <a:lnTo>
                          <a:pt x="28" y="387"/>
                        </a:lnTo>
                        <a:lnTo>
                          <a:pt x="16" y="415"/>
                        </a:lnTo>
                        <a:lnTo>
                          <a:pt x="0" y="447"/>
                        </a:lnTo>
                        <a:lnTo>
                          <a:pt x="38" y="45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87" name="Freeform 157"/>
                  <p:cNvSpPr>
                    <a:spLocks noChangeArrowheads="1"/>
                  </p:cNvSpPr>
                  <p:nvPr/>
                </p:nvSpPr>
                <p:spPr bwMode="auto">
                  <a:xfrm>
                    <a:off x="505" y="1938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3"/>
                      <a:gd name="T2" fmla="*/ 0 w 1744"/>
                      <a:gd name="T3" fmla="*/ 0 h 1003"/>
                      <a:gd name="T4" fmla="*/ 0 w 1744"/>
                      <a:gd name="T5" fmla="*/ 0 h 1003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3"/>
                      <a:gd name="T11" fmla="*/ 1744 w 1744"/>
                      <a:gd name="T12" fmla="*/ 1003 h 100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3">
                        <a:moveTo>
                          <a:pt x="1743" y="0"/>
                        </a:moveTo>
                        <a:lnTo>
                          <a:pt x="0" y="1002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073" name="Group 158"/>
              <p:cNvGrpSpPr>
                <a:grpSpLocks/>
              </p:cNvGrpSpPr>
              <p:nvPr/>
            </p:nvGrpSpPr>
            <p:grpSpPr bwMode="auto">
              <a:xfrm>
                <a:off x="323" y="1769"/>
                <a:ext cx="583" cy="623"/>
                <a:chOff x="323" y="1769"/>
                <a:chExt cx="583" cy="623"/>
              </a:xfrm>
            </p:grpSpPr>
            <p:grpSp>
              <p:nvGrpSpPr>
                <p:cNvPr id="44074" name="Group 159"/>
                <p:cNvGrpSpPr>
                  <a:grpSpLocks/>
                </p:cNvGrpSpPr>
                <p:nvPr/>
              </p:nvGrpSpPr>
              <p:grpSpPr bwMode="auto">
                <a:xfrm>
                  <a:off x="323" y="1769"/>
                  <a:ext cx="521" cy="623"/>
                  <a:chOff x="323" y="1769"/>
                  <a:chExt cx="521" cy="623"/>
                </a:xfrm>
              </p:grpSpPr>
              <p:sp>
                <p:nvSpPr>
                  <p:cNvPr id="44081" name="Freeform 160"/>
                  <p:cNvSpPr>
                    <a:spLocks noChangeArrowheads="1"/>
                  </p:cNvSpPr>
                  <p:nvPr/>
                </p:nvSpPr>
                <p:spPr bwMode="auto">
                  <a:xfrm>
                    <a:off x="359" y="1887"/>
                    <a:ext cx="86" cy="417"/>
                  </a:xfrm>
                  <a:custGeom>
                    <a:avLst/>
                    <a:gdLst>
                      <a:gd name="T0" fmla="*/ 0 w 380"/>
                      <a:gd name="T1" fmla="*/ 0 h 1840"/>
                      <a:gd name="T2" fmla="*/ 0 w 380"/>
                      <a:gd name="T3" fmla="*/ 0 h 1840"/>
                      <a:gd name="T4" fmla="*/ 0 w 380"/>
                      <a:gd name="T5" fmla="*/ 0 h 1840"/>
                      <a:gd name="T6" fmla="*/ 0 w 380"/>
                      <a:gd name="T7" fmla="*/ 0 h 1840"/>
                      <a:gd name="T8" fmla="*/ 0 w 380"/>
                      <a:gd name="T9" fmla="*/ 0 h 1840"/>
                      <a:gd name="T10" fmla="*/ 0 w 380"/>
                      <a:gd name="T11" fmla="*/ 0 h 1840"/>
                      <a:gd name="T12" fmla="*/ 0 w 380"/>
                      <a:gd name="T13" fmla="*/ 0 h 1840"/>
                      <a:gd name="T14" fmla="*/ 0 w 380"/>
                      <a:gd name="T15" fmla="*/ 0 h 1840"/>
                      <a:gd name="T16" fmla="*/ 0 w 380"/>
                      <a:gd name="T17" fmla="*/ 0 h 1840"/>
                      <a:gd name="T18" fmla="*/ 0 w 380"/>
                      <a:gd name="T19" fmla="*/ 0 h 1840"/>
                      <a:gd name="T20" fmla="*/ 0 w 380"/>
                      <a:gd name="T21" fmla="*/ 0 h 1840"/>
                      <a:gd name="T22" fmla="*/ 0 w 380"/>
                      <a:gd name="T23" fmla="*/ 0 h 1840"/>
                      <a:gd name="T24" fmla="*/ 0 w 380"/>
                      <a:gd name="T25" fmla="*/ 0 h 1840"/>
                      <a:gd name="T26" fmla="*/ 0 w 380"/>
                      <a:gd name="T27" fmla="*/ 0 h 1840"/>
                      <a:gd name="T28" fmla="*/ 0 w 380"/>
                      <a:gd name="T29" fmla="*/ 0 h 1840"/>
                      <a:gd name="T30" fmla="*/ 0 w 380"/>
                      <a:gd name="T31" fmla="*/ 0 h 1840"/>
                      <a:gd name="T32" fmla="*/ 0 w 380"/>
                      <a:gd name="T33" fmla="*/ 0 h 1840"/>
                      <a:gd name="T34" fmla="*/ 0 w 380"/>
                      <a:gd name="T35" fmla="*/ 0 h 1840"/>
                      <a:gd name="T36" fmla="*/ 0 w 380"/>
                      <a:gd name="T37" fmla="*/ 0 h 1840"/>
                      <a:gd name="T38" fmla="*/ 0 w 380"/>
                      <a:gd name="T39" fmla="*/ 0 h 1840"/>
                      <a:gd name="T40" fmla="*/ 0 w 380"/>
                      <a:gd name="T41" fmla="*/ 0 h 1840"/>
                      <a:gd name="T42" fmla="*/ 0 w 380"/>
                      <a:gd name="T43" fmla="*/ 0 h 1840"/>
                      <a:gd name="T44" fmla="*/ 0 w 380"/>
                      <a:gd name="T45" fmla="*/ 0 h 1840"/>
                      <a:gd name="T46" fmla="*/ 0 w 380"/>
                      <a:gd name="T47" fmla="*/ 0 h 1840"/>
                      <a:gd name="T48" fmla="*/ 0 w 380"/>
                      <a:gd name="T49" fmla="*/ 0 h 1840"/>
                      <a:gd name="T50" fmla="*/ 0 w 380"/>
                      <a:gd name="T51" fmla="*/ 0 h 1840"/>
                      <a:gd name="T52" fmla="*/ 0 w 380"/>
                      <a:gd name="T53" fmla="*/ 0 h 1840"/>
                      <a:gd name="T54" fmla="*/ 0 w 380"/>
                      <a:gd name="T55" fmla="*/ 0 h 1840"/>
                      <a:gd name="T56" fmla="*/ 0 w 380"/>
                      <a:gd name="T57" fmla="*/ 0 h 1840"/>
                      <a:gd name="T58" fmla="*/ 0 w 380"/>
                      <a:gd name="T59" fmla="*/ 0 h 1840"/>
                      <a:gd name="T60" fmla="*/ 0 w 380"/>
                      <a:gd name="T61" fmla="*/ 0 h 1840"/>
                      <a:gd name="T62" fmla="*/ 0 w 380"/>
                      <a:gd name="T63" fmla="*/ 0 h 1840"/>
                      <a:gd name="T64" fmla="*/ 0 w 380"/>
                      <a:gd name="T65" fmla="*/ 0 h 1840"/>
                      <a:gd name="T66" fmla="*/ 0 w 380"/>
                      <a:gd name="T67" fmla="*/ 0 h 1840"/>
                      <a:gd name="T68" fmla="*/ 0 w 380"/>
                      <a:gd name="T69" fmla="*/ 0 h 1840"/>
                      <a:gd name="T70" fmla="*/ 0 w 380"/>
                      <a:gd name="T71" fmla="*/ 0 h 1840"/>
                      <a:gd name="T72" fmla="*/ 0 w 380"/>
                      <a:gd name="T73" fmla="*/ 0 h 1840"/>
                      <a:gd name="T74" fmla="*/ 0 w 380"/>
                      <a:gd name="T75" fmla="*/ 0 h 1840"/>
                      <a:gd name="T76" fmla="*/ 0 w 380"/>
                      <a:gd name="T77" fmla="*/ 0 h 1840"/>
                      <a:gd name="T78" fmla="*/ 0 w 380"/>
                      <a:gd name="T79" fmla="*/ 0 h 1840"/>
                      <a:gd name="T80" fmla="*/ 0 w 380"/>
                      <a:gd name="T81" fmla="*/ 0 h 1840"/>
                      <a:gd name="T82" fmla="*/ 0 w 380"/>
                      <a:gd name="T83" fmla="*/ 0 h 1840"/>
                      <a:gd name="T84" fmla="*/ 0 w 380"/>
                      <a:gd name="T85" fmla="*/ 0 h 1840"/>
                      <a:gd name="T86" fmla="*/ 0 w 380"/>
                      <a:gd name="T87" fmla="*/ 0 h 1840"/>
                      <a:gd name="T88" fmla="*/ 0 w 380"/>
                      <a:gd name="T89" fmla="*/ 0 h 1840"/>
                      <a:gd name="T90" fmla="*/ 0 w 380"/>
                      <a:gd name="T91" fmla="*/ 0 h 1840"/>
                      <a:gd name="T92" fmla="*/ 0 w 380"/>
                      <a:gd name="T93" fmla="*/ 0 h 1840"/>
                      <a:gd name="T94" fmla="*/ 0 w 380"/>
                      <a:gd name="T95" fmla="*/ 0 h 1840"/>
                      <a:gd name="T96" fmla="*/ 0 w 380"/>
                      <a:gd name="T97" fmla="*/ 0 h 1840"/>
                      <a:gd name="T98" fmla="*/ 0 w 380"/>
                      <a:gd name="T99" fmla="*/ 0 h 1840"/>
                      <a:gd name="T100" fmla="*/ 0 w 380"/>
                      <a:gd name="T101" fmla="*/ 0 h 1840"/>
                      <a:gd name="T102" fmla="*/ 0 w 380"/>
                      <a:gd name="T103" fmla="*/ 0 h 1840"/>
                      <a:gd name="T104" fmla="*/ 0 w 380"/>
                      <a:gd name="T105" fmla="*/ 0 h 1840"/>
                      <a:gd name="T106" fmla="*/ 0 w 380"/>
                      <a:gd name="T107" fmla="*/ 0 h 1840"/>
                      <a:gd name="T108" fmla="*/ 0 w 380"/>
                      <a:gd name="T109" fmla="*/ 0 h 184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0"/>
                      <a:gd name="T166" fmla="*/ 0 h 1840"/>
                      <a:gd name="T167" fmla="*/ 380 w 380"/>
                      <a:gd name="T168" fmla="*/ 1840 h 1840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0" h="1840">
                        <a:moveTo>
                          <a:pt x="338" y="1839"/>
                        </a:moveTo>
                        <a:lnTo>
                          <a:pt x="301" y="1782"/>
                        </a:lnTo>
                        <a:lnTo>
                          <a:pt x="254" y="1718"/>
                        </a:lnTo>
                        <a:lnTo>
                          <a:pt x="228" y="1650"/>
                        </a:lnTo>
                        <a:lnTo>
                          <a:pt x="194" y="1593"/>
                        </a:lnTo>
                        <a:lnTo>
                          <a:pt x="167" y="1522"/>
                        </a:lnTo>
                        <a:lnTo>
                          <a:pt x="136" y="1452"/>
                        </a:lnTo>
                        <a:lnTo>
                          <a:pt x="123" y="1388"/>
                        </a:lnTo>
                        <a:lnTo>
                          <a:pt x="93" y="1313"/>
                        </a:lnTo>
                        <a:lnTo>
                          <a:pt x="66" y="1240"/>
                        </a:lnTo>
                        <a:lnTo>
                          <a:pt x="57" y="1164"/>
                        </a:lnTo>
                        <a:lnTo>
                          <a:pt x="35" y="1084"/>
                        </a:lnTo>
                        <a:lnTo>
                          <a:pt x="30" y="1021"/>
                        </a:lnTo>
                        <a:lnTo>
                          <a:pt x="13" y="940"/>
                        </a:lnTo>
                        <a:lnTo>
                          <a:pt x="9" y="860"/>
                        </a:lnTo>
                        <a:lnTo>
                          <a:pt x="6" y="783"/>
                        </a:lnTo>
                        <a:lnTo>
                          <a:pt x="0" y="711"/>
                        </a:lnTo>
                        <a:lnTo>
                          <a:pt x="0" y="640"/>
                        </a:lnTo>
                        <a:lnTo>
                          <a:pt x="4" y="565"/>
                        </a:lnTo>
                        <a:lnTo>
                          <a:pt x="5" y="482"/>
                        </a:lnTo>
                        <a:lnTo>
                          <a:pt x="16" y="412"/>
                        </a:lnTo>
                        <a:lnTo>
                          <a:pt x="25" y="341"/>
                        </a:lnTo>
                        <a:lnTo>
                          <a:pt x="36" y="270"/>
                        </a:lnTo>
                        <a:lnTo>
                          <a:pt x="54" y="200"/>
                        </a:lnTo>
                        <a:lnTo>
                          <a:pt x="70" y="130"/>
                        </a:lnTo>
                        <a:lnTo>
                          <a:pt x="89" y="61"/>
                        </a:lnTo>
                        <a:lnTo>
                          <a:pt x="115" y="0"/>
                        </a:lnTo>
                        <a:lnTo>
                          <a:pt x="177" y="69"/>
                        </a:lnTo>
                        <a:lnTo>
                          <a:pt x="154" y="128"/>
                        </a:lnTo>
                        <a:lnTo>
                          <a:pt x="140" y="184"/>
                        </a:lnTo>
                        <a:lnTo>
                          <a:pt x="125" y="252"/>
                        </a:lnTo>
                        <a:lnTo>
                          <a:pt x="112" y="312"/>
                        </a:lnTo>
                        <a:lnTo>
                          <a:pt x="101" y="384"/>
                        </a:lnTo>
                        <a:lnTo>
                          <a:pt x="95" y="448"/>
                        </a:lnTo>
                        <a:lnTo>
                          <a:pt x="81" y="515"/>
                        </a:lnTo>
                        <a:lnTo>
                          <a:pt x="79" y="583"/>
                        </a:lnTo>
                        <a:lnTo>
                          <a:pt x="71" y="655"/>
                        </a:lnTo>
                        <a:lnTo>
                          <a:pt x="79" y="722"/>
                        </a:lnTo>
                        <a:lnTo>
                          <a:pt x="83" y="794"/>
                        </a:lnTo>
                        <a:lnTo>
                          <a:pt x="75" y="862"/>
                        </a:lnTo>
                        <a:lnTo>
                          <a:pt x="90" y="934"/>
                        </a:lnTo>
                        <a:lnTo>
                          <a:pt x="94" y="999"/>
                        </a:lnTo>
                        <a:lnTo>
                          <a:pt x="105" y="1075"/>
                        </a:lnTo>
                        <a:lnTo>
                          <a:pt x="126" y="1140"/>
                        </a:lnTo>
                        <a:lnTo>
                          <a:pt x="138" y="1214"/>
                        </a:lnTo>
                        <a:lnTo>
                          <a:pt x="159" y="1277"/>
                        </a:lnTo>
                        <a:lnTo>
                          <a:pt x="185" y="1347"/>
                        </a:lnTo>
                        <a:lnTo>
                          <a:pt x="211" y="1409"/>
                        </a:lnTo>
                        <a:lnTo>
                          <a:pt x="229" y="1469"/>
                        </a:lnTo>
                        <a:lnTo>
                          <a:pt x="259" y="1530"/>
                        </a:lnTo>
                        <a:lnTo>
                          <a:pt x="287" y="1592"/>
                        </a:lnTo>
                        <a:lnTo>
                          <a:pt x="319" y="1651"/>
                        </a:lnTo>
                        <a:lnTo>
                          <a:pt x="348" y="1704"/>
                        </a:lnTo>
                        <a:lnTo>
                          <a:pt x="379" y="1763"/>
                        </a:lnTo>
                        <a:lnTo>
                          <a:pt x="338" y="183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82" name="Freeform 161"/>
                  <p:cNvSpPr>
                    <a:spLocks noChangeArrowheads="1"/>
                  </p:cNvSpPr>
                  <p:nvPr/>
                </p:nvSpPr>
                <p:spPr bwMode="auto">
                  <a:xfrm>
                    <a:off x="323" y="1769"/>
                    <a:ext cx="522" cy="624"/>
                  </a:xfrm>
                  <a:custGeom>
                    <a:avLst/>
                    <a:gdLst>
                      <a:gd name="T0" fmla="*/ 0 w 2300"/>
                      <a:gd name="T1" fmla="*/ 0 h 2753"/>
                      <a:gd name="T2" fmla="*/ 0 w 2300"/>
                      <a:gd name="T3" fmla="*/ 0 h 2753"/>
                      <a:gd name="T4" fmla="*/ 0 w 2300"/>
                      <a:gd name="T5" fmla="*/ 0 h 2753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3"/>
                      <a:gd name="T11" fmla="*/ 2300 w 2300"/>
                      <a:gd name="T12" fmla="*/ 2753 h 275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3">
                        <a:moveTo>
                          <a:pt x="0" y="0"/>
                        </a:moveTo>
                        <a:lnTo>
                          <a:pt x="2299" y="275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75" name="Group 162"/>
                <p:cNvGrpSpPr>
                  <a:grpSpLocks/>
                </p:cNvGrpSpPr>
                <p:nvPr/>
              </p:nvGrpSpPr>
              <p:grpSpPr bwMode="auto">
                <a:xfrm>
                  <a:off x="420" y="1842"/>
                  <a:ext cx="429" cy="461"/>
                  <a:chOff x="420" y="1842"/>
                  <a:chExt cx="429" cy="461"/>
                </a:xfrm>
              </p:grpSpPr>
              <p:sp>
                <p:nvSpPr>
                  <p:cNvPr id="44079" name="Freeform 163"/>
                  <p:cNvSpPr>
                    <a:spLocks noChangeArrowheads="1"/>
                  </p:cNvSpPr>
                  <p:nvPr/>
                </p:nvSpPr>
                <p:spPr bwMode="auto">
                  <a:xfrm>
                    <a:off x="448" y="1960"/>
                    <a:ext cx="56" cy="258"/>
                  </a:xfrm>
                  <a:custGeom>
                    <a:avLst/>
                    <a:gdLst>
                      <a:gd name="T0" fmla="*/ 0 w 247"/>
                      <a:gd name="T1" fmla="*/ 0 h 1139"/>
                      <a:gd name="T2" fmla="*/ 0 w 247"/>
                      <a:gd name="T3" fmla="*/ 0 h 1139"/>
                      <a:gd name="T4" fmla="*/ 0 w 247"/>
                      <a:gd name="T5" fmla="*/ 0 h 1139"/>
                      <a:gd name="T6" fmla="*/ 0 w 247"/>
                      <a:gd name="T7" fmla="*/ 0 h 1139"/>
                      <a:gd name="T8" fmla="*/ 0 w 247"/>
                      <a:gd name="T9" fmla="*/ 0 h 1139"/>
                      <a:gd name="T10" fmla="*/ 0 w 247"/>
                      <a:gd name="T11" fmla="*/ 0 h 1139"/>
                      <a:gd name="T12" fmla="*/ 0 w 247"/>
                      <a:gd name="T13" fmla="*/ 0 h 1139"/>
                      <a:gd name="T14" fmla="*/ 0 w 247"/>
                      <a:gd name="T15" fmla="*/ 0 h 1139"/>
                      <a:gd name="T16" fmla="*/ 0 w 247"/>
                      <a:gd name="T17" fmla="*/ 0 h 1139"/>
                      <a:gd name="T18" fmla="*/ 0 w 247"/>
                      <a:gd name="T19" fmla="*/ 0 h 1139"/>
                      <a:gd name="T20" fmla="*/ 0 w 247"/>
                      <a:gd name="T21" fmla="*/ 0 h 1139"/>
                      <a:gd name="T22" fmla="*/ 0 w 247"/>
                      <a:gd name="T23" fmla="*/ 0 h 1139"/>
                      <a:gd name="T24" fmla="*/ 0 w 247"/>
                      <a:gd name="T25" fmla="*/ 0 h 1139"/>
                      <a:gd name="T26" fmla="*/ 0 w 247"/>
                      <a:gd name="T27" fmla="*/ 0 h 1139"/>
                      <a:gd name="T28" fmla="*/ 0 w 247"/>
                      <a:gd name="T29" fmla="*/ 0 h 1139"/>
                      <a:gd name="T30" fmla="*/ 0 w 247"/>
                      <a:gd name="T31" fmla="*/ 0 h 1139"/>
                      <a:gd name="T32" fmla="*/ 0 w 247"/>
                      <a:gd name="T33" fmla="*/ 0 h 1139"/>
                      <a:gd name="T34" fmla="*/ 0 w 247"/>
                      <a:gd name="T35" fmla="*/ 0 h 1139"/>
                      <a:gd name="T36" fmla="*/ 0 w 247"/>
                      <a:gd name="T37" fmla="*/ 0 h 1139"/>
                      <a:gd name="T38" fmla="*/ 0 w 247"/>
                      <a:gd name="T39" fmla="*/ 0 h 1139"/>
                      <a:gd name="T40" fmla="*/ 0 w 247"/>
                      <a:gd name="T41" fmla="*/ 0 h 1139"/>
                      <a:gd name="T42" fmla="*/ 0 w 247"/>
                      <a:gd name="T43" fmla="*/ 0 h 1139"/>
                      <a:gd name="T44" fmla="*/ 0 w 247"/>
                      <a:gd name="T45" fmla="*/ 0 h 1139"/>
                      <a:gd name="T46" fmla="*/ 0 w 247"/>
                      <a:gd name="T47" fmla="*/ 0 h 1139"/>
                      <a:gd name="T48" fmla="*/ 0 w 247"/>
                      <a:gd name="T49" fmla="*/ 0 h 1139"/>
                      <a:gd name="T50" fmla="*/ 0 w 247"/>
                      <a:gd name="T51" fmla="*/ 0 h 1139"/>
                      <a:gd name="T52" fmla="*/ 0 w 247"/>
                      <a:gd name="T53" fmla="*/ 0 h 1139"/>
                      <a:gd name="T54" fmla="*/ 0 w 247"/>
                      <a:gd name="T55" fmla="*/ 0 h 1139"/>
                      <a:gd name="T56" fmla="*/ 0 w 247"/>
                      <a:gd name="T57" fmla="*/ 0 h 1139"/>
                      <a:gd name="T58" fmla="*/ 0 w 247"/>
                      <a:gd name="T59" fmla="*/ 0 h 1139"/>
                      <a:gd name="T60" fmla="*/ 0 w 247"/>
                      <a:gd name="T61" fmla="*/ 0 h 1139"/>
                      <a:gd name="T62" fmla="*/ 0 w 247"/>
                      <a:gd name="T63" fmla="*/ 0 h 1139"/>
                      <a:gd name="T64" fmla="*/ 0 w 247"/>
                      <a:gd name="T65" fmla="*/ 0 h 1139"/>
                      <a:gd name="T66" fmla="*/ 0 w 247"/>
                      <a:gd name="T67" fmla="*/ 0 h 1139"/>
                      <a:gd name="T68" fmla="*/ 0 w 247"/>
                      <a:gd name="T69" fmla="*/ 0 h 1139"/>
                      <a:gd name="T70" fmla="*/ 0 w 247"/>
                      <a:gd name="T71" fmla="*/ 0 h 1139"/>
                      <a:gd name="T72" fmla="*/ 0 w 247"/>
                      <a:gd name="T73" fmla="*/ 0 h 1139"/>
                      <a:gd name="T74" fmla="*/ 0 w 247"/>
                      <a:gd name="T75" fmla="*/ 0 h 1139"/>
                      <a:gd name="T76" fmla="*/ 0 w 247"/>
                      <a:gd name="T77" fmla="*/ 0 h 1139"/>
                      <a:gd name="T78" fmla="*/ 0 w 247"/>
                      <a:gd name="T79" fmla="*/ 0 h 1139"/>
                      <a:gd name="T80" fmla="*/ 0 w 247"/>
                      <a:gd name="T81" fmla="*/ 0 h 1139"/>
                      <a:gd name="T82" fmla="*/ 0 w 247"/>
                      <a:gd name="T83" fmla="*/ 0 h 1139"/>
                      <a:gd name="T84" fmla="*/ 0 w 247"/>
                      <a:gd name="T85" fmla="*/ 0 h 1139"/>
                      <a:gd name="T86" fmla="*/ 0 w 247"/>
                      <a:gd name="T87" fmla="*/ 0 h 1139"/>
                      <a:gd name="T88" fmla="*/ 0 w 247"/>
                      <a:gd name="T89" fmla="*/ 0 h 1139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1139"/>
                      <a:gd name="T137" fmla="*/ 247 w 247"/>
                      <a:gd name="T138" fmla="*/ 1139 h 1139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1139">
                        <a:moveTo>
                          <a:pt x="198" y="1138"/>
                        </a:moveTo>
                        <a:lnTo>
                          <a:pt x="170" y="1088"/>
                        </a:lnTo>
                        <a:lnTo>
                          <a:pt x="151" y="1051"/>
                        </a:lnTo>
                        <a:lnTo>
                          <a:pt x="129" y="996"/>
                        </a:lnTo>
                        <a:lnTo>
                          <a:pt x="103" y="940"/>
                        </a:lnTo>
                        <a:lnTo>
                          <a:pt x="84" y="882"/>
                        </a:lnTo>
                        <a:lnTo>
                          <a:pt x="61" y="837"/>
                        </a:lnTo>
                        <a:lnTo>
                          <a:pt x="52" y="784"/>
                        </a:lnTo>
                        <a:lnTo>
                          <a:pt x="34" y="721"/>
                        </a:lnTo>
                        <a:lnTo>
                          <a:pt x="22" y="665"/>
                        </a:lnTo>
                        <a:lnTo>
                          <a:pt x="12" y="606"/>
                        </a:lnTo>
                        <a:lnTo>
                          <a:pt x="5" y="551"/>
                        </a:lnTo>
                        <a:lnTo>
                          <a:pt x="3" y="489"/>
                        </a:lnTo>
                        <a:lnTo>
                          <a:pt x="0" y="436"/>
                        </a:lnTo>
                        <a:lnTo>
                          <a:pt x="2" y="382"/>
                        </a:lnTo>
                        <a:lnTo>
                          <a:pt x="0" y="321"/>
                        </a:lnTo>
                        <a:lnTo>
                          <a:pt x="5" y="262"/>
                        </a:lnTo>
                        <a:lnTo>
                          <a:pt x="10" y="210"/>
                        </a:lnTo>
                        <a:lnTo>
                          <a:pt x="24" y="149"/>
                        </a:lnTo>
                        <a:lnTo>
                          <a:pt x="31" y="101"/>
                        </a:lnTo>
                        <a:lnTo>
                          <a:pt x="48" y="52"/>
                        </a:lnTo>
                        <a:lnTo>
                          <a:pt x="62" y="0"/>
                        </a:lnTo>
                        <a:lnTo>
                          <a:pt x="121" y="34"/>
                        </a:lnTo>
                        <a:lnTo>
                          <a:pt x="102" y="83"/>
                        </a:lnTo>
                        <a:lnTo>
                          <a:pt x="95" y="134"/>
                        </a:lnTo>
                        <a:lnTo>
                          <a:pt x="97" y="179"/>
                        </a:lnTo>
                        <a:lnTo>
                          <a:pt x="74" y="229"/>
                        </a:lnTo>
                        <a:lnTo>
                          <a:pt x="69" y="287"/>
                        </a:lnTo>
                        <a:lnTo>
                          <a:pt x="64" y="337"/>
                        </a:lnTo>
                        <a:lnTo>
                          <a:pt x="68" y="396"/>
                        </a:lnTo>
                        <a:lnTo>
                          <a:pt x="71" y="445"/>
                        </a:lnTo>
                        <a:lnTo>
                          <a:pt x="62" y="492"/>
                        </a:lnTo>
                        <a:lnTo>
                          <a:pt x="67" y="547"/>
                        </a:lnTo>
                        <a:lnTo>
                          <a:pt x="74" y="597"/>
                        </a:lnTo>
                        <a:lnTo>
                          <a:pt x="99" y="651"/>
                        </a:lnTo>
                        <a:lnTo>
                          <a:pt x="97" y="708"/>
                        </a:lnTo>
                        <a:lnTo>
                          <a:pt x="109" y="754"/>
                        </a:lnTo>
                        <a:lnTo>
                          <a:pt x="121" y="809"/>
                        </a:lnTo>
                        <a:lnTo>
                          <a:pt x="145" y="861"/>
                        </a:lnTo>
                        <a:lnTo>
                          <a:pt x="157" y="910"/>
                        </a:lnTo>
                        <a:lnTo>
                          <a:pt x="175" y="957"/>
                        </a:lnTo>
                        <a:lnTo>
                          <a:pt x="204" y="1009"/>
                        </a:lnTo>
                        <a:lnTo>
                          <a:pt x="224" y="1047"/>
                        </a:lnTo>
                        <a:lnTo>
                          <a:pt x="246" y="1092"/>
                        </a:lnTo>
                        <a:lnTo>
                          <a:pt x="198" y="11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80" name="Freeform 164"/>
                  <p:cNvSpPr>
                    <a:spLocks noChangeArrowheads="1"/>
                  </p:cNvSpPr>
                  <p:nvPr/>
                </p:nvSpPr>
                <p:spPr bwMode="auto">
                  <a:xfrm>
                    <a:off x="420" y="1842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76" name="Group 165"/>
                <p:cNvGrpSpPr>
                  <a:grpSpLocks/>
                </p:cNvGrpSpPr>
                <p:nvPr/>
              </p:nvGrpSpPr>
              <p:grpSpPr bwMode="auto">
                <a:xfrm>
                  <a:off x="512" y="1951"/>
                  <a:ext cx="395" cy="229"/>
                  <a:chOff x="512" y="1951"/>
                  <a:chExt cx="395" cy="229"/>
                </a:xfrm>
              </p:grpSpPr>
              <p:sp>
                <p:nvSpPr>
                  <p:cNvPr id="44077" name="Freeform 166"/>
                  <p:cNvSpPr>
                    <a:spLocks noChangeArrowheads="1"/>
                  </p:cNvSpPr>
                  <p:nvPr/>
                </p:nvSpPr>
                <p:spPr bwMode="auto">
                  <a:xfrm>
                    <a:off x="526" y="2030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3"/>
                      <a:gd name="T2" fmla="*/ 0 w 139"/>
                      <a:gd name="T3" fmla="*/ 0 h 463"/>
                      <a:gd name="T4" fmla="*/ 0 w 139"/>
                      <a:gd name="T5" fmla="*/ 0 h 463"/>
                      <a:gd name="T6" fmla="*/ 0 w 139"/>
                      <a:gd name="T7" fmla="*/ 0 h 463"/>
                      <a:gd name="T8" fmla="*/ 0 w 139"/>
                      <a:gd name="T9" fmla="*/ 0 h 463"/>
                      <a:gd name="T10" fmla="*/ 0 w 139"/>
                      <a:gd name="T11" fmla="*/ 0 h 463"/>
                      <a:gd name="T12" fmla="*/ 0 w 139"/>
                      <a:gd name="T13" fmla="*/ 0 h 463"/>
                      <a:gd name="T14" fmla="*/ 0 w 139"/>
                      <a:gd name="T15" fmla="*/ 0 h 463"/>
                      <a:gd name="T16" fmla="*/ 0 w 139"/>
                      <a:gd name="T17" fmla="*/ 0 h 463"/>
                      <a:gd name="T18" fmla="*/ 0 w 139"/>
                      <a:gd name="T19" fmla="*/ 0 h 463"/>
                      <a:gd name="T20" fmla="*/ 0 w 139"/>
                      <a:gd name="T21" fmla="*/ 0 h 463"/>
                      <a:gd name="T22" fmla="*/ 0 w 139"/>
                      <a:gd name="T23" fmla="*/ 0 h 463"/>
                      <a:gd name="T24" fmla="*/ 0 w 139"/>
                      <a:gd name="T25" fmla="*/ 0 h 463"/>
                      <a:gd name="T26" fmla="*/ 0 w 139"/>
                      <a:gd name="T27" fmla="*/ 0 h 463"/>
                      <a:gd name="T28" fmla="*/ 0 w 139"/>
                      <a:gd name="T29" fmla="*/ 0 h 463"/>
                      <a:gd name="T30" fmla="*/ 0 w 139"/>
                      <a:gd name="T31" fmla="*/ 0 h 463"/>
                      <a:gd name="T32" fmla="*/ 0 w 139"/>
                      <a:gd name="T33" fmla="*/ 0 h 463"/>
                      <a:gd name="T34" fmla="*/ 0 w 139"/>
                      <a:gd name="T35" fmla="*/ 0 h 463"/>
                      <a:gd name="T36" fmla="*/ 0 w 139"/>
                      <a:gd name="T37" fmla="*/ 0 h 463"/>
                      <a:gd name="T38" fmla="*/ 0 w 139"/>
                      <a:gd name="T39" fmla="*/ 0 h 463"/>
                      <a:gd name="T40" fmla="*/ 0 w 139"/>
                      <a:gd name="T41" fmla="*/ 0 h 463"/>
                      <a:gd name="T42" fmla="*/ 0 w 139"/>
                      <a:gd name="T43" fmla="*/ 0 h 463"/>
                      <a:gd name="T44" fmla="*/ 0 w 139"/>
                      <a:gd name="T45" fmla="*/ 0 h 463"/>
                      <a:gd name="T46" fmla="*/ 0 w 139"/>
                      <a:gd name="T47" fmla="*/ 0 h 463"/>
                      <a:gd name="T48" fmla="*/ 0 w 139"/>
                      <a:gd name="T49" fmla="*/ 0 h 463"/>
                      <a:gd name="T50" fmla="*/ 0 w 139"/>
                      <a:gd name="T51" fmla="*/ 0 h 463"/>
                      <a:gd name="T52" fmla="*/ 0 w 139"/>
                      <a:gd name="T53" fmla="*/ 0 h 463"/>
                      <a:gd name="T54" fmla="*/ 0 w 139"/>
                      <a:gd name="T55" fmla="*/ 0 h 463"/>
                      <a:gd name="T56" fmla="*/ 0 w 139"/>
                      <a:gd name="T57" fmla="*/ 0 h 463"/>
                      <a:gd name="T58" fmla="*/ 0 w 139"/>
                      <a:gd name="T59" fmla="*/ 0 h 463"/>
                      <a:gd name="T60" fmla="*/ 0 w 139"/>
                      <a:gd name="T61" fmla="*/ 0 h 463"/>
                      <a:gd name="T62" fmla="*/ 0 w 139"/>
                      <a:gd name="T63" fmla="*/ 0 h 463"/>
                      <a:gd name="T64" fmla="*/ 0 w 139"/>
                      <a:gd name="T65" fmla="*/ 0 h 463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3"/>
                      <a:gd name="T101" fmla="*/ 139 w 139"/>
                      <a:gd name="T102" fmla="*/ 463 h 463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3">
                        <a:moveTo>
                          <a:pt x="98" y="462"/>
                        </a:moveTo>
                        <a:lnTo>
                          <a:pt x="80" y="437"/>
                        </a:lnTo>
                        <a:lnTo>
                          <a:pt x="61" y="406"/>
                        </a:lnTo>
                        <a:lnTo>
                          <a:pt x="44" y="376"/>
                        </a:lnTo>
                        <a:lnTo>
                          <a:pt x="30" y="350"/>
                        </a:lnTo>
                        <a:lnTo>
                          <a:pt x="19" y="317"/>
                        </a:lnTo>
                        <a:lnTo>
                          <a:pt x="14" y="289"/>
                        </a:lnTo>
                        <a:lnTo>
                          <a:pt x="4" y="251"/>
                        </a:lnTo>
                        <a:lnTo>
                          <a:pt x="0" y="233"/>
                        </a:lnTo>
                        <a:lnTo>
                          <a:pt x="0" y="190"/>
                        </a:lnTo>
                        <a:lnTo>
                          <a:pt x="4" y="161"/>
                        </a:lnTo>
                        <a:lnTo>
                          <a:pt x="2" y="133"/>
                        </a:lnTo>
                        <a:lnTo>
                          <a:pt x="13" y="100"/>
                        </a:lnTo>
                        <a:lnTo>
                          <a:pt x="14" y="66"/>
                        </a:lnTo>
                        <a:lnTo>
                          <a:pt x="28" y="35"/>
                        </a:lnTo>
                        <a:lnTo>
                          <a:pt x="40" y="0"/>
                        </a:lnTo>
                        <a:lnTo>
                          <a:pt x="85" y="14"/>
                        </a:lnTo>
                        <a:lnTo>
                          <a:pt x="72" y="42"/>
                        </a:lnTo>
                        <a:lnTo>
                          <a:pt x="61" y="66"/>
                        </a:lnTo>
                        <a:lnTo>
                          <a:pt x="54" y="100"/>
                        </a:lnTo>
                        <a:lnTo>
                          <a:pt x="54" y="133"/>
                        </a:lnTo>
                        <a:lnTo>
                          <a:pt x="40" y="154"/>
                        </a:lnTo>
                        <a:lnTo>
                          <a:pt x="53" y="191"/>
                        </a:lnTo>
                        <a:lnTo>
                          <a:pt x="49" y="223"/>
                        </a:lnTo>
                        <a:lnTo>
                          <a:pt x="55" y="251"/>
                        </a:lnTo>
                        <a:lnTo>
                          <a:pt x="55" y="289"/>
                        </a:lnTo>
                        <a:lnTo>
                          <a:pt x="64" y="309"/>
                        </a:lnTo>
                        <a:lnTo>
                          <a:pt x="73" y="340"/>
                        </a:lnTo>
                        <a:lnTo>
                          <a:pt x="85" y="372"/>
                        </a:lnTo>
                        <a:lnTo>
                          <a:pt x="103" y="394"/>
                        </a:lnTo>
                        <a:lnTo>
                          <a:pt x="114" y="414"/>
                        </a:lnTo>
                        <a:lnTo>
                          <a:pt x="138" y="447"/>
                        </a:lnTo>
                        <a:lnTo>
                          <a:pt x="98" y="462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78" name="Freeform 167"/>
                  <p:cNvSpPr>
                    <a:spLocks noChangeArrowheads="1"/>
                  </p:cNvSpPr>
                  <p:nvPr/>
                </p:nvSpPr>
                <p:spPr bwMode="auto">
                  <a:xfrm>
                    <a:off x="512" y="1951"/>
                    <a:ext cx="396" cy="230"/>
                  </a:xfrm>
                  <a:custGeom>
                    <a:avLst/>
                    <a:gdLst>
                      <a:gd name="T0" fmla="*/ 0 w 1746"/>
                      <a:gd name="T1" fmla="*/ 0 h 1014"/>
                      <a:gd name="T2" fmla="*/ 0 w 1746"/>
                      <a:gd name="T3" fmla="*/ 0 h 1014"/>
                      <a:gd name="T4" fmla="*/ 0 w 1746"/>
                      <a:gd name="T5" fmla="*/ 0 h 1014"/>
                      <a:gd name="T6" fmla="*/ 0 60000 65536"/>
                      <a:gd name="T7" fmla="*/ 0 60000 65536"/>
                      <a:gd name="T8" fmla="*/ 0 60000 65536"/>
                      <a:gd name="T9" fmla="*/ 0 w 1746"/>
                      <a:gd name="T10" fmla="*/ 0 h 1014"/>
                      <a:gd name="T11" fmla="*/ 1746 w 1746"/>
                      <a:gd name="T12" fmla="*/ 1014 h 101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6" h="1014">
                        <a:moveTo>
                          <a:pt x="0" y="0"/>
                        </a:moveTo>
                        <a:lnTo>
                          <a:pt x="1745" y="1013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4051" name="Group 168"/>
            <p:cNvGrpSpPr>
              <a:grpSpLocks/>
            </p:cNvGrpSpPr>
            <p:nvPr/>
          </p:nvGrpSpPr>
          <p:grpSpPr bwMode="auto">
            <a:xfrm>
              <a:off x="546" y="3606"/>
              <a:ext cx="763" cy="640"/>
              <a:chOff x="546" y="3606"/>
              <a:chExt cx="763" cy="640"/>
            </a:xfrm>
          </p:grpSpPr>
          <p:grpSp>
            <p:nvGrpSpPr>
              <p:cNvPr id="44052" name="Group 169"/>
              <p:cNvGrpSpPr>
                <a:grpSpLocks/>
              </p:cNvGrpSpPr>
              <p:nvPr/>
            </p:nvGrpSpPr>
            <p:grpSpPr bwMode="auto">
              <a:xfrm>
                <a:off x="727" y="3606"/>
                <a:ext cx="582" cy="628"/>
                <a:chOff x="727" y="3606"/>
                <a:chExt cx="582" cy="628"/>
              </a:xfrm>
            </p:grpSpPr>
            <p:grpSp>
              <p:nvGrpSpPr>
                <p:cNvPr id="44063" name="Group 170"/>
                <p:cNvGrpSpPr>
                  <a:grpSpLocks/>
                </p:cNvGrpSpPr>
                <p:nvPr/>
              </p:nvGrpSpPr>
              <p:grpSpPr bwMode="auto">
                <a:xfrm>
                  <a:off x="790" y="3606"/>
                  <a:ext cx="519" cy="628"/>
                  <a:chOff x="790" y="3606"/>
                  <a:chExt cx="519" cy="628"/>
                </a:xfrm>
              </p:grpSpPr>
              <p:sp>
                <p:nvSpPr>
                  <p:cNvPr id="44070" name="Freeform 171"/>
                  <p:cNvSpPr>
                    <a:spLocks noChangeArrowheads="1"/>
                  </p:cNvSpPr>
                  <p:nvPr/>
                </p:nvSpPr>
                <p:spPr bwMode="auto">
                  <a:xfrm>
                    <a:off x="1186" y="3727"/>
                    <a:ext cx="89" cy="417"/>
                  </a:xfrm>
                  <a:custGeom>
                    <a:avLst/>
                    <a:gdLst>
                      <a:gd name="T0" fmla="*/ 0 w 391"/>
                      <a:gd name="T1" fmla="*/ 0 h 1839"/>
                      <a:gd name="T2" fmla="*/ 0 w 391"/>
                      <a:gd name="T3" fmla="*/ 0 h 1839"/>
                      <a:gd name="T4" fmla="*/ 0 w 391"/>
                      <a:gd name="T5" fmla="*/ 0 h 1839"/>
                      <a:gd name="T6" fmla="*/ 0 w 391"/>
                      <a:gd name="T7" fmla="*/ 0 h 1839"/>
                      <a:gd name="T8" fmla="*/ 0 w 391"/>
                      <a:gd name="T9" fmla="*/ 0 h 1839"/>
                      <a:gd name="T10" fmla="*/ 0 w 391"/>
                      <a:gd name="T11" fmla="*/ 0 h 1839"/>
                      <a:gd name="T12" fmla="*/ 0 w 391"/>
                      <a:gd name="T13" fmla="*/ 0 h 1839"/>
                      <a:gd name="T14" fmla="*/ 0 w 391"/>
                      <a:gd name="T15" fmla="*/ 0 h 1839"/>
                      <a:gd name="T16" fmla="*/ 0 w 391"/>
                      <a:gd name="T17" fmla="*/ 0 h 1839"/>
                      <a:gd name="T18" fmla="*/ 0 w 391"/>
                      <a:gd name="T19" fmla="*/ 0 h 1839"/>
                      <a:gd name="T20" fmla="*/ 0 w 391"/>
                      <a:gd name="T21" fmla="*/ 0 h 1839"/>
                      <a:gd name="T22" fmla="*/ 0 w 391"/>
                      <a:gd name="T23" fmla="*/ 0 h 1839"/>
                      <a:gd name="T24" fmla="*/ 0 w 391"/>
                      <a:gd name="T25" fmla="*/ 0 h 1839"/>
                      <a:gd name="T26" fmla="*/ 0 w 391"/>
                      <a:gd name="T27" fmla="*/ 0 h 1839"/>
                      <a:gd name="T28" fmla="*/ 0 w 391"/>
                      <a:gd name="T29" fmla="*/ 0 h 1839"/>
                      <a:gd name="T30" fmla="*/ 0 w 391"/>
                      <a:gd name="T31" fmla="*/ 0 h 1839"/>
                      <a:gd name="T32" fmla="*/ 0 w 391"/>
                      <a:gd name="T33" fmla="*/ 0 h 1839"/>
                      <a:gd name="T34" fmla="*/ 0 w 391"/>
                      <a:gd name="T35" fmla="*/ 0 h 1839"/>
                      <a:gd name="T36" fmla="*/ 0 w 391"/>
                      <a:gd name="T37" fmla="*/ 0 h 1839"/>
                      <a:gd name="T38" fmla="*/ 0 w 391"/>
                      <a:gd name="T39" fmla="*/ 0 h 1839"/>
                      <a:gd name="T40" fmla="*/ 0 w 391"/>
                      <a:gd name="T41" fmla="*/ 0 h 1839"/>
                      <a:gd name="T42" fmla="*/ 0 w 391"/>
                      <a:gd name="T43" fmla="*/ 0 h 1839"/>
                      <a:gd name="T44" fmla="*/ 0 w 391"/>
                      <a:gd name="T45" fmla="*/ 0 h 1839"/>
                      <a:gd name="T46" fmla="*/ 0 w 391"/>
                      <a:gd name="T47" fmla="*/ 0 h 1839"/>
                      <a:gd name="T48" fmla="*/ 0 w 391"/>
                      <a:gd name="T49" fmla="*/ 0 h 1839"/>
                      <a:gd name="T50" fmla="*/ 0 w 391"/>
                      <a:gd name="T51" fmla="*/ 0 h 1839"/>
                      <a:gd name="T52" fmla="*/ 0 w 391"/>
                      <a:gd name="T53" fmla="*/ 0 h 1839"/>
                      <a:gd name="T54" fmla="*/ 0 w 391"/>
                      <a:gd name="T55" fmla="*/ 0 h 1839"/>
                      <a:gd name="T56" fmla="*/ 0 w 391"/>
                      <a:gd name="T57" fmla="*/ 0 h 1839"/>
                      <a:gd name="T58" fmla="*/ 0 w 391"/>
                      <a:gd name="T59" fmla="*/ 0 h 1839"/>
                      <a:gd name="T60" fmla="*/ 0 w 391"/>
                      <a:gd name="T61" fmla="*/ 0 h 1839"/>
                      <a:gd name="T62" fmla="*/ 0 w 391"/>
                      <a:gd name="T63" fmla="*/ 0 h 1839"/>
                      <a:gd name="T64" fmla="*/ 0 w 391"/>
                      <a:gd name="T65" fmla="*/ 0 h 1839"/>
                      <a:gd name="T66" fmla="*/ 0 w 391"/>
                      <a:gd name="T67" fmla="*/ 0 h 1839"/>
                      <a:gd name="T68" fmla="*/ 0 w 391"/>
                      <a:gd name="T69" fmla="*/ 0 h 1839"/>
                      <a:gd name="T70" fmla="*/ 0 w 391"/>
                      <a:gd name="T71" fmla="*/ 0 h 1839"/>
                      <a:gd name="T72" fmla="*/ 0 w 391"/>
                      <a:gd name="T73" fmla="*/ 0 h 1839"/>
                      <a:gd name="T74" fmla="*/ 0 w 391"/>
                      <a:gd name="T75" fmla="*/ 0 h 1839"/>
                      <a:gd name="T76" fmla="*/ 0 w 391"/>
                      <a:gd name="T77" fmla="*/ 0 h 1839"/>
                      <a:gd name="T78" fmla="*/ 0 w 391"/>
                      <a:gd name="T79" fmla="*/ 0 h 1839"/>
                      <a:gd name="T80" fmla="*/ 0 w 391"/>
                      <a:gd name="T81" fmla="*/ 0 h 1839"/>
                      <a:gd name="T82" fmla="*/ 0 w 391"/>
                      <a:gd name="T83" fmla="*/ 0 h 1839"/>
                      <a:gd name="T84" fmla="*/ 0 w 391"/>
                      <a:gd name="T85" fmla="*/ 0 h 1839"/>
                      <a:gd name="T86" fmla="*/ 0 w 391"/>
                      <a:gd name="T87" fmla="*/ 0 h 1839"/>
                      <a:gd name="T88" fmla="*/ 0 w 391"/>
                      <a:gd name="T89" fmla="*/ 0 h 1839"/>
                      <a:gd name="T90" fmla="*/ 0 w 391"/>
                      <a:gd name="T91" fmla="*/ 0 h 1839"/>
                      <a:gd name="T92" fmla="*/ 0 w 391"/>
                      <a:gd name="T93" fmla="*/ 0 h 1839"/>
                      <a:gd name="T94" fmla="*/ 0 w 391"/>
                      <a:gd name="T95" fmla="*/ 0 h 1839"/>
                      <a:gd name="T96" fmla="*/ 0 w 391"/>
                      <a:gd name="T97" fmla="*/ 0 h 1839"/>
                      <a:gd name="T98" fmla="*/ 0 w 391"/>
                      <a:gd name="T99" fmla="*/ 0 h 1839"/>
                      <a:gd name="T100" fmla="*/ 0 w 391"/>
                      <a:gd name="T101" fmla="*/ 0 h 1839"/>
                      <a:gd name="T102" fmla="*/ 0 w 391"/>
                      <a:gd name="T103" fmla="*/ 0 h 1839"/>
                      <a:gd name="T104" fmla="*/ 0 w 391"/>
                      <a:gd name="T105" fmla="*/ 0 h 1839"/>
                      <a:gd name="T106" fmla="*/ 0 w 391"/>
                      <a:gd name="T107" fmla="*/ 0 h 1839"/>
                      <a:gd name="T108" fmla="*/ 0 w 391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91"/>
                      <a:gd name="T166" fmla="*/ 0 h 1839"/>
                      <a:gd name="T167" fmla="*/ 391 w 391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91" h="1839">
                        <a:moveTo>
                          <a:pt x="48" y="1838"/>
                        </a:moveTo>
                        <a:lnTo>
                          <a:pt x="86" y="1771"/>
                        </a:lnTo>
                        <a:lnTo>
                          <a:pt x="119" y="1719"/>
                        </a:lnTo>
                        <a:lnTo>
                          <a:pt x="151" y="1657"/>
                        </a:lnTo>
                        <a:lnTo>
                          <a:pt x="188" y="1585"/>
                        </a:lnTo>
                        <a:lnTo>
                          <a:pt x="214" y="1524"/>
                        </a:lnTo>
                        <a:lnTo>
                          <a:pt x="241" y="1461"/>
                        </a:lnTo>
                        <a:lnTo>
                          <a:pt x="264" y="1385"/>
                        </a:lnTo>
                        <a:lnTo>
                          <a:pt x="288" y="1313"/>
                        </a:lnTo>
                        <a:lnTo>
                          <a:pt x="314" y="1246"/>
                        </a:lnTo>
                        <a:lnTo>
                          <a:pt x="327" y="1160"/>
                        </a:lnTo>
                        <a:lnTo>
                          <a:pt x="338" y="1086"/>
                        </a:lnTo>
                        <a:lnTo>
                          <a:pt x="358" y="1024"/>
                        </a:lnTo>
                        <a:lnTo>
                          <a:pt x="367" y="930"/>
                        </a:lnTo>
                        <a:lnTo>
                          <a:pt x="372" y="861"/>
                        </a:lnTo>
                        <a:lnTo>
                          <a:pt x="379" y="788"/>
                        </a:lnTo>
                        <a:lnTo>
                          <a:pt x="390" y="707"/>
                        </a:lnTo>
                        <a:lnTo>
                          <a:pt x="384" y="637"/>
                        </a:lnTo>
                        <a:lnTo>
                          <a:pt x="379" y="563"/>
                        </a:lnTo>
                        <a:lnTo>
                          <a:pt x="370" y="480"/>
                        </a:lnTo>
                        <a:lnTo>
                          <a:pt x="370" y="418"/>
                        </a:lnTo>
                        <a:lnTo>
                          <a:pt x="355" y="340"/>
                        </a:lnTo>
                        <a:lnTo>
                          <a:pt x="350" y="265"/>
                        </a:lnTo>
                        <a:lnTo>
                          <a:pt x="327" y="196"/>
                        </a:lnTo>
                        <a:lnTo>
                          <a:pt x="314" y="129"/>
                        </a:lnTo>
                        <a:lnTo>
                          <a:pt x="288" y="65"/>
                        </a:lnTo>
                        <a:lnTo>
                          <a:pt x="261" y="0"/>
                        </a:lnTo>
                        <a:lnTo>
                          <a:pt x="201" y="70"/>
                        </a:lnTo>
                        <a:lnTo>
                          <a:pt x="222" y="127"/>
                        </a:lnTo>
                        <a:lnTo>
                          <a:pt x="245" y="183"/>
                        </a:lnTo>
                        <a:lnTo>
                          <a:pt x="260" y="249"/>
                        </a:lnTo>
                        <a:lnTo>
                          <a:pt x="271" y="313"/>
                        </a:lnTo>
                        <a:lnTo>
                          <a:pt x="281" y="381"/>
                        </a:lnTo>
                        <a:lnTo>
                          <a:pt x="287" y="442"/>
                        </a:lnTo>
                        <a:lnTo>
                          <a:pt x="301" y="516"/>
                        </a:lnTo>
                        <a:lnTo>
                          <a:pt x="306" y="583"/>
                        </a:lnTo>
                        <a:lnTo>
                          <a:pt x="308" y="644"/>
                        </a:lnTo>
                        <a:lnTo>
                          <a:pt x="308" y="725"/>
                        </a:lnTo>
                        <a:lnTo>
                          <a:pt x="300" y="792"/>
                        </a:lnTo>
                        <a:lnTo>
                          <a:pt x="292" y="860"/>
                        </a:lnTo>
                        <a:lnTo>
                          <a:pt x="290" y="926"/>
                        </a:lnTo>
                        <a:lnTo>
                          <a:pt x="281" y="1004"/>
                        </a:lnTo>
                        <a:lnTo>
                          <a:pt x="277" y="1067"/>
                        </a:lnTo>
                        <a:lnTo>
                          <a:pt x="251" y="1140"/>
                        </a:lnTo>
                        <a:lnTo>
                          <a:pt x="240" y="1207"/>
                        </a:lnTo>
                        <a:lnTo>
                          <a:pt x="226" y="1275"/>
                        </a:lnTo>
                        <a:lnTo>
                          <a:pt x="198" y="1348"/>
                        </a:lnTo>
                        <a:lnTo>
                          <a:pt x="179" y="1412"/>
                        </a:lnTo>
                        <a:lnTo>
                          <a:pt x="151" y="1471"/>
                        </a:lnTo>
                        <a:lnTo>
                          <a:pt x="126" y="1536"/>
                        </a:lnTo>
                        <a:lnTo>
                          <a:pt x="97" y="1591"/>
                        </a:lnTo>
                        <a:lnTo>
                          <a:pt x="70" y="1655"/>
                        </a:lnTo>
                        <a:lnTo>
                          <a:pt x="30" y="1706"/>
                        </a:lnTo>
                        <a:lnTo>
                          <a:pt x="0" y="1756"/>
                        </a:lnTo>
                        <a:lnTo>
                          <a:pt x="48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71" name="Freeform 172"/>
                  <p:cNvSpPr>
                    <a:spLocks noChangeArrowheads="1"/>
                  </p:cNvSpPr>
                  <p:nvPr/>
                </p:nvSpPr>
                <p:spPr bwMode="auto">
                  <a:xfrm>
                    <a:off x="790" y="3606"/>
                    <a:ext cx="520" cy="629"/>
                  </a:xfrm>
                  <a:custGeom>
                    <a:avLst/>
                    <a:gdLst>
                      <a:gd name="T0" fmla="*/ 0 w 2295"/>
                      <a:gd name="T1" fmla="*/ 0 h 2774"/>
                      <a:gd name="T2" fmla="*/ 0 w 2295"/>
                      <a:gd name="T3" fmla="*/ 0 h 2774"/>
                      <a:gd name="T4" fmla="*/ 0 w 2295"/>
                      <a:gd name="T5" fmla="*/ 0 h 2774"/>
                      <a:gd name="T6" fmla="*/ 0 60000 65536"/>
                      <a:gd name="T7" fmla="*/ 0 60000 65536"/>
                      <a:gd name="T8" fmla="*/ 0 60000 65536"/>
                      <a:gd name="T9" fmla="*/ 0 w 2295"/>
                      <a:gd name="T10" fmla="*/ 0 h 2774"/>
                      <a:gd name="T11" fmla="*/ 2295 w 2295"/>
                      <a:gd name="T12" fmla="*/ 2774 h 27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5" h="2774">
                        <a:moveTo>
                          <a:pt x="2294" y="0"/>
                        </a:moveTo>
                        <a:lnTo>
                          <a:pt x="0" y="2773"/>
                        </a:lnTo>
                        <a:lnTo>
                          <a:pt x="22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64" name="Group 173"/>
                <p:cNvGrpSpPr>
                  <a:grpSpLocks/>
                </p:cNvGrpSpPr>
                <p:nvPr/>
              </p:nvGrpSpPr>
              <p:grpSpPr bwMode="auto">
                <a:xfrm>
                  <a:off x="783" y="3683"/>
                  <a:ext cx="429" cy="464"/>
                  <a:chOff x="783" y="3683"/>
                  <a:chExt cx="429" cy="464"/>
                </a:xfrm>
              </p:grpSpPr>
              <p:sp>
                <p:nvSpPr>
                  <p:cNvPr id="44068" name="Freeform 174"/>
                  <p:cNvSpPr>
                    <a:spLocks noChangeArrowheads="1"/>
                  </p:cNvSpPr>
                  <p:nvPr/>
                </p:nvSpPr>
                <p:spPr bwMode="auto">
                  <a:xfrm>
                    <a:off x="1130" y="3800"/>
                    <a:ext cx="56" cy="259"/>
                  </a:xfrm>
                  <a:custGeom>
                    <a:avLst/>
                    <a:gdLst>
                      <a:gd name="T0" fmla="*/ 0 w 249"/>
                      <a:gd name="T1" fmla="*/ 0 h 1144"/>
                      <a:gd name="T2" fmla="*/ 0 w 249"/>
                      <a:gd name="T3" fmla="*/ 0 h 1144"/>
                      <a:gd name="T4" fmla="*/ 0 w 249"/>
                      <a:gd name="T5" fmla="*/ 0 h 1144"/>
                      <a:gd name="T6" fmla="*/ 0 w 249"/>
                      <a:gd name="T7" fmla="*/ 0 h 1144"/>
                      <a:gd name="T8" fmla="*/ 0 w 249"/>
                      <a:gd name="T9" fmla="*/ 0 h 1144"/>
                      <a:gd name="T10" fmla="*/ 0 w 249"/>
                      <a:gd name="T11" fmla="*/ 0 h 1144"/>
                      <a:gd name="T12" fmla="*/ 0 w 249"/>
                      <a:gd name="T13" fmla="*/ 0 h 1144"/>
                      <a:gd name="T14" fmla="*/ 0 w 249"/>
                      <a:gd name="T15" fmla="*/ 0 h 1144"/>
                      <a:gd name="T16" fmla="*/ 0 w 249"/>
                      <a:gd name="T17" fmla="*/ 0 h 1144"/>
                      <a:gd name="T18" fmla="*/ 0 w 249"/>
                      <a:gd name="T19" fmla="*/ 0 h 1144"/>
                      <a:gd name="T20" fmla="*/ 0 w 249"/>
                      <a:gd name="T21" fmla="*/ 0 h 1144"/>
                      <a:gd name="T22" fmla="*/ 0 w 249"/>
                      <a:gd name="T23" fmla="*/ 0 h 1144"/>
                      <a:gd name="T24" fmla="*/ 0 w 249"/>
                      <a:gd name="T25" fmla="*/ 0 h 1144"/>
                      <a:gd name="T26" fmla="*/ 0 w 249"/>
                      <a:gd name="T27" fmla="*/ 0 h 1144"/>
                      <a:gd name="T28" fmla="*/ 0 w 249"/>
                      <a:gd name="T29" fmla="*/ 0 h 1144"/>
                      <a:gd name="T30" fmla="*/ 0 w 249"/>
                      <a:gd name="T31" fmla="*/ 0 h 1144"/>
                      <a:gd name="T32" fmla="*/ 0 w 249"/>
                      <a:gd name="T33" fmla="*/ 0 h 1144"/>
                      <a:gd name="T34" fmla="*/ 0 w 249"/>
                      <a:gd name="T35" fmla="*/ 0 h 1144"/>
                      <a:gd name="T36" fmla="*/ 0 w 249"/>
                      <a:gd name="T37" fmla="*/ 0 h 1144"/>
                      <a:gd name="T38" fmla="*/ 0 w 249"/>
                      <a:gd name="T39" fmla="*/ 0 h 1144"/>
                      <a:gd name="T40" fmla="*/ 0 w 249"/>
                      <a:gd name="T41" fmla="*/ 0 h 1144"/>
                      <a:gd name="T42" fmla="*/ 0 w 249"/>
                      <a:gd name="T43" fmla="*/ 0 h 1144"/>
                      <a:gd name="T44" fmla="*/ 0 w 249"/>
                      <a:gd name="T45" fmla="*/ 0 h 1144"/>
                      <a:gd name="T46" fmla="*/ 0 w 249"/>
                      <a:gd name="T47" fmla="*/ 0 h 1144"/>
                      <a:gd name="T48" fmla="*/ 0 w 249"/>
                      <a:gd name="T49" fmla="*/ 0 h 1144"/>
                      <a:gd name="T50" fmla="*/ 0 w 249"/>
                      <a:gd name="T51" fmla="*/ 0 h 1144"/>
                      <a:gd name="T52" fmla="*/ 0 w 249"/>
                      <a:gd name="T53" fmla="*/ 0 h 1144"/>
                      <a:gd name="T54" fmla="*/ 0 w 249"/>
                      <a:gd name="T55" fmla="*/ 0 h 1144"/>
                      <a:gd name="T56" fmla="*/ 0 w 249"/>
                      <a:gd name="T57" fmla="*/ 0 h 1144"/>
                      <a:gd name="T58" fmla="*/ 0 w 249"/>
                      <a:gd name="T59" fmla="*/ 0 h 1144"/>
                      <a:gd name="T60" fmla="*/ 0 w 249"/>
                      <a:gd name="T61" fmla="*/ 0 h 1144"/>
                      <a:gd name="T62" fmla="*/ 0 w 249"/>
                      <a:gd name="T63" fmla="*/ 0 h 1144"/>
                      <a:gd name="T64" fmla="*/ 0 w 249"/>
                      <a:gd name="T65" fmla="*/ 0 h 1144"/>
                      <a:gd name="T66" fmla="*/ 0 w 249"/>
                      <a:gd name="T67" fmla="*/ 0 h 1144"/>
                      <a:gd name="T68" fmla="*/ 0 w 249"/>
                      <a:gd name="T69" fmla="*/ 0 h 1144"/>
                      <a:gd name="T70" fmla="*/ 0 w 249"/>
                      <a:gd name="T71" fmla="*/ 0 h 1144"/>
                      <a:gd name="T72" fmla="*/ 0 w 249"/>
                      <a:gd name="T73" fmla="*/ 0 h 1144"/>
                      <a:gd name="T74" fmla="*/ 0 w 249"/>
                      <a:gd name="T75" fmla="*/ 0 h 1144"/>
                      <a:gd name="T76" fmla="*/ 0 w 249"/>
                      <a:gd name="T77" fmla="*/ 0 h 1144"/>
                      <a:gd name="T78" fmla="*/ 0 w 249"/>
                      <a:gd name="T79" fmla="*/ 0 h 1144"/>
                      <a:gd name="T80" fmla="*/ 0 w 249"/>
                      <a:gd name="T81" fmla="*/ 0 h 1144"/>
                      <a:gd name="T82" fmla="*/ 0 w 249"/>
                      <a:gd name="T83" fmla="*/ 0 h 1144"/>
                      <a:gd name="T84" fmla="*/ 0 w 249"/>
                      <a:gd name="T85" fmla="*/ 0 h 1144"/>
                      <a:gd name="T86" fmla="*/ 0 w 249"/>
                      <a:gd name="T87" fmla="*/ 0 h 1144"/>
                      <a:gd name="T88" fmla="*/ 0 w 249"/>
                      <a:gd name="T89" fmla="*/ 0 h 1144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9"/>
                      <a:gd name="T136" fmla="*/ 0 h 1144"/>
                      <a:gd name="T137" fmla="*/ 249 w 249"/>
                      <a:gd name="T138" fmla="*/ 1144 h 1144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9" h="1144">
                        <a:moveTo>
                          <a:pt x="49" y="1143"/>
                        </a:moveTo>
                        <a:lnTo>
                          <a:pt x="72" y="1099"/>
                        </a:lnTo>
                        <a:lnTo>
                          <a:pt x="98" y="1048"/>
                        </a:lnTo>
                        <a:lnTo>
                          <a:pt x="124" y="1000"/>
                        </a:lnTo>
                        <a:lnTo>
                          <a:pt x="146" y="958"/>
                        </a:lnTo>
                        <a:lnTo>
                          <a:pt x="161" y="893"/>
                        </a:lnTo>
                        <a:lnTo>
                          <a:pt x="179" y="840"/>
                        </a:lnTo>
                        <a:lnTo>
                          <a:pt x="193" y="783"/>
                        </a:lnTo>
                        <a:lnTo>
                          <a:pt x="205" y="724"/>
                        </a:lnTo>
                        <a:lnTo>
                          <a:pt x="217" y="668"/>
                        </a:lnTo>
                        <a:lnTo>
                          <a:pt x="228" y="611"/>
                        </a:lnTo>
                        <a:lnTo>
                          <a:pt x="240" y="556"/>
                        </a:lnTo>
                        <a:lnTo>
                          <a:pt x="243" y="499"/>
                        </a:lnTo>
                        <a:lnTo>
                          <a:pt x="246" y="448"/>
                        </a:lnTo>
                        <a:lnTo>
                          <a:pt x="243" y="383"/>
                        </a:lnTo>
                        <a:lnTo>
                          <a:pt x="248" y="328"/>
                        </a:lnTo>
                        <a:lnTo>
                          <a:pt x="243" y="270"/>
                        </a:lnTo>
                        <a:lnTo>
                          <a:pt x="237" y="220"/>
                        </a:lnTo>
                        <a:lnTo>
                          <a:pt x="224" y="158"/>
                        </a:lnTo>
                        <a:lnTo>
                          <a:pt x="209" y="104"/>
                        </a:lnTo>
                        <a:lnTo>
                          <a:pt x="203" y="58"/>
                        </a:lnTo>
                        <a:lnTo>
                          <a:pt x="185" y="0"/>
                        </a:lnTo>
                        <a:lnTo>
                          <a:pt x="126" y="51"/>
                        </a:lnTo>
                        <a:lnTo>
                          <a:pt x="140" y="86"/>
                        </a:lnTo>
                        <a:lnTo>
                          <a:pt x="153" y="146"/>
                        </a:lnTo>
                        <a:lnTo>
                          <a:pt x="160" y="197"/>
                        </a:lnTo>
                        <a:lnTo>
                          <a:pt x="167" y="234"/>
                        </a:lnTo>
                        <a:lnTo>
                          <a:pt x="175" y="288"/>
                        </a:lnTo>
                        <a:lnTo>
                          <a:pt x="182" y="339"/>
                        </a:lnTo>
                        <a:lnTo>
                          <a:pt x="182" y="399"/>
                        </a:lnTo>
                        <a:lnTo>
                          <a:pt x="182" y="444"/>
                        </a:lnTo>
                        <a:lnTo>
                          <a:pt x="182" y="511"/>
                        </a:lnTo>
                        <a:lnTo>
                          <a:pt x="174" y="550"/>
                        </a:lnTo>
                        <a:lnTo>
                          <a:pt x="172" y="602"/>
                        </a:lnTo>
                        <a:lnTo>
                          <a:pt x="160" y="657"/>
                        </a:lnTo>
                        <a:lnTo>
                          <a:pt x="149" y="708"/>
                        </a:lnTo>
                        <a:lnTo>
                          <a:pt x="137" y="761"/>
                        </a:lnTo>
                        <a:lnTo>
                          <a:pt x="122" y="822"/>
                        </a:lnTo>
                        <a:lnTo>
                          <a:pt x="105" y="859"/>
                        </a:lnTo>
                        <a:lnTo>
                          <a:pt x="88" y="912"/>
                        </a:lnTo>
                        <a:lnTo>
                          <a:pt x="69" y="962"/>
                        </a:lnTo>
                        <a:lnTo>
                          <a:pt x="45" y="1005"/>
                        </a:lnTo>
                        <a:lnTo>
                          <a:pt x="22" y="1049"/>
                        </a:lnTo>
                        <a:lnTo>
                          <a:pt x="0" y="1097"/>
                        </a:lnTo>
                        <a:lnTo>
                          <a:pt x="49" y="1143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69" name="Freeform 175"/>
                  <p:cNvSpPr>
                    <a:spLocks noChangeArrowheads="1"/>
                  </p:cNvSpPr>
                  <p:nvPr/>
                </p:nvSpPr>
                <p:spPr bwMode="auto">
                  <a:xfrm>
                    <a:off x="783" y="3683"/>
                    <a:ext cx="430" cy="465"/>
                  </a:xfrm>
                  <a:custGeom>
                    <a:avLst/>
                    <a:gdLst>
                      <a:gd name="T0" fmla="*/ 0 w 1897"/>
                      <a:gd name="T1" fmla="*/ 0 h 2050"/>
                      <a:gd name="T2" fmla="*/ 0 w 1897"/>
                      <a:gd name="T3" fmla="*/ 0 h 2050"/>
                      <a:gd name="T4" fmla="*/ 0 w 1897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50"/>
                      <a:gd name="T11" fmla="*/ 1897 w 1897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50">
                        <a:moveTo>
                          <a:pt x="1896" y="0"/>
                        </a:moveTo>
                        <a:lnTo>
                          <a:pt x="0" y="2049"/>
                        </a:lnTo>
                        <a:lnTo>
                          <a:pt x="18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65" name="Group 176"/>
                <p:cNvGrpSpPr>
                  <a:grpSpLocks/>
                </p:cNvGrpSpPr>
                <p:nvPr/>
              </p:nvGrpSpPr>
              <p:grpSpPr bwMode="auto">
                <a:xfrm>
                  <a:off x="727" y="3792"/>
                  <a:ext cx="394" cy="226"/>
                  <a:chOff x="727" y="3792"/>
                  <a:chExt cx="394" cy="226"/>
                </a:xfrm>
              </p:grpSpPr>
              <p:sp>
                <p:nvSpPr>
                  <p:cNvPr id="44066" name="Freeform 177"/>
                  <p:cNvSpPr>
                    <a:spLocks noChangeArrowheads="1"/>
                  </p:cNvSpPr>
                  <p:nvPr/>
                </p:nvSpPr>
                <p:spPr bwMode="auto">
                  <a:xfrm>
                    <a:off x="1077" y="3871"/>
                    <a:ext cx="30" cy="105"/>
                  </a:xfrm>
                  <a:custGeom>
                    <a:avLst/>
                    <a:gdLst>
                      <a:gd name="T0" fmla="*/ 0 w 133"/>
                      <a:gd name="T1" fmla="*/ 0 h 461"/>
                      <a:gd name="T2" fmla="*/ 0 w 133"/>
                      <a:gd name="T3" fmla="*/ 0 h 461"/>
                      <a:gd name="T4" fmla="*/ 0 w 133"/>
                      <a:gd name="T5" fmla="*/ 0 h 461"/>
                      <a:gd name="T6" fmla="*/ 0 w 133"/>
                      <a:gd name="T7" fmla="*/ 0 h 461"/>
                      <a:gd name="T8" fmla="*/ 0 w 133"/>
                      <a:gd name="T9" fmla="*/ 0 h 461"/>
                      <a:gd name="T10" fmla="*/ 0 w 133"/>
                      <a:gd name="T11" fmla="*/ 0 h 461"/>
                      <a:gd name="T12" fmla="*/ 0 w 133"/>
                      <a:gd name="T13" fmla="*/ 0 h 461"/>
                      <a:gd name="T14" fmla="*/ 0 w 133"/>
                      <a:gd name="T15" fmla="*/ 0 h 461"/>
                      <a:gd name="T16" fmla="*/ 0 w 133"/>
                      <a:gd name="T17" fmla="*/ 0 h 461"/>
                      <a:gd name="T18" fmla="*/ 0 w 133"/>
                      <a:gd name="T19" fmla="*/ 0 h 461"/>
                      <a:gd name="T20" fmla="*/ 0 w 133"/>
                      <a:gd name="T21" fmla="*/ 0 h 461"/>
                      <a:gd name="T22" fmla="*/ 0 w 133"/>
                      <a:gd name="T23" fmla="*/ 0 h 461"/>
                      <a:gd name="T24" fmla="*/ 0 w 133"/>
                      <a:gd name="T25" fmla="*/ 0 h 461"/>
                      <a:gd name="T26" fmla="*/ 0 w 133"/>
                      <a:gd name="T27" fmla="*/ 0 h 461"/>
                      <a:gd name="T28" fmla="*/ 0 w 133"/>
                      <a:gd name="T29" fmla="*/ 0 h 461"/>
                      <a:gd name="T30" fmla="*/ 0 w 133"/>
                      <a:gd name="T31" fmla="*/ 0 h 461"/>
                      <a:gd name="T32" fmla="*/ 0 w 133"/>
                      <a:gd name="T33" fmla="*/ 0 h 461"/>
                      <a:gd name="T34" fmla="*/ 0 w 133"/>
                      <a:gd name="T35" fmla="*/ 0 h 461"/>
                      <a:gd name="T36" fmla="*/ 0 w 133"/>
                      <a:gd name="T37" fmla="*/ 0 h 461"/>
                      <a:gd name="T38" fmla="*/ 0 w 133"/>
                      <a:gd name="T39" fmla="*/ 0 h 461"/>
                      <a:gd name="T40" fmla="*/ 0 w 133"/>
                      <a:gd name="T41" fmla="*/ 0 h 461"/>
                      <a:gd name="T42" fmla="*/ 0 w 133"/>
                      <a:gd name="T43" fmla="*/ 0 h 461"/>
                      <a:gd name="T44" fmla="*/ 0 w 133"/>
                      <a:gd name="T45" fmla="*/ 0 h 461"/>
                      <a:gd name="T46" fmla="*/ 0 w 133"/>
                      <a:gd name="T47" fmla="*/ 0 h 461"/>
                      <a:gd name="T48" fmla="*/ 0 w 133"/>
                      <a:gd name="T49" fmla="*/ 0 h 461"/>
                      <a:gd name="T50" fmla="*/ 0 w 133"/>
                      <a:gd name="T51" fmla="*/ 0 h 461"/>
                      <a:gd name="T52" fmla="*/ 0 w 133"/>
                      <a:gd name="T53" fmla="*/ 0 h 461"/>
                      <a:gd name="T54" fmla="*/ 0 w 133"/>
                      <a:gd name="T55" fmla="*/ 0 h 461"/>
                      <a:gd name="T56" fmla="*/ 0 w 133"/>
                      <a:gd name="T57" fmla="*/ 0 h 461"/>
                      <a:gd name="T58" fmla="*/ 0 w 133"/>
                      <a:gd name="T59" fmla="*/ 0 h 461"/>
                      <a:gd name="T60" fmla="*/ 0 w 133"/>
                      <a:gd name="T61" fmla="*/ 0 h 461"/>
                      <a:gd name="T62" fmla="*/ 0 w 133"/>
                      <a:gd name="T63" fmla="*/ 0 h 461"/>
                      <a:gd name="T64" fmla="*/ 0 w 133"/>
                      <a:gd name="T65" fmla="*/ 0 h 461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3"/>
                      <a:gd name="T100" fmla="*/ 0 h 461"/>
                      <a:gd name="T101" fmla="*/ 133 w 133"/>
                      <a:gd name="T102" fmla="*/ 461 h 461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3" h="461">
                        <a:moveTo>
                          <a:pt x="36" y="460"/>
                        </a:moveTo>
                        <a:lnTo>
                          <a:pt x="51" y="432"/>
                        </a:lnTo>
                        <a:lnTo>
                          <a:pt x="71" y="403"/>
                        </a:lnTo>
                        <a:lnTo>
                          <a:pt x="93" y="382"/>
                        </a:lnTo>
                        <a:lnTo>
                          <a:pt x="109" y="350"/>
                        </a:lnTo>
                        <a:lnTo>
                          <a:pt x="114" y="312"/>
                        </a:lnTo>
                        <a:lnTo>
                          <a:pt x="120" y="287"/>
                        </a:lnTo>
                        <a:lnTo>
                          <a:pt x="127" y="251"/>
                        </a:lnTo>
                        <a:lnTo>
                          <a:pt x="122" y="225"/>
                        </a:lnTo>
                        <a:lnTo>
                          <a:pt x="130" y="191"/>
                        </a:lnTo>
                        <a:lnTo>
                          <a:pt x="132" y="160"/>
                        </a:lnTo>
                        <a:lnTo>
                          <a:pt x="128" y="126"/>
                        </a:lnTo>
                        <a:lnTo>
                          <a:pt x="128" y="101"/>
                        </a:lnTo>
                        <a:lnTo>
                          <a:pt x="120" y="65"/>
                        </a:lnTo>
                        <a:lnTo>
                          <a:pt x="107" y="29"/>
                        </a:lnTo>
                        <a:lnTo>
                          <a:pt x="90" y="0"/>
                        </a:lnTo>
                        <a:lnTo>
                          <a:pt x="52" y="18"/>
                        </a:lnTo>
                        <a:lnTo>
                          <a:pt x="57" y="36"/>
                        </a:lnTo>
                        <a:lnTo>
                          <a:pt x="75" y="74"/>
                        </a:lnTo>
                        <a:lnTo>
                          <a:pt x="88" y="91"/>
                        </a:lnTo>
                        <a:lnTo>
                          <a:pt x="86" y="129"/>
                        </a:lnTo>
                        <a:lnTo>
                          <a:pt x="94" y="161"/>
                        </a:lnTo>
                        <a:lnTo>
                          <a:pt x="87" y="190"/>
                        </a:lnTo>
                        <a:lnTo>
                          <a:pt x="91" y="220"/>
                        </a:lnTo>
                        <a:lnTo>
                          <a:pt x="75" y="247"/>
                        </a:lnTo>
                        <a:lnTo>
                          <a:pt x="79" y="285"/>
                        </a:lnTo>
                        <a:lnTo>
                          <a:pt x="76" y="307"/>
                        </a:lnTo>
                        <a:lnTo>
                          <a:pt x="61" y="331"/>
                        </a:lnTo>
                        <a:lnTo>
                          <a:pt x="48" y="369"/>
                        </a:lnTo>
                        <a:lnTo>
                          <a:pt x="28" y="387"/>
                        </a:lnTo>
                        <a:lnTo>
                          <a:pt x="14" y="415"/>
                        </a:lnTo>
                        <a:lnTo>
                          <a:pt x="0" y="447"/>
                        </a:lnTo>
                        <a:lnTo>
                          <a:pt x="36" y="460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67" name="Freeform 178"/>
                  <p:cNvSpPr>
                    <a:spLocks noChangeArrowheads="1"/>
                  </p:cNvSpPr>
                  <p:nvPr/>
                </p:nvSpPr>
                <p:spPr bwMode="auto">
                  <a:xfrm>
                    <a:off x="727" y="3792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3"/>
                      <a:gd name="T2" fmla="*/ 0 w 1744"/>
                      <a:gd name="T3" fmla="*/ 0 h 1003"/>
                      <a:gd name="T4" fmla="*/ 0 w 1744"/>
                      <a:gd name="T5" fmla="*/ 0 h 1003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3"/>
                      <a:gd name="T11" fmla="*/ 1744 w 1744"/>
                      <a:gd name="T12" fmla="*/ 1003 h 100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3">
                        <a:moveTo>
                          <a:pt x="1743" y="0"/>
                        </a:moveTo>
                        <a:lnTo>
                          <a:pt x="0" y="1002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053" name="Group 179"/>
              <p:cNvGrpSpPr>
                <a:grpSpLocks/>
              </p:cNvGrpSpPr>
              <p:nvPr/>
            </p:nvGrpSpPr>
            <p:grpSpPr bwMode="auto">
              <a:xfrm>
                <a:off x="546" y="3622"/>
                <a:ext cx="583" cy="624"/>
                <a:chOff x="546" y="3622"/>
                <a:chExt cx="583" cy="624"/>
              </a:xfrm>
            </p:grpSpPr>
            <p:grpSp>
              <p:nvGrpSpPr>
                <p:cNvPr id="44054" name="Group 180"/>
                <p:cNvGrpSpPr>
                  <a:grpSpLocks/>
                </p:cNvGrpSpPr>
                <p:nvPr/>
              </p:nvGrpSpPr>
              <p:grpSpPr bwMode="auto">
                <a:xfrm>
                  <a:off x="546" y="3622"/>
                  <a:ext cx="521" cy="624"/>
                  <a:chOff x="546" y="3622"/>
                  <a:chExt cx="521" cy="624"/>
                </a:xfrm>
              </p:grpSpPr>
              <p:sp>
                <p:nvSpPr>
                  <p:cNvPr id="44061" name="Freeform 181"/>
                  <p:cNvSpPr>
                    <a:spLocks noChangeArrowheads="1"/>
                  </p:cNvSpPr>
                  <p:nvPr/>
                </p:nvSpPr>
                <p:spPr bwMode="auto">
                  <a:xfrm>
                    <a:off x="582" y="3741"/>
                    <a:ext cx="86" cy="417"/>
                  </a:xfrm>
                  <a:custGeom>
                    <a:avLst/>
                    <a:gdLst>
                      <a:gd name="T0" fmla="*/ 0 w 380"/>
                      <a:gd name="T1" fmla="*/ 0 h 1838"/>
                      <a:gd name="T2" fmla="*/ 0 w 380"/>
                      <a:gd name="T3" fmla="*/ 0 h 1838"/>
                      <a:gd name="T4" fmla="*/ 0 w 380"/>
                      <a:gd name="T5" fmla="*/ 0 h 1838"/>
                      <a:gd name="T6" fmla="*/ 0 w 380"/>
                      <a:gd name="T7" fmla="*/ 0 h 1838"/>
                      <a:gd name="T8" fmla="*/ 0 w 380"/>
                      <a:gd name="T9" fmla="*/ 0 h 1838"/>
                      <a:gd name="T10" fmla="*/ 0 w 380"/>
                      <a:gd name="T11" fmla="*/ 0 h 1838"/>
                      <a:gd name="T12" fmla="*/ 0 w 380"/>
                      <a:gd name="T13" fmla="*/ 0 h 1838"/>
                      <a:gd name="T14" fmla="*/ 0 w 380"/>
                      <a:gd name="T15" fmla="*/ 0 h 1838"/>
                      <a:gd name="T16" fmla="*/ 0 w 380"/>
                      <a:gd name="T17" fmla="*/ 0 h 1838"/>
                      <a:gd name="T18" fmla="*/ 0 w 380"/>
                      <a:gd name="T19" fmla="*/ 0 h 1838"/>
                      <a:gd name="T20" fmla="*/ 0 w 380"/>
                      <a:gd name="T21" fmla="*/ 0 h 1838"/>
                      <a:gd name="T22" fmla="*/ 0 w 380"/>
                      <a:gd name="T23" fmla="*/ 0 h 1838"/>
                      <a:gd name="T24" fmla="*/ 0 w 380"/>
                      <a:gd name="T25" fmla="*/ 0 h 1838"/>
                      <a:gd name="T26" fmla="*/ 0 w 380"/>
                      <a:gd name="T27" fmla="*/ 0 h 1838"/>
                      <a:gd name="T28" fmla="*/ 0 w 380"/>
                      <a:gd name="T29" fmla="*/ 0 h 1838"/>
                      <a:gd name="T30" fmla="*/ 0 w 380"/>
                      <a:gd name="T31" fmla="*/ 0 h 1838"/>
                      <a:gd name="T32" fmla="*/ 0 w 380"/>
                      <a:gd name="T33" fmla="*/ 0 h 1838"/>
                      <a:gd name="T34" fmla="*/ 0 w 380"/>
                      <a:gd name="T35" fmla="*/ 0 h 1838"/>
                      <a:gd name="T36" fmla="*/ 0 w 380"/>
                      <a:gd name="T37" fmla="*/ 0 h 1838"/>
                      <a:gd name="T38" fmla="*/ 0 w 380"/>
                      <a:gd name="T39" fmla="*/ 0 h 1838"/>
                      <a:gd name="T40" fmla="*/ 0 w 380"/>
                      <a:gd name="T41" fmla="*/ 0 h 1838"/>
                      <a:gd name="T42" fmla="*/ 0 w 380"/>
                      <a:gd name="T43" fmla="*/ 0 h 1838"/>
                      <a:gd name="T44" fmla="*/ 0 w 380"/>
                      <a:gd name="T45" fmla="*/ 0 h 1838"/>
                      <a:gd name="T46" fmla="*/ 0 w 380"/>
                      <a:gd name="T47" fmla="*/ 0 h 1838"/>
                      <a:gd name="T48" fmla="*/ 0 w 380"/>
                      <a:gd name="T49" fmla="*/ 0 h 1838"/>
                      <a:gd name="T50" fmla="*/ 0 w 380"/>
                      <a:gd name="T51" fmla="*/ 0 h 1838"/>
                      <a:gd name="T52" fmla="*/ 0 w 380"/>
                      <a:gd name="T53" fmla="*/ 0 h 1838"/>
                      <a:gd name="T54" fmla="*/ 0 w 380"/>
                      <a:gd name="T55" fmla="*/ 0 h 1838"/>
                      <a:gd name="T56" fmla="*/ 0 w 380"/>
                      <a:gd name="T57" fmla="*/ 0 h 1838"/>
                      <a:gd name="T58" fmla="*/ 0 w 380"/>
                      <a:gd name="T59" fmla="*/ 0 h 1838"/>
                      <a:gd name="T60" fmla="*/ 0 w 380"/>
                      <a:gd name="T61" fmla="*/ 0 h 1838"/>
                      <a:gd name="T62" fmla="*/ 0 w 380"/>
                      <a:gd name="T63" fmla="*/ 0 h 1838"/>
                      <a:gd name="T64" fmla="*/ 0 w 380"/>
                      <a:gd name="T65" fmla="*/ 0 h 1838"/>
                      <a:gd name="T66" fmla="*/ 0 w 380"/>
                      <a:gd name="T67" fmla="*/ 0 h 1838"/>
                      <a:gd name="T68" fmla="*/ 0 w 380"/>
                      <a:gd name="T69" fmla="*/ 0 h 1838"/>
                      <a:gd name="T70" fmla="*/ 0 w 380"/>
                      <a:gd name="T71" fmla="*/ 0 h 1838"/>
                      <a:gd name="T72" fmla="*/ 0 w 380"/>
                      <a:gd name="T73" fmla="*/ 0 h 1838"/>
                      <a:gd name="T74" fmla="*/ 0 w 380"/>
                      <a:gd name="T75" fmla="*/ 0 h 1838"/>
                      <a:gd name="T76" fmla="*/ 0 w 380"/>
                      <a:gd name="T77" fmla="*/ 0 h 1838"/>
                      <a:gd name="T78" fmla="*/ 0 w 380"/>
                      <a:gd name="T79" fmla="*/ 0 h 1838"/>
                      <a:gd name="T80" fmla="*/ 0 w 380"/>
                      <a:gd name="T81" fmla="*/ 0 h 1838"/>
                      <a:gd name="T82" fmla="*/ 0 w 380"/>
                      <a:gd name="T83" fmla="*/ 0 h 1838"/>
                      <a:gd name="T84" fmla="*/ 0 w 380"/>
                      <a:gd name="T85" fmla="*/ 0 h 1838"/>
                      <a:gd name="T86" fmla="*/ 0 w 380"/>
                      <a:gd name="T87" fmla="*/ 0 h 1838"/>
                      <a:gd name="T88" fmla="*/ 0 w 380"/>
                      <a:gd name="T89" fmla="*/ 0 h 1838"/>
                      <a:gd name="T90" fmla="*/ 0 w 380"/>
                      <a:gd name="T91" fmla="*/ 0 h 1838"/>
                      <a:gd name="T92" fmla="*/ 0 w 380"/>
                      <a:gd name="T93" fmla="*/ 0 h 1838"/>
                      <a:gd name="T94" fmla="*/ 0 w 380"/>
                      <a:gd name="T95" fmla="*/ 0 h 1838"/>
                      <a:gd name="T96" fmla="*/ 0 w 380"/>
                      <a:gd name="T97" fmla="*/ 0 h 1838"/>
                      <a:gd name="T98" fmla="*/ 0 w 380"/>
                      <a:gd name="T99" fmla="*/ 0 h 1838"/>
                      <a:gd name="T100" fmla="*/ 0 w 380"/>
                      <a:gd name="T101" fmla="*/ 0 h 1838"/>
                      <a:gd name="T102" fmla="*/ 0 w 380"/>
                      <a:gd name="T103" fmla="*/ 0 h 1838"/>
                      <a:gd name="T104" fmla="*/ 0 w 380"/>
                      <a:gd name="T105" fmla="*/ 0 h 1838"/>
                      <a:gd name="T106" fmla="*/ 0 w 380"/>
                      <a:gd name="T107" fmla="*/ 0 h 1838"/>
                      <a:gd name="T108" fmla="*/ 0 w 380"/>
                      <a:gd name="T109" fmla="*/ 0 h 183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0"/>
                      <a:gd name="T166" fmla="*/ 0 h 1838"/>
                      <a:gd name="T167" fmla="*/ 380 w 380"/>
                      <a:gd name="T168" fmla="*/ 1838 h 183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0" h="1838">
                        <a:moveTo>
                          <a:pt x="339" y="1837"/>
                        </a:moveTo>
                        <a:lnTo>
                          <a:pt x="305" y="1781"/>
                        </a:lnTo>
                        <a:lnTo>
                          <a:pt x="256" y="1716"/>
                        </a:lnTo>
                        <a:lnTo>
                          <a:pt x="228" y="1650"/>
                        </a:lnTo>
                        <a:lnTo>
                          <a:pt x="194" y="1593"/>
                        </a:lnTo>
                        <a:lnTo>
                          <a:pt x="167" y="1522"/>
                        </a:lnTo>
                        <a:lnTo>
                          <a:pt x="138" y="1451"/>
                        </a:lnTo>
                        <a:lnTo>
                          <a:pt x="123" y="1388"/>
                        </a:lnTo>
                        <a:lnTo>
                          <a:pt x="96" y="1313"/>
                        </a:lnTo>
                        <a:lnTo>
                          <a:pt x="68" y="1238"/>
                        </a:lnTo>
                        <a:lnTo>
                          <a:pt x="57" y="1162"/>
                        </a:lnTo>
                        <a:lnTo>
                          <a:pt x="35" y="1082"/>
                        </a:lnTo>
                        <a:lnTo>
                          <a:pt x="30" y="1019"/>
                        </a:lnTo>
                        <a:lnTo>
                          <a:pt x="13" y="940"/>
                        </a:lnTo>
                        <a:lnTo>
                          <a:pt x="9" y="860"/>
                        </a:lnTo>
                        <a:lnTo>
                          <a:pt x="6" y="782"/>
                        </a:lnTo>
                        <a:lnTo>
                          <a:pt x="0" y="711"/>
                        </a:lnTo>
                        <a:lnTo>
                          <a:pt x="4" y="640"/>
                        </a:lnTo>
                        <a:lnTo>
                          <a:pt x="7" y="565"/>
                        </a:lnTo>
                        <a:lnTo>
                          <a:pt x="7" y="479"/>
                        </a:lnTo>
                        <a:lnTo>
                          <a:pt x="16" y="412"/>
                        </a:lnTo>
                        <a:lnTo>
                          <a:pt x="25" y="341"/>
                        </a:lnTo>
                        <a:lnTo>
                          <a:pt x="36" y="268"/>
                        </a:lnTo>
                        <a:lnTo>
                          <a:pt x="54" y="198"/>
                        </a:lnTo>
                        <a:lnTo>
                          <a:pt x="72" y="130"/>
                        </a:lnTo>
                        <a:lnTo>
                          <a:pt x="89" y="59"/>
                        </a:lnTo>
                        <a:lnTo>
                          <a:pt x="115" y="0"/>
                        </a:lnTo>
                        <a:lnTo>
                          <a:pt x="177" y="69"/>
                        </a:lnTo>
                        <a:lnTo>
                          <a:pt x="154" y="128"/>
                        </a:lnTo>
                        <a:lnTo>
                          <a:pt x="143" y="183"/>
                        </a:lnTo>
                        <a:lnTo>
                          <a:pt x="126" y="250"/>
                        </a:lnTo>
                        <a:lnTo>
                          <a:pt x="112" y="310"/>
                        </a:lnTo>
                        <a:lnTo>
                          <a:pt x="103" y="383"/>
                        </a:lnTo>
                        <a:lnTo>
                          <a:pt x="95" y="446"/>
                        </a:lnTo>
                        <a:lnTo>
                          <a:pt x="81" y="515"/>
                        </a:lnTo>
                        <a:lnTo>
                          <a:pt x="79" y="581"/>
                        </a:lnTo>
                        <a:lnTo>
                          <a:pt x="71" y="655"/>
                        </a:lnTo>
                        <a:lnTo>
                          <a:pt x="79" y="720"/>
                        </a:lnTo>
                        <a:lnTo>
                          <a:pt x="84" y="792"/>
                        </a:lnTo>
                        <a:lnTo>
                          <a:pt x="75" y="862"/>
                        </a:lnTo>
                        <a:lnTo>
                          <a:pt x="91" y="932"/>
                        </a:lnTo>
                        <a:lnTo>
                          <a:pt x="96" y="996"/>
                        </a:lnTo>
                        <a:lnTo>
                          <a:pt x="105" y="1075"/>
                        </a:lnTo>
                        <a:lnTo>
                          <a:pt x="126" y="1140"/>
                        </a:lnTo>
                        <a:lnTo>
                          <a:pt x="138" y="1214"/>
                        </a:lnTo>
                        <a:lnTo>
                          <a:pt x="162" y="1276"/>
                        </a:lnTo>
                        <a:lnTo>
                          <a:pt x="185" y="1347"/>
                        </a:lnTo>
                        <a:lnTo>
                          <a:pt x="211" y="1407"/>
                        </a:lnTo>
                        <a:lnTo>
                          <a:pt x="229" y="1469"/>
                        </a:lnTo>
                        <a:lnTo>
                          <a:pt x="259" y="1528"/>
                        </a:lnTo>
                        <a:lnTo>
                          <a:pt x="289" y="1590"/>
                        </a:lnTo>
                        <a:lnTo>
                          <a:pt x="319" y="1651"/>
                        </a:lnTo>
                        <a:lnTo>
                          <a:pt x="351" y="1704"/>
                        </a:lnTo>
                        <a:lnTo>
                          <a:pt x="379" y="1763"/>
                        </a:lnTo>
                        <a:lnTo>
                          <a:pt x="339" y="1837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62" name="Freeform 182"/>
                  <p:cNvSpPr>
                    <a:spLocks noChangeArrowheads="1"/>
                  </p:cNvSpPr>
                  <p:nvPr/>
                </p:nvSpPr>
                <p:spPr bwMode="auto">
                  <a:xfrm>
                    <a:off x="546" y="3622"/>
                    <a:ext cx="522" cy="625"/>
                  </a:xfrm>
                  <a:custGeom>
                    <a:avLst/>
                    <a:gdLst>
                      <a:gd name="T0" fmla="*/ 0 w 2300"/>
                      <a:gd name="T1" fmla="*/ 0 h 2755"/>
                      <a:gd name="T2" fmla="*/ 0 w 2300"/>
                      <a:gd name="T3" fmla="*/ 0 h 2755"/>
                      <a:gd name="T4" fmla="*/ 0 w 2300"/>
                      <a:gd name="T5" fmla="*/ 0 h 2755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5"/>
                      <a:gd name="T11" fmla="*/ 2300 w 2300"/>
                      <a:gd name="T12" fmla="*/ 2755 h 275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5">
                        <a:moveTo>
                          <a:pt x="0" y="0"/>
                        </a:moveTo>
                        <a:lnTo>
                          <a:pt x="2299" y="275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55" name="Group 183"/>
                <p:cNvGrpSpPr>
                  <a:grpSpLocks/>
                </p:cNvGrpSpPr>
                <p:nvPr/>
              </p:nvGrpSpPr>
              <p:grpSpPr bwMode="auto">
                <a:xfrm>
                  <a:off x="643" y="3696"/>
                  <a:ext cx="429" cy="461"/>
                  <a:chOff x="643" y="3696"/>
                  <a:chExt cx="429" cy="461"/>
                </a:xfrm>
              </p:grpSpPr>
              <p:sp>
                <p:nvSpPr>
                  <p:cNvPr id="44059" name="Freeform 184"/>
                  <p:cNvSpPr>
                    <a:spLocks noChangeArrowheads="1"/>
                  </p:cNvSpPr>
                  <p:nvPr/>
                </p:nvSpPr>
                <p:spPr bwMode="auto">
                  <a:xfrm>
                    <a:off x="671" y="3814"/>
                    <a:ext cx="56" cy="259"/>
                  </a:xfrm>
                  <a:custGeom>
                    <a:avLst/>
                    <a:gdLst>
                      <a:gd name="T0" fmla="*/ 0 w 247"/>
                      <a:gd name="T1" fmla="*/ 0 h 1141"/>
                      <a:gd name="T2" fmla="*/ 0 w 247"/>
                      <a:gd name="T3" fmla="*/ 0 h 1141"/>
                      <a:gd name="T4" fmla="*/ 0 w 247"/>
                      <a:gd name="T5" fmla="*/ 0 h 1141"/>
                      <a:gd name="T6" fmla="*/ 0 w 247"/>
                      <a:gd name="T7" fmla="*/ 0 h 1141"/>
                      <a:gd name="T8" fmla="*/ 0 w 247"/>
                      <a:gd name="T9" fmla="*/ 0 h 1141"/>
                      <a:gd name="T10" fmla="*/ 0 w 247"/>
                      <a:gd name="T11" fmla="*/ 0 h 1141"/>
                      <a:gd name="T12" fmla="*/ 0 w 247"/>
                      <a:gd name="T13" fmla="*/ 0 h 1141"/>
                      <a:gd name="T14" fmla="*/ 0 w 247"/>
                      <a:gd name="T15" fmla="*/ 0 h 1141"/>
                      <a:gd name="T16" fmla="*/ 0 w 247"/>
                      <a:gd name="T17" fmla="*/ 0 h 1141"/>
                      <a:gd name="T18" fmla="*/ 0 w 247"/>
                      <a:gd name="T19" fmla="*/ 0 h 1141"/>
                      <a:gd name="T20" fmla="*/ 0 w 247"/>
                      <a:gd name="T21" fmla="*/ 0 h 1141"/>
                      <a:gd name="T22" fmla="*/ 0 w 247"/>
                      <a:gd name="T23" fmla="*/ 0 h 1141"/>
                      <a:gd name="T24" fmla="*/ 0 w 247"/>
                      <a:gd name="T25" fmla="*/ 0 h 1141"/>
                      <a:gd name="T26" fmla="*/ 0 w 247"/>
                      <a:gd name="T27" fmla="*/ 0 h 1141"/>
                      <a:gd name="T28" fmla="*/ 0 w 247"/>
                      <a:gd name="T29" fmla="*/ 0 h 1141"/>
                      <a:gd name="T30" fmla="*/ 0 w 247"/>
                      <a:gd name="T31" fmla="*/ 0 h 1141"/>
                      <a:gd name="T32" fmla="*/ 0 w 247"/>
                      <a:gd name="T33" fmla="*/ 0 h 1141"/>
                      <a:gd name="T34" fmla="*/ 0 w 247"/>
                      <a:gd name="T35" fmla="*/ 0 h 1141"/>
                      <a:gd name="T36" fmla="*/ 0 w 247"/>
                      <a:gd name="T37" fmla="*/ 0 h 1141"/>
                      <a:gd name="T38" fmla="*/ 0 w 247"/>
                      <a:gd name="T39" fmla="*/ 0 h 1141"/>
                      <a:gd name="T40" fmla="*/ 0 w 247"/>
                      <a:gd name="T41" fmla="*/ 0 h 1141"/>
                      <a:gd name="T42" fmla="*/ 0 w 247"/>
                      <a:gd name="T43" fmla="*/ 0 h 1141"/>
                      <a:gd name="T44" fmla="*/ 0 w 247"/>
                      <a:gd name="T45" fmla="*/ 0 h 1141"/>
                      <a:gd name="T46" fmla="*/ 0 w 247"/>
                      <a:gd name="T47" fmla="*/ 0 h 1141"/>
                      <a:gd name="T48" fmla="*/ 0 w 247"/>
                      <a:gd name="T49" fmla="*/ 0 h 1141"/>
                      <a:gd name="T50" fmla="*/ 0 w 247"/>
                      <a:gd name="T51" fmla="*/ 0 h 1141"/>
                      <a:gd name="T52" fmla="*/ 0 w 247"/>
                      <a:gd name="T53" fmla="*/ 0 h 1141"/>
                      <a:gd name="T54" fmla="*/ 0 w 247"/>
                      <a:gd name="T55" fmla="*/ 0 h 1141"/>
                      <a:gd name="T56" fmla="*/ 0 w 247"/>
                      <a:gd name="T57" fmla="*/ 0 h 1141"/>
                      <a:gd name="T58" fmla="*/ 0 w 247"/>
                      <a:gd name="T59" fmla="*/ 0 h 1141"/>
                      <a:gd name="T60" fmla="*/ 0 w 247"/>
                      <a:gd name="T61" fmla="*/ 0 h 1141"/>
                      <a:gd name="T62" fmla="*/ 0 w 247"/>
                      <a:gd name="T63" fmla="*/ 0 h 1141"/>
                      <a:gd name="T64" fmla="*/ 0 w 247"/>
                      <a:gd name="T65" fmla="*/ 0 h 1141"/>
                      <a:gd name="T66" fmla="*/ 0 w 247"/>
                      <a:gd name="T67" fmla="*/ 0 h 1141"/>
                      <a:gd name="T68" fmla="*/ 0 w 247"/>
                      <a:gd name="T69" fmla="*/ 0 h 1141"/>
                      <a:gd name="T70" fmla="*/ 0 w 247"/>
                      <a:gd name="T71" fmla="*/ 0 h 1141"/>
                      <a:gd name="T72" fmla="*/ 0 w 247"/>
                      <a:gd name="T73" fmla="*/ 0 h 1141"/>
                      <a:gd name="T74" fmla="*/ 0 w 247"/>
                      <a:gd name="T75" fmla="*/ 0 h 1141"/>
                      <a:gd name="T76" fmla="*/ 0 w 247"/>
                      <a:gd name="T77" fmla="*/ 0 h 1141"/>
                      <a:gd name="T78" fmla="*/ 0 w 247"/>
                      <a:gd name="T79" fmla="*/ 0 h 1141"/>
                      <a:gd name="T80" fmla="*/ 0 w 247"/>
                      <a:gd name="T81" fmla="*/ 0 h 1141"/>
                      <a:gd name="T82" fmla="*/ 0 w 247"/>
                      <a:gd name="T83" fmla="*/ 0 h 1141"/>
                      <a:gd name="T84" fmla="*/ 0 w 247"/>
                      <a:gd name="T85" fmla="*/ 0 h 1141"/>
                      <a:gd name="T86" fmla="*/ 0 w 247"/>
                      <a:gd name="T87" fmla="*/ 0 h 1141"/>
                      <a:gd name="T88" fmla="*/ 0 w 247"/>
                      <a:gd name="T89" fmla="*/ 0 h 1141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1141"/>
                      <a:gd name="T137" fmla="*/ 247 w 247"/>
                      <a:gd name="T138" fmla="*/ 1141 h 1141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1141">
                        <a:moveTo>
                          <a:pt x="198" y="1140"/>
                        </a:moveTo>
                        <a:lnTo>
                          <a:pt x="170" y="1090"/>
                        </a:lnTo>
                        <a:lnTo>
                          <a:pt x="149" y="1052"/>
                        </a:lnTo>
                        <a:lnTo>
                          <a:pt x="131" y="996"/>
                        </a:lnTo>
                        <a:lnTo>
                          <a:pt x="105" y="941"/>
                        </a:lnTo>
                        <a:lnTo>
                          <a:pt x="86" y="884"/>
                        </a:lnTo>
                        <a:lnTo>
                          <a:pt x="63" y="836"/>
                        </a:lnTo>
                        <a:lnTo>
                          <a:pt x="51" y="784"/>
                        </a:lnTo>
                        <a:lnTo>
                          <a:pt x="34" y="723"/>
                        </a:lnTo>
                        <a:lnTo>
                          <a:pt x="22" y="667"/>
                        </a:lnTo>
                        <a:lnTo>
                          <a:pt x="12" y="608"/>
                        </a:lnTo>
                        <a:lnTo>
                          <a:pt x="5" y="553"/>
                        </a:lnTo>
                        <a:lnTo>
                          <a:pt x="5" y="491"/>
                        </a:lnTo>
                        <a:lnTo>
                          <a:pt x="0" y="438"/>
                        </a:lnTo>
                        <a:lnTo>
                          <a:pt x="1" y="382"/>
                        </a:lnTo>
                        <a:lnTo>
                          <a:pt x="0" y="323"/>
                        </a:lnTo>
                        <a:lnTo>
                          <a:pt x="5" y="264"/>
                        </a:lnTo>
                        <a:lnTo>
                          <a:pt x="10" y="212"/>
                        </a:lnTo>
                        <a:lnTo>
                          <a:pt x="26" y="151"/>
                        </a:lnTo>
                        <a:lnTo>
                          <a:pt x="31" y="103"/>
                        </a:lnTo>
                        <a:lnTo>
                          <a:pt x="48" y="52"/>
                        </a:lnTo>
                        <a:lnTo>
                          <a:pt x="62" y="0"/>
                        </a:lnTo>
                        <a:lnTo>
                          <a:pt x="121" y="35"/>
                        </a:lnTo>
                        <a:lnTo>
                          <a:pt x="102" y="85"/>
                        </a:lnTo>
                        <a:lnTo>
                          <a:pt x="94" y="134"/>
                        </a:lnTo>
                        <a:lnTo>
                          <a:pt x="99" y="180"/>
                        </a:lnTo>
                        <a:lnTo>
                          <a:pt x="75" y="229"/>
                        </a:lnTo>
                        <a:lnTo>
                          <a:pt x="70" y="287"/>
                        </a:lnTo>
                        <a:lnTo>
                          <a:pt x="65" y="337"/>
                        </a:lnTo>
                        <a:lnTo>
                          <a:pt x="70" y="395"/>
                        </a:lnTo>
                        <a:lnTo>
                          <a:pt x="73" y="445"/>
                        </a:lnTo>
                        <a:lnTo>
                          <a:pt x="62" y="494"/>
                        </a:lnTo>
                        <a:lnTo>
                          <a:pt x="67" y="549"/>
                        </a:lnTo>
                        <a:lnTo>
                          <a:pt x="74" y="599"/>
                        </a:lnTo>
                        <a:lnTo>
                          <a:pt x="101" y="650"/>
                        </a:lnTo>
                        <a:lnTo>
                          <a:pt x="99" y="710"/>
                        </a:lnTo>
                        <a:lnTo>
                          <a:pt x="109" y="756"/>
                        </a:lnTo>
                        <a:lnTo>
                          <a:pt x="121" y="811"/>
                        </a:lnTo>
                        <a:lnTo>
                          <a:pt x="145" y="863"/>
                        </a:lnTo>
                        <a:lnTo>
                          <a:pt x="156" y="910"/>
                        </a:lnTo>
                        <a:lnTo>
                          <a:pt x="175" y="957"/>
                        </a:lnTo>
                        <a:lnTo>
                          <a:pt x="206" y="1009"/>
                        </a:lnTo>
                        <a:lnTo>
                          <a:pt x="222" y="1047"/>
                        </a:lnTo>
                        <a:lnTo>
                          <a:pt x="246" y="1094"/>
                        </a:lnTo>
                        <a:lnTo>
                          <a:pt x="198" y="1140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60" name="Freeform 185"/>
                  <p:cNvSpPr>
                    <a:spLocks noChangeArrowheads="1"/>
                  </p:cNvSpPr>
                  <p:nvPr/>
                </p:nvSpPr>
                <p:spPr bwMode="auto">
                  <a:xfrm>
                    <a:off x="643" y="3696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56" name="Group 186"/>
                <p:cNvGrpSpPr>
                  <a:grpSpLocks/>
                </p:cNvGrpSpPr>
                <p:nvPr/>
              </p:nvGrpSpPr>
              <p:grpSpPr bwMode="auto">
                <a:xfrm>
                  <a:off x="734" y="3805"/>
                  <a:ext cx="395" cy="229"/>
                  <a:chOff x="734" y="3805"/>
                  <a:chExt cx="395" cy="229"/>
                </a:xfrm>
              </p:grpSpPr>
              <p:sp>
                <p:nvSpPr>
                  <p:cNvPr id="44057" name="Freeform 187"/>
                  <p:cNvSpPr>
                    <a:spLocks noChangeArrowheads="1"/>
                  </p:cNvSpPr>
                  <p:nvPr/>
                </p:nvSpPr>
                <p:spPr bwMode="auto">
                  <a:xfrm>
                    <a:off x="748" y="3884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2"/>
                      <a:gd name="T2" fmla="*/ 0 w 139"/>
                      <a:gd name="T3" fmla="*/ 0 h 462"/>
                      <a:gd name="T4" fmla="*/ 0 w 139"/>
                      <a:gd name="T5" fmla="*/ 0 h 462"/>
                      <a:gd name="T6" fmla="*/ 0 w 139"/>
                      <a:gd name="T7" fmla="*/ 0 h 462"/>
                      <a:gd name="T8" fmla="*/ 0 w 139"/>
                      <a:gd name="T9" fmla="*/ 0 h 462"/>
                      <a:gd name="T10" fmla="*/ 0 w 139"/>
                      <a:gd name="T11" fmla="*/ 0 h 462"/>
                      <a:gd name="T12" fmla="*/ 0 w 139"/>
                      <a:gd name="T13" fmla="*/ 0 h 462"/>
                      <a:gd name="T14" fmla="*/ 0 w 139"/>
                      <a:gd name="T15" fmla="*/ 0 h 462"/>
                      <a:gd name="T16" fmla="*/ 0 w 139"/>
                      <a:gd name="T17" fmla="*/ 0 h 462"/>
                      <a:gd name="T18" fmla="*/ 0 w 139"/>
                      <a:gd name="T19" fmla="*/ 0 h 462"/>
                      <a:gd name="T20" fmla="*/ 0 w 139"/>
                      <a:gd name="T21" fmla="*/ 0 h 462"/>
                      <a:gd name="T22" fmla="*/ 0 w 139"/>
                      <a:gd name="T23" fmla="*/ 0 h 462"/>
                      <a:gd name="T24" fmla="*/ 0 w 139"/>
                      <a:gd name="T25" fmla="*/ 0 h 462"/>
                      <a:gd name="T26" fmla="*/ 0 w 139"/>
                      <a:gd name="T27" fmla="*/ 0 h 462"/>
                      <a:gd name="T28" fmla="*/ 0 w 139"/>
                      <a:gd name="T29" fmla="*/ 0 h 462"/>
                      <a:gd name="T30" fmla="*/ 0 w 139"/>
                      <a:gd name="T31" fmla="*/ 0 h 462"/>
                      <a:gd name="T32" fmla="*/ 0 w 139"/>
                      <a:gd name="T33" fmla="*/ 0 h 462"/>
                      <a:gd name="T34" fmla="*/ 0 w 139"/>
                      <a:gd name="T35" fmla="*/ 0 h 462"/>
                      <a:gd name="T36" fmla="*/ 0 w 139"/>
                      <a:gd name="T37" fmla="*/ 0 h 462"/>
                      <a:gd name="T38" fmla="*/ 0 w 139"/>
                      <a:gd name="T39" fmla="*/ 0 h 462"/>
                      <a:gd name="T40" fmla="*/ 0 w 139"/>
                      <a:gd name="T41" fmla="*/ 0 h 462"/>
                      <a:gd name="T42" fmla="*/ 0 w 139"/>
                      <a:gd name="T43" fmla="*/ 0 h 462"/>
                      <a:gd name="T44" fmla="*/ 0 w 139"/>
                      <a:gd name="T45" fmla="*/ 0 h 462"/>
                      <a:gd name="T46" fmla="*/ 0 w 139"/>
                      <a:gd name="T47" fmla="*/ 0 h 462"/>
                      <a:gd name="T48" fmla="*/ 0 w 139"/>
                      <a:gd name="T49" fmla="*/ 0 h 462"/>
                      <a:gd name="T50" fmla="*/ 0 w 139"/>
                      <a:gd name="T51" fmla="*/ 0 h 462"/>
                      <a:gd name="T52" fmla="*/ 0 w 139"/>
                      <a:gd name="T53" fmla="*/ 0 h 462"/>
                      <a:gd name="T54" fmla="*/ 0 w 139"/>
                      <a:gd name="T55" fmla="*/ 0 h 462"/>
                      <a:gd name="T56" fmla="*/ 0 w 139"/>
                      <a:gd name="T57" fmla="*/ 0 h 462"/>
                      <a:gd name="T58" fmla="*/ 0 w 139"/>
                      <a:gd name="T59" fmla="*/ 0 h 462"/>
                      <a:gd name="T60" fmla="*/ 0 w 139"/>
                      <a:gd name="T61" fmla="*/ 0 h 462"/>
                      <a:gd name="T62" fmla="*/ 0 w 139"/>
                      <a:gd name="T63" fmla="*/ 0 h 462"/>
                      <a:gd name="T64" fmla="*/ 0 w 139"/>
                      <a:gd name="T65" fmla="*/ 0 h 462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2"/>
                      <a:gd name="T101" fmla="*/ 139 w 139"/>
                      <a:gd name="T102" fmla="*/ 462 h 462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2">
                        <a:moveTo>
                          <a:pt x="96" y="461"/>
                        </a:moveTo>
                        <a:lnTo>
                          <a:pt x="78" y="436"/>
                        </a:lnTo>
                        <a:lnTo>
                          <a:pt x="61" y="404"/>
                        </a:lnTo>
                        <a:lnTo>
                          <a:pt x="44" y="376"/>
                        </a:lnTo>
                        <a:lnTo>
                          <a:pt x="30" y="350"/>
                        </a:lnTo>
                        <a:lnTo>
                          <a:pt x="19" y="317"/>
                        </a:lnTo>
                        <a:lnTo>
                          <a:pt x="12" y="287"/>
                        </a:lnTo>
                        <a:lnTo>
                          <a:pt x="3" y="251"/>
                        </a:lnTo>
                        <a:lnTo>
                          <a:pt x="0" y="231"/>
                        </a:lnTo>
                        <a:lnTo>
                          <a:pt x="0" y="190"/>
                        </a:lnTo>
                        <a:lnTo>
                          <a:pt x="2" y="160"/>
                        </a:lnTo>
                        <a:lnTo>
                          <a:pt x="2" y="131"/>
                        </a:lnTo>
                        <a:lnTo>
                          <a:pt x="11" y="100"/>
                        </a:lnTo>
                        <a:lnTo>
                          <a:pt x="14" y="66"/>
                        </a:lnTo>
                        <a:lnTo>
                          <a:pt x="28" y="35"/>
                        </a:lnTo>
                        <a:lnTo>
                          <a:pt x="40" y="0"/>
                        </a:lnTo>
                        <a:lnTo>
                          <a:pt x="85" y="14"/>
                        </a:lnTo>
                        <a:lnTo>
                          <a:pt x="72" y="42"/>
                        </a:lnTo>
                        <a:lnTo>
                          <a:pt x="61" y="66"/>
                        </a:lnTo>
                        <a:lnTo>
                          <a:pt x="54" y="100"/>
                        </a:lnTo>
                        <a:lnTo>
                          <a:pt x="52" y="131"/>
                        </a:lnTo>
                        <a:lnTo>
                          <a:pt x="40" y="154"/>
                        </a:lnTo>
                        <a:lnTo>
                          <a:pt x="51" y="191"/>
                        </a:lnTo>
                        <a:lnTo>
                          <a:pt x="49" y="221"/>
                        </a:lnTo>
                        <a:lnTo>
                          <a:pt x="53" y="250"/>
                        </a:lnTo>
                        <a:lnTo>
                          <a:pt x="55" y="287"/>
                        </a:lnTo>
                        <a:lnTo>
                          <a:pt x="64" y="307"/>
                        </a:lnTo>
                        <a:lnTo>
                          <a:pt x="73" y="338"/>
                        </a:lnTo>
                        <a:lnTo>
                          <a:pt x="85" y="370"/>
                        </a:lnTo>
                        <a:lnTo>
                          <a:pt x="101" y="393"/>
                        </a:lnTo>
                        <a:lnTo>
                          <a:pt x="114" y="413"/>
                        </a:lnTo>
                        <a:lnTo>
                          <a:pt x="138" y="447"/>
                        </a:lnTo>
                        <a:lnTo>
                          <a:pt x="96" y="461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58" name="Freeform 188"/>
                  <p:cNvSpPr>
                    <a:spLocks noChangeArrowheads="1"/>
                  </p:cNvSpPr>
                  <p:nvPr/>
                </p:nvSpPr>
                <p:spPr bwMode="auto">
                  <a:xfrm>
                    <a:off x="734" y="3805"/>
                    <a:ext cx="396" cy="230"/>
                  </a:xfrm>
                  <a:custGeom>
                    <a:avLst/>
                    <a:gdLst>
                      <a:gd name="T0" fmla="*/ 0 w 1746"/>
                      <a:gd name="T1" fmla="*/ 0 h 1013"/>
                      <a:gd name="T2" fmla="*/ 0 w 1746"/>
                      <a:gd name="T3" fmla="*/ 0 h 1013"/>
                      <a:gd name="T4" fmla="*/ 0 w 1746"/>
                      <a:gd name="T5" fmla="*/ 0 h 1013"/>
                      <a:gd name="T6" fmla="*/ 0 60000 65536"/>
                      <a:gd name="T7" fmla="*/ 0 60000 65536"/>
                      <a:gd name="T8" fmla="*/ 0 60000 65536"/>
                      <a:gd name="T9" fmla="*/ 0 w 1746"/>
                      <a:gd name="T10" fmla="*/ 0 h 1013"/>
                      <a:gd name="T11" fmla="*/ 1746 w 1746"/>
                      <a:gd name="T12" fmla="*/ 1013 h 101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6" h="1013">
                        <a:moveTo>
                          <a:pt x="0" y="0"/>
                        </a:moveTo>
                        <a:lnTo>
                          <a:pt x="1745" y="101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Things to notice about these applications...</a:t>
            </a: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762500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High data rates with fine-grained time synchronization requirements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100 Hz sampling rate, multiple channels per node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Timing accuracy is paramount to support signal processing!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Fairly complex </a:t>
            </a:r>
            <a:r>
              <a:rPr lang="en-GB" b="1" dirty="0">
                <a:solidFill>
                  <a:srgbClr val="993333"/>
                </a:solidFill>
                <a:latin typeface="Helvetica" charset="0"/>
              </a:rPr>
              <a:t>domain-specific</a:t>
            </a:r>
            <a:r>
              <a:rPr lang="en-GB" dirty="0">
                <a:latin typeface="Helvetica" charset="0"/>
              </a:rPr>
              <a:t> processing: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P-wave arrival computation, velocity model to extract earthquake locations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Domain-specific feature extraction and classification of motion sensor data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Applications should </a:t>
            </a:r>
            <a:r>
              <a:rPr lang="en-GB" b="1" dirty="0">
                <a:solidFill>
                  <a:srgbClr val="AE2D2D"/>
                </a:solidFill>
                <a:latin typeface="Helvetica" charset="0"/>
              </a:rPr>
              <a:t>adapt </a:t>
            </a:r>
            <a:r>
              <a:rPr lang="en-GB" dirty="0">
                <a:latin typeface="Helvetica" charset="0"/>
              </a:rPr>
              <a:t>to changing resource availability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e.g., Variations in sensor data, changing energy reserves, or</a:t>
            </a:r>
            <a:br>
              <a:rPr lang="en-GB" dirty="0">
                <a:latin typeface="Helvetica" charset="0"/>
              </a:rPr>
            </a:br>
            <a:r>
              <a:rPr lang="en-GB" dirty="0">
                <a:latin typeface="Helvetica" charset="0"/>
              </a:rPr>
              <a:t>fluctuations in radio bandwidth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Adaptation is also highly application-specific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0.5|11.5|10.7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9.7|7.4|3.6|10.2|28.1|12.4|9.2|9.8|2.5|9.5|5.9|11.5|6.6|1.1|2.7|5.1|2.3|5.2|2.8|3.6|2.2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40.9|1.5|6.7|6.7|8.9|1.6|5.7|1.9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55.5|24.8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5.2|8.1|9|6.6|12.2|4.3|1.1|7.2|8.4|0.:|8.:|9.8|5.3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7.:|3.7|26.9|9.2|5.3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3.2|6.:"/>
</p:tagLst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Luxi Sans"/>
        <a:ea typeface="msgothic"/>
        <a:cs typeface="msgothic"/>
      </a:majorFont>
      <a:minorFont>
        <a:latin typeface="Arial"/>
        <a:ea typeface="msgothic"/>
        <a:cs typeface="ms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charset="2"/>
          <a:buNone/>
          <a:tabLst/>
          <a:defRPr kumimoji="0" lang="en-GB" sz="2400" b="0" i="0" u="none" strike="noStrike" cap="none" normalizeH="0" baseline="0">
            <a:ln>
              <a:noFill/>
            </a:ln>
            <a:effectLst/>
            <a:latin typeface="Bitstream Vera Seri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charset="2"/>
          <a:buNone/>
          <a:tabLst/>
          <a:defRPr kumimoji="0" lang="en-GB" sz="2400" b="0" i="0" u="none" strike="noStrike" cap="none" normalizeH="0" baseline="0">
            <a:ln>
              <a:noFill/>
            </a:ln>
            <a:effectLst/>
            <a:latin typeface="Bitstream Vera Seri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Bitstream Vera Serif"/>
        <a:ea typeface="msgothic"/>
        <a:cs typeface="msgothic"/>
      </a:majorFont>
      <a:minorFont>
        <a:latin typeface="Bitstream Vera Serif"/>
        <a:ea typeface="msgothic"/>
        <a:cs typeface="ms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charset="2"/>
          <a:buNone/>
          <a:tabLst/>
          <a:defRPr kumimoji="0" lang="en-GB" sz="2400" b="0" i="0" u="none" strike="noStrike" cap="none" normalizeH="0" baseline="0">
            <a:ln>
              <a:noFill/>
            </a:ln>
            <a:effectLst/>
            <a:latin typeface="Bitstream Vera Seri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charset="2"/>
          <a:buNone/>
          <a:tabLst/>
          <a:defRPr kumimoji="0" lang="en-GB" sz="2400" b="0" i="0" u="none" strike="noStrike" cap="none" normalizeH="0" baseline="0">
            <a:ln>
              <a:noFill/>
            </a:ln>
            <a:effectLst/>
            <a:latin typeface="Bitstream Vera Seri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3718</Words>
  <Application>Microsoft Macintosh PowerPoint</Application>
  <PresentationFormat>Custom</PresentationFormat>
  <Paragraphs>663</Paragraphs>
  <Slides>69</Slides>
  <Notes>45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Office Theme</vt:lpstr>
      <vt:lpstr>1_Office Theme</vt:lpstr>
      <vt:lpstr>Slide 1</vt:lpstr>
      <vt:lpstr>Sensor Networks: A New Computing Platform</vt:lpstr>
      <vt:lpstr>Lots of exciting application domains…</vt:lpstr>
      <vt:lpstr>Key Challenge: Resource Management</vt:lpstr>
      <vt:lpstr>Talk roadmap</vt:lpstr>
      <vt:lpstr>Application Vignette: Wireless Sensors for Volcanic Monitoring</vt:lpstr>
      <vt:lpstr>Reventador Volcano, Ecuador, August 2005</vt:lpstr>
      <vt:lpstr>Parkinson’s Disease, stroke, and epilepsy monitoring with P. Bonato, Spaulding Rehabilitation Hospital</vt:lpstr>
      <vt:lpstr>Things to notice about these applications...</vt:lpstr>
      <vt:lpstr>Resource tuning in TinyOS</vt:lpstr>
      <vt:lpstr>What we really want</vt:lpstr>
      <vt:lpstr>Our Approach: The Pixie Operating System</vt:lpstr>
      <vt:lpstr>Sample Application: Motion Analysis</vt:lpstr>
      <vt:lpstr>Resource Tickets</vt:lpstr>
      <vt:lpstr>Tickets are not guarantees!</vt:lpstr>
      <vt:lpstr>Resource Allocators</vt:lpstr>
      <vt:lpstr>Resource Brokers</vt:lpstr>
      <vt:lpstr>Bandwidth Broker</vt:lpstr>
      <vt:lpstr>The Pixie Energy Broker</vt:lpstr>
      <vt:lpstr>Evaluation: Acoustic Target Detection</vt:lpstr>
      <vt:lpstr>Energy adaptivity: Varying policies 40-day lifetime target</vt:lpstr>
      <vt:lpstr>Network-Wide Resource Management</vt:lpstr>
      <vt:lpstr>The Problem</vt:lpstr>
      <vt:lpstr>Observation: Data Differs in Value</vt:lpstr>
      <vt:lpstr>Observation: Data Differs in Cost</vt:lpstr>
      <vt:lpstr>Our Approach: Lance</vt:lpstr>
      <vt:lpstr>Lance System Architecture</vt:lpstr>
      <vt:lpstr>Lance System Architecture</vt:lpstr>
      <vt:lpstr>Lance System Architecture</vt:lpstr>
      <vt:lpstr>Lance System Architecture</vt:lpstr>
      <vt:lpstr>Lance System Architecture</vt:lpstr>
      <vt:lpstr>Lance System Architecture</vt:lpstr>
      <vt:lpstr>Defining Data Value</vt:lpstr>
      <vt:lpstr>Optimization Goal</vt:lpstr>
      <vt:lpstr>Optimization Strategy</vt:lpstr>
      <vt:lpstr>Energy Cost for Data Collection</vt:lpstr>
      <vt:lpstr>Energy Cost for Data Collection</vt:lpstr>
      <vt:lpstr>Energy Cost for Data Collection</vt:lpstr>
      <vt:lpstr>Lance Scoring Functions</vt:lpstr>
      <vt:lpstr>Scoring function comparison 10-node linear chain</vt:lpstr>
      <vt:lpstr>MoteLab Testbed Experiments 50 node tree topology, Zipf value distribution</vt:lpstr>
      <vt:lpstr>Tungurahua Volcano Deployment</vt:lpstr>
      <vt:lpstr>Slide 43</vt:lpstr>
      <vt:lpstr>Slide 44</vt:lpstr>
      <vt:lpstr>We fixed the volcano...</vt:lpstr>
      <vt:lpstr>Deployment Results</vt:lpstr>
      <vt:lpstr>Future Directions: Peloton</vt:lpstr>
      <vt:lpstr>Future Directions: RoboBees</vt:lpstr>
      <vt:lpstr>Conclusions</vt:lpstr>
      <vt:lpstr>Related Work</vt:lpstr>
      <vt:lpstr>Resource Estimation</vt:lpstr>
      <vt:lpstr>Software energy metering</vt:lpstr>
      <vt:lpstr>Other Energy Brokers</vt:lpstr>
      <vt:lpstr>Other Energy Brokers</vt:lpstr>
      <vt:lpstr>Bandwidth Adaptation in the Motion Analysis Application</vt:lpstr>
      <vt:lpstr>Experiment: Bandwidth Adaptation</vt:lpstr>
      <vt:lpstr>Adaptation to radio channel interference</vt:lpstr>
      <vt:lpstr>Varying Data Value Distribution</vt:lpstr>
      <vt:lpstr>Defining Data Value</vt:lpstr>
      <vt:lpstr>Lance Policy Modules</vt:lpstr>
      <vt:lpstr>Example Policy Modules</vt:lpstr>
      <vt:lpstr>Example: Correlated Event Detection</vt:lpstr>
      <vt:lpstr>Results under varying lifetime target 25-node tree, Zipf value distribution</vt:lpstr>
      <vt:lpstr>RSAM prioritization: DC bias</vt:lpstr>
      <vt:lpstr>The fix: Debiasing policy module</vt:lpstr>
      <vt:lpstr>Programming Benefits</vt:lpstr>
      <vt:lpstr>Key Research Questions</vt:lpstr>
      <vt:lpstr>Our Approach</vt:lpstr>
      <vt:lpstr>Today’s Talk</vt:lpstr>
    </vt:vector>
  </TitlesOfParts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Welsh</dc:creator>
  <cp:lastModifiedBy>Matt Welsh</cp:lastModifiedBy>
  <cp:revision>65</cp:revision>
  <dcterms:created xsi:type="dcterms:W3CDTF">2009-11-02T16:41:49Z</dcterms:created>
  <dcterms:modified xsi:type="dcterms:W3CDTF">2009-11-02T16:46:54Z</dcterms:modified>
</cp:coreProperties>
</file>